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57" r:id="rId3"/>
    <p:sldId id="262" r:id="rId4"/>
    <p:sldId id="263" r:id="rId5"/>
    <p:sldId id="260" r:id="rId6"/>
    <p:sldId id="264" r:id="rId7"/>
    <p:sldId id="265" r:id="rId8"/>
    <p:sldId id="266" r:id="rId9"/>
    <p:sldId id="267" r:id="rId10"/>
    <p:sldId id="268" r:id="rId11"/>
    <p:sldId id="269" r:id="rId12"/>
    <p:sldId id="258" r:id="rId13"/>
    <p:sldId id="270" r:id="rId14"/>
    <p:sldId id="261" r:id="rId15"/>
    <p:sldId id="271" r:id="rId16"/>
    <p:sldId id="272" r:id="rId17"/>
    <p:sldId id="273" r:id="rId18"/>
    <p:sldId id="276" r:id="rId19"/>
    <p:sldId id="259" r:id="rId20"/>
    <p:sldId id="274" r:id="rId21"/>
    <p:sldId id="275" r:id="rId22"/>
    <p:sldId id="277" r:id="rId23"/>
    <p:sldId id="278" r:id="rId24"/>
    <p:sldId id="27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63"/>
    <p:restoredTop sz="84012"/>
  </p:normalViewPr>
  <p:slideViewPr>
    <p:cSldViewPr snapToGrid="0" snapToObjects="1">
      <p:cViewPr varScale="1">
        <p:scale>
          <a:sx n="118" d="100"/>
          <a:sy n="118" d="100"/>
        </p:scale>
        <p:origin x="118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5C7A03-AD7D-A048-9F6A-7180846088D2}" type="datetimeFigureOut">
              <a:rPr lang="en-US" smtClean="0"/>
              <a:t>12/10/18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072499-1DC3-CB44-B4B0-3C12862539C6}" type="slidenum">
              <a:rPr lang="en-US" smtClean="0"/>
              <a:t>‹#›</a:t>
            </a:fld>
            <a:endParaRPr lang="en-US"/>
          </a:p>
        </p:txBody>
      </p:sp>
    </p:spTree>
    <p:extLst>
      <p:ext uri="{BB962C8B-B14F-4D97-AF65-F5344CB8AC3E}">
        <p14:creationId xmlns:p14="http://schemas.microsoft.com/office/powerpoint/2010/main" val="3281243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influential ideas in deep learning</a:t>
            </a:r>
          </a:p>
        </p:txBody>
      </p:sp>
      <p:sp>
        <p:nvSpPr>
          <p:cNvPr id="4" name="Slide Number Placeholder 3"/>
          <p:cNvSpPr>
            <a:spLocks noGrp="1"/>
          </p:cNvSpPr>
          <p:nvPr>
            <p:ph type="sldNum" sz="quarter" idx="5"/>
          </p:nvPr>
        </p:nvSpPr>
        <p:spPr/>
        <p:txBody>
          <a:bodyPr/>
          <a:lstStyle/>
          <a:p>
            <a:fld id="{94072499-1DC3-CB44-B4B0-3C12862539C6}" type="slidenum">
              <a:rPr lang="en-US" smtClean="0"/>
              <a:t>19</a:t>
            </a:fld>
            <a:endParaRPr lang="en-US"/>
          </a:p>
        </p:txBody>
      </p:sp>
    </p:spTree>
    <p:extLst>
      <p:ext uri="{BB962C8B-B14F-4D97-AF65-F5344CB8AC3E}">
        <p14:creationId xmlns:p14="http://schemas.microsoft.com/office/powerpoint/2010/main" val="3652058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Alpha parameters tell us how much the context would depend on the features</a:t>
            </a:r>
          </a:p>
        </p:txBody>
      </p:sp>
      <p:sp>
        <p:nvSpPr>
          <p:cNvPr id="4" name="Slide Number Placeholder 3"/>
          <p:cNvSpPr>
            <a:spLocks noGrp="1"/>
          </p:cNvSpPr>
          <p:nvPr>
            <p:ph type="sldNum" sz="quarter" idx="5"/>
          </p:nvPr>
        </p:nvSpPr>
        <p:spPr/>
        <p:txBody>
          <a:bodyPr/>
          <a:lstStyle/>
          <a:p>
            <a:fld id="{94072499-1DC3-CB44-B4B0-3C12862539C6}" type="slidenum">
              <a:rPr lang="en-US" smtClean="0"/>
              <a:t>20</a:t>
            </a:fld>
            <a:endParaRPr lang="en-US"/>
          </a:p>
        </p:txBody>
      </p:sp>
    </p:spTree>
    <p:extLst>
      <p:ext uri="{BB962C8B-B14F-4D97-AF65-F5344CB8AC3E}">
        <p14:creationId xmlns:p14="http://schemas.microsoft.com/office/powerpoint/2010/main" val="13129727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1A03F-4CA0-CA44-B6EA-BE0B0BB265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C041F5B-5439-2D48-9240-4F51067538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B986CC-388A-EA48-B51C-518E7987487C}"/>
              </a:ext>
            </a:extLst>
          </p:cNvPr>
          <p:cNvSpPr>
            <a:spLocks noGrp="1"/>
          </p:cNvSpPr>
          <p:nvPr>
            <p:ph type="dt" sz="half" idx="10"/>
          </p:nvPr>
        </p:nvSpPr>
        <p:spPr/>
        <p:txBody>
          <a:bodyPr/>
          <a:lstStyle/>
          <a:p>
            <a:fld id="{F5D7F18A-2ED9-DA41-BD63-0D594BCDF528}" type="datetime1">
              <a:rPr lang="en-US" smtClean="0"/>
              <a:t>12/10/18</a:t>
            </a:fld>
            <a:endParaRPr lang="en-US"/>
          </a:p>
        </p:txBody>
      </p:sp>
      <p:sp>
        <p:nvSpPr>
          <p:cNvPr id="5" name="Footer Placeholder 4">
            <a:extLst>
              <a:ext uri="{FF2B5EF4-FFF2-40B4-BE49-F238E27FC236}">
                <a16:creationId xmlns:a16="http://schemas.microsoft.com/office/drawing/2014/main" id="{9105612E-B3C1-F442-A9D4-D81BCDE1EE1B}"/>
              </a:ext>
            </a:extLst>
          </p:cNvPr>
          <p:cNvSpPr>
            <a:spLocks noGrp="1"/>
          </p:cNvSpPr>
          <p:nvPr>
            <p:ph type="ftr" sz="quarter" idx="11"/>
          </p:nvPr>
        </p:nvSpPr>
        <p:spPr/>
        <p:txBody>
          <a:bodyPr/>
          <a:lstStyle/>
          <a:p>
            <a:r>
              <a:rPr lang="en-US"/>
              <a:t>CS596 Machine Learning @SDSU</a:t>
            </a:r>
          </a:p>
        </p:txBody>
      </p:sp>
      <p:sp>
        <p:nvSpPr>
          <p:cNvPr id="6" name="Slide Number Placeholder 5">
            <a:extLst>
              <a:ext uri="{FF2B5EF4-FFF2-40B4-BE49-F238E27FC236}">
                <a16:creationId xmlns:a16="http://schemas.microsoft.com/office/drawing/2014/main" id="{DF2713FB-742F-C347-A25D-AC4D0AC34DB1}"/>
              </a:ext>
            </a:extLst>
          </p:cNvPr>
          <p:cNvSpPr>
            <a:spLocks noGrp="1"/>
          </p:cNvSpPr>
          <p:nvPr>
            <p:ph type="sldNum" sz="quarter" idx="12"/>
          </p:nvPr>
        </p:nvSpPr>
        <p:spPr/>
        <p:txBody>
          <a:bodyPr/>
          <a:lstStyle/>
          <a:p>
            <a:fld id="{17130504-63A3-8448-95E2-F9768F014961}" type="slidenum">
              <a:rPr lang="en-US" smtClean="0"/>
              <a:t>‹#›</a:t>
            </a:fld>
            <a:endParaRPr lang="en-US"/>
          </a:p>
        </p:txBody>
      </p:sp>
    </p:spTree>
    <p:extLst>
      <p:ext uri="{BB962C8B-B14F-4D97-AF65-F5344CB8AC3E}">
        <p14:creationId xmlns:p14="http://schemas.microsoft.com/office/powerpoint/2010/main" val="1079481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4120A-CC66-374E-987A-57BA676356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367824-F806-454A-AFE6-58083C2A1B5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CDC8A1-AD7A-A549-A73D-E6749153BC2C}"/>
              </a:ext>
            </a:extLst>
          </p:cNvPr>
          <p:cNvSpPr>
            <a:spLocks noGrp="1"/>
          </p:cNvSpPr>
          <p:nvPr>
            <p:ph type="dt" sz="half" idx="10"/>
          </p:nvPr>
        </p:nvSpPr>
        <p:spPr/>
        <p:txBody>
          <a:bodyPr/>
          <a:lstStyle/>
          <a:p>
            <a:fld id="{491053B0-C9CC-554E-A354-C72449923EA7}" type="datetime1">
              <a:rPr lang="en-US" smtClean="0"/>
              <a:t>12/10/18</a:t>
            </a:fld>
            <a:endParaRPr lang="en-US"/>
          </a:p>
        </p:txBody>
      </p:sp>
      <p:sp>
        <p:nvSpPr>
          <p:cNvPr id="5" name="Footer Placeholder 4">
            <a:extLst>
              <a:ext uri="{FF2B5EF4-FFF2-40B4-BE49-F238E27FC236}">
                <a16:creationId xmlns:a16="http://schemas.microsoft.com/office/drawing/2014/main" id="{069E1261-3F5E-2A41-B271-E5E57E8C8686}"/>
              </a:ext>
            </a:extLst>
          </p:cNvPr>
          <p:cNvSpPr>
            <a:spLocks noGrp="1"/>
          </p:cNvSpPr>
          <p:nvPr>
            <p:ph type="ftr" sz="quarter" idx="11"/>
          </p:nvPr>
        </p:nvSpPr>
        <p:spPr/>
        <p:txBody>
          <a:bodyPr/>
          <a:lstStyle/>
          <a:p>
            <a:r>
              <a:rPr lang="en-US"/>
              <a:t>CS596 Machine Learning @SDSU</a:t>
            </a:r>
          </a:p>
        </p:txBody>
      </p:sp>
      <p:sp>
        <p:nvSpPr>
          <p:cNvPr id="6" name="Slide Number Placeholder 5">
            <a:extLst>
              <a:ext uri="{FF2B5EF4-FFF2-40B4-BE49-F238E27FC236}">
                <a16:creationId xmlns:a16="http://schemas.microsoft.com/office/drawing/2014/main" id="{363FED97-669A-694D-8B9F-5A2EAA38A7C4}"/>
              </a:ext>
            </a:extLst>
          </p:cNvPr>
          <p:cNvSpPr>
            <a:spLocks noGrp="1"/>
          </p:cNvSpPr>
          <p:nvPr>
            <p:ph type="sldNum" sz="quarter" idx="12"/>
          </p:nvPr>
        </p:nvSpPr>
        <p:spPr/>
        <p:txBody>
          <a:bodyPr/>
          <a:lstStyle/>
          <a:p>
            <a:fld id="{17130504-63A3-8448-95E2-F9768F014961}" type="slidenum">
              <a:rPr lang="en-US" smtClean="0"/>
              <a:t>‹#›</a:t>
            </a:fld>
            <a:endParaRPr lang="en-US"/>
          </a:p>
        </p:txBody>
      </p:sp>
    </p:spTree>
    <p:extLst>
      <p:ext uri="{BB962C8B-B14F-4D97-AF65-F5344CB8AC3E}">
        <p14:creationId xmlns:p14="http://schemas.microsoft.com/office/powerpoint/2010/main" val="3154839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644A4D-38FB-8346-9379-7360D3070D8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67745CC-6840-2745-9256-849F2C61A94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F15C44-F2F6-E646-A872-F9163E262F4C}"/>
              </a:ext>
            </a:extLst>
          </p:cNvPr>
          <p:cNvSpPr>
            <a:spLocks noGrp="1"/>
          </p:cNvSpPr>
          <p:nvPr>
            <p:ph type="dt" sz="half" idx="10"/>
          </p:nvPr>
        </p:nvSpPr>
        <p:spPr/>
        <p:txBody>
          <a:bodyPr/>
          <a:lstStyle/>
          <a:p>
            <a:fld id="{1053375F-39D7-6040-88D8-ADA7E6CFBCDE}" type="datetime1">
              <a:rPr lang="en-US" smtClean="0"/>
              <a:t>12/10/18</a:t>
            </a:fld>
            <a:endParaRPr lang="en-US"/>
          </a:p>
        </p:txBody>
      </p:sp>
      <p:sp>
        <p:nvSpPr>
          <p:cNvPr id="5" name="Footer Placeholder 4">
            <a:extLst>
              <a:ext uri="{FF2B5EF4-FFF2-40B4-BE49-F238E27FC236}">
                <a16:creationId xmlns:a16="http://schemas.microsoft.com/office/drawing/2014/main" id="{4143FD16-4F78-BE4B-ABA9-5FF8E64DD7FE}"/>
              </a:ext>
            </a:extLst>
          </p:cNvPr>
          <p:cNvSpPr>
            <a:spLocks noGrp="1"/>
          </p:cNvSpPr>
          <p:nvPr>
            <p:ph type="ftr" sz="quarter" idx="11"/>
          </p:nvPr>
        </p:nvSpPr>
        <p:spPr/>
        <p:txBody>
          <a:bodyPr/>
          <a:lstStyle/>
          <a:p>
            <a:r>
              <a:rPr lang="en-US"/>
              <a:t>CS596 Machine Learning @SDSU</a:t>
            </a:r>
          </a:p>
        </p:txBody>
      </p:sp>
      <p:sp>
        <p:nvSpPr>
          <p:cNvPr id="6" name="Slide Number Placeholder 5">
            <a:extLst>
              <a:ext uri="{FF2B5EF4-FFF2-40B4-BE49-F238E27FC236}">
                <a16:creationId xmlns:a16="http://schemas.microsoft.com/office/drawing/2014/main" id="{2DF6CA2A-179D-8243-8FFD-C553CD5F42DD}"/>
              </a:ext>
            </a:extLst>
          </p:cNvPr>
          <p:cNvSpPr>
            <a:spLocks noGrp="1"/>
          </p:cNvSpPr>
          <p:nvPr>
            <p:ph type="sldNum" sz="quarter" idx="12"/>
          </p:nvPr>
        </p:nvSpPr>
        <p:spPr/>
        <p:txBody>
          <a:bodyPr/>
          <a:lstStyle/>
          <a:p>
            <a:fld id="{17130504-63A3-8448-95E2-F9768F014961}" type="slidenum">
              <a:rPr lang="en-US" smtClean="0"/>
              <a:t>‹#›</a:t>
            </a:fld>
            <a:endParaRPr lang="en-US"/>
          </a:p>
        </p:txBody>
      </p:sp>
    </p:spTree>
    <p:extLst>
      <p:ext uri="{BB962C8B-B14F-4D97-AF65-F5344CB8AC3E}">
        <p14:creationId xmlns:p14="http://schemas.microsoft.com/office/powerpoint/2010/main" val="2731554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73A2-56BD-EE43-AFFD-1962597074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2ED5C3-2FB4-B74D-B566-DC4FB60BC24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47B830-CEDE-3842-887E-8F8A4DA2F030}"/>
              </a:ext>
            </a:extLst>
          </p:cNvPr>
          <p:cNvSpPr>
            <a:spLocks noGrp="1"/>
          </p:cNvSpPr>
          <p:nvPr>
            <p:ph type="dt" sz="half" idx="10"/>
          </p:nvPr>
        </p:nvSpPr>
        <p:spPr/>
        <p:txBody>
          <a:bodyPr/>
          <a:lstStyle/>
          <a:p>
            <a:fld id="{C56917B3-6684-F24E-8F2D-ACF3E5CC8216}" type="datetime1">
              <a:rPr lang="en-US" smtClean="0"/>
              <a:t>12/10/18</a:t>
            </a:fld>
            <a:endParaRPr lang="en-US"/>
          </a:p>
        </p:txBody>
      </p:sp>
      <p:sp>
        <p:nvSpPr>
          <p:cNvPr id="5" name="Footer Placeholder 4">
            <a:extLst>
              <a:ext uri="{FF2B5EF4-FFF2-40B4-BE49-F238E27FC236}">
                <a16:creationId xmlns:a16="http://schemas.microsoft.com/office/drawing/2014/main" id="{47D7DC18-2C00-6445-B05F-B58B93C20690}"/>
              </a:ext>
            </a:extLst>
          </p:cNvPr>
          <p:cNvSpPr>
            <a:spLocks noGrp="1"/>
          </p:cNvSpPr>
          <p:nvPr>
            <p:ph type="ftr" sz="quarter" idx="11"/>
          </p:nvPr>
        </p:nvSpPr>
        <p:spPr/>
        <p:txBody>
          <a:bodyPr/>
          <a:lstStyle/>
          <a:p>
            <a:r>
              <a:rPr lang="en-US"/>
              <a:t>CS596 Machine Learning @SDSU</a:t>
            </a:r>
          </a:p>
        </p:txBody>
      </p:sp>
      <p:sp>
        <p:nvSpPr>
          <p:cNvPr id="6" name="Slide Number Placeholder 5">
            <a:extLst>
              <a:ext uri="{FF2B5EF4-FFF2-40B4-BE49-F238E27FC236}">
                <a16:creationId xmlns:a16="http://schemas.microsoft.com/office/drawing/2014/main" id="{BE7353F2-545F-4145-AD0B-8682B3C08077}"/>
              </a:ext>
            </a:extLst>
          </p:cNvPr>
          <p:cNvSpPr>
            <a:spLocks noGrp="1"/>
          </p:cNvSpPr>
          <p:nvPr>
            <p:ph type="sldNum" sz="quarter" idx="12"/>
          </p:nvPr>
        </p:nvSpPr>
        <p:spPr/>
        <p:txBody>
          <a:bodyPr/>
          <a:lstStyle/>
          <a:p>
            <a:fld id="{17130504-63A3-8448-95E2-F9768F014961}" type="slidenum">
              <a:rPr lang="en-US" smtClean="0"/>
              <a:t>‹#›</a:t>
            </a:fld>
            <a:endParaRPr lang="en-US"/>
          </a:p>
        </p:txBody>
      </p:sp>
    </p:spTree>
    <p:extLst>
      <p:ext uri="{BB962C8B-B14F-4D97-AF65-F5344CB8AC3E}">
        <p14:creationId xmlns:p14="http://schemas.microsoft.com/office/powerpoint/2010/main" val="3377144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5A753-3D6E-C54D-839D-7ACBC8F3D9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AB559A8-D306-A146-9E02-38CF899A13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9FF83E1-46C3-2C4C-8869-E7086A18A345}"/>
              </a:ext>
            </a:extLst>
          </p:cNvPr>
          <p:cNvSpPr>
            <a:spLocks noGrp="1"/>
          </p:cNvSpPr>
          <p:nvPr>
            <p:ph type="dt" sz="half" idx="10"/>
          </p:nvPr>
        </p:nvSpPr>
        <p:spPr/>
        <p:txBody>
          <a:bodyPr/>
          <a:lstStyle/>
          <a:p>
            <a:fld id="{FFE8469A-C66C-4C47-B0BA-FC9045CFF7F8}" type="datetime1">
              <a:rPr lang="en-US" smtClean="0"/>
              <a:t>12/10/18</a:t>
            </a:fld>
            <a:endParaRPr lang="en-US"/>
          </a:p>
        </p:txBody>
      </p:sp>
      <p:sp>
        <p:nvSpPr>
          <p:cNvPr id="5" name="Footer Placeholder 4">
            <a:extLst>
              <a:ext uri="{FF2B5EF4-FFF2-40B4-BE49-F238E27FC236}">
                <a16:creationId xmlns:a16="http://schemas.microsoft.com/office/drawing/2014/main" id="{8D3506B8-09F6-4443-BEDA-6926D3C60749}"/>
              </a:ext>
            </a:extLst>
          </p:cNvPr>
          <p:cNvSpPr>
            <a:spLocks noGrp="1"/>
          </p:cNvSpPr>
          <p:nvPr>
            <p:ph type="ftr" sz="quarter" idx="11"/>
          </p:nvPr>
        </p:nvSpPr>
        <p:spPr/>
        <p:txBody>
          <a:bodyPr/>
          <a:lstStyle/>
          <a:p>
            <a:r>
              <a:rPr lang="en-US"/>
              <a:t>CS596 Machine Learning @SDSU</a:t>
            </a:r>
          </a:p>
        </p:txBody>
      </p:sp>
      <p:sp>
        <p:nvSpPr>
          <p:cNvPr id="6" name="Slide Number Placeholder 5">
            <a:extLst>
              <a:ext uri="{FF2B5EF4-FFF2-40B4-BE49-F238E27FC236}">
                <a16:creationId xmlns:a16="http://schemas.microsoft.com/office/drawing/2014/main" id="{9CFE8B21-2398-C040-B3FF-DB1B49ABB065}"/>
              </a:ext>
            </a:extLst>
          </p:cNvPr>
          <p:cNvSpPr>
            <a:spLocks noGrp="1"/>
          </p:cNvSpPr>
          <p:nvPr>
            <p:ph type="sldNum" sz="quarter" idx="12"/>
          </p:nvPr>
        </p:nvSpPr>
        <p:spPr/>
        <p:txBody>
          <a:bodyPr/>
          <a:lstStyle/>
          <a:p>
            <a:fld id="{17130504-63A3-8448-95E2-F9768F014961}" type="slidenum">
              <a:rPr lang="en-US" smtClean="0"/>
              <a:t>‹#›</a:t>
            </a:fld>
            <a:endParaRPr lang="en-US"/>
          </a:p>
        </p:txBody>
      </p:sp>
    </p:spTree>
    <p:extLst>
      <p:ext uri="{BB962C8B-B14F-4D97-AF65-F5344CB8AC3E}">
        <p14:creationId xmlns:p14="http://schemas.microsoft.com/office/powerpoint/2010/main" val="840627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F7339-AB92-1E49-98BF-485C72A354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1881DA-C3D5-7F43-BA6B-E6686B8CF27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D8895F-4B19-EC4C-9340-24B86FA7098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A1F441-EDBC-AF42-9320-89C3CFA6BA93}"/>
              </a:ext>
            </a:extLst>
          </p:cNvPr>
          <p:cNvSpPr>
            <a:spLocks noGrp="1"/>
          </p:cNvSpPr>
          <p:nvPr>
            <p:ph type="dt" sz="half" idx="10"/>
          </p:nvPr>
        </p:nvSpPr>
        <p:spPr/>
        <p:txBody>
          <a:bodyPr/>
          <a:lstStyle/>
          <a:p>
            <a:fld id="{531EDDBA-6D02-F54C-AE84-CC2ADC91F535}" type="datetime1">
              <a:rPr lang="en-US" smtClean="0"/>
              <a:t>12/10/18</a:t>
            </a:fld>
            <a:endParaRPr lang="en-US"/>
          </a:p>
        </p:txBody>
      </p:sp>
      <p:sp>
        <p:nvSpPr>
          <p:cNvPr id="6" name="Footer Placeholder 5">
            <a:extLst>
              <a:ext uri="{FF2B5EF4-FFF2-40B4-BE49-F238E27FC236}">
                <a16:creationId xmlns:a16="http://schemas.microsoft.com/office/drawing/2014/main" id="{5B6B2411-94D7-7348-8CF3-014103656090}"/>
              </a:ext>
            </a:extLst>
          </p:cNvPr>
          <p:cNvSpPr>
            <a:spLocks noGrp="1"/>
          </p:cNvSpPr>
          <p:nvPr>
            <p:ph type="ftr" sz="quarter" idx="11"/>
          </p:nvPr>
        </p:nvSpPr>
        <p:spPr/>
        <p:txBody>
          <a:bodyPr/>
          <a:lstStyle/>
          <a:p>
            <a:r>
              <a:rPr lang="en-US"/>
              <a:t>CS596 Machine Learning @SDSU</a:t>
            </a:r>
          </a:p>
        </p:txBody>
      </p:sp>
      <p:sp>
        <p:nvSpPr>
          <p:cNvPr id="7" name="Slide Number Placeholder 6">
            <a:extLst>
              <a:ext uri="{FF2B5EF4-FFF2-40B4-BE49-F238E27FC236}">
                <a16:creationId xmlns:a16="http://schemas.microsoft.com/office/drawing/2014/main" id="{D30FD0A5-ECAE-0A40-89DE-1A46DED7FE15}"/>
              </a:ext>
            </a:extLst>
          </p:cNvPr>
          <p:cNvSpPr>
            <a:spLocks noGrp="1"/>
          </p:cNvSpPr>
          <p:nvPr>
            <p:ph type="sldNum" sz="quarter" idx="12"/>
          </p:nvPr>
        </p:nvSpPr>
        <p:spPr/>
        <p:txBody>
          <a:bodyPr/>
          <a:lstStyle/>
          <a:p>
            <a:fld id="{17130504-63A3-8448-95E2-F9768F014961}" type="slidenum">
              <a:rPr lang="en-US" smtClean="0"/>
              <a:t>‹#›</a:t>
            </a:fld>
            <a:endParaRPr lang="en-US"/>
          </a:p>
        </p:txBody>
      </p:sp>
    </p:spTree>
    <p:extLst>
      <p:ext uri="{BB962C8B-B14F-4D97-AF65-F5344CB8AC3E}">
        <p14:creationId xmlns:p14="http://schemas.microsoft.com/office/powerpoint/2010/main" val="2615183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D830A-8AAA-7E44-A75F-8CEE9CDBAB7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1D8082-A319-0742-B3C6-D2A1F8FF1C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6D18E83-F080-6A47-BE66-8260899A7F9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B05CB4-8542-3F43-9BA0-1B99DE6EB9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090709D-9198-3C4B-90E9-9B9A922D2E5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84E186-2831-C048-BA0C-A9E4EB21F5D2}"/>
              </a:ext>
            </a:extLst>
          </p:cNvPr>
          <p:cNvSpPr>
            <a:spLocks noGrp="1"/>
          </p:cNvSpPr>
          <p:nvPr>
            <p:ph type="dt" sz="half" idx="10"/>
          </p:nvPr>
        </p:nvSpPr>
        <p:spPr/>
        <p:txBody>
          <a:bodyPr/>
          <a:lstStyle/>
          <a:p>
            <a:fld id="{CAD3A270-D2C0-8542-9D1E-5CF367FAD5C6}" type="datetime1">
              <a:rPr lang="en-US" smtClean="0"/>
              <a:t>12/10/18</a:t>
            </a:fld>
            <a:endParaRPr lang="en-US"/>
          </a:p>
        </p:txBody>
      </p:sp>
      <p:sp>
        <p:nvSpPr>
          <p:cNvPr id="8" name="Footer Placeholder 7">
            <a:extLst>
              <a:ext uri="{FF2B5EF4-FFF2-40B4-BE49-F238E27FC236}">
                <a16:creationId xmlns:a16="http://schemas.microsoft.com/office/drawing/2014/main" id="{529E45C2-2581-6E4C-9304-395908F6B63A}"/>
              </a:ext>
            </a:extLst>
          </p:cNvPr>
          <p:cNvSpPr>
            <a:spLocks noGrp="1"/>
          </p:cNvSpPr>
          <p:nvPr>
            <p:ph type="ftr" sz="quarter" idx="11"/>
          </p:nvPr>
        </p:nvSpPr>
        <p:spPr/>
        <p:txBody>
          <a:bodyPr/>
          <a:lstStyle/>
          <a:p>
            <a:r>
              <a:rPr lang="en-US"/>
              <a:t>CS596 Machine Learning @SDSU</a:t>
            </a:r>
          </a:p>
        </p:txBody>
      </p:sp>
      <p:sp>
        <p:nvSpPr>
          <p:cNvPr id="9" name="Slide Number Placeholder 8">
            <a:extLst>
              <a:ext uri="{FF2B5EF4-FFF2-40B4-BE49-F238E27FC236}">
                <a16:creationId xmlns:a16="http://schemas.microsoft.com/office/drawing/2014/main" id="{8C5C672A-D2D5-4C41-886C-424722B24B68}"/>
              </a:ext>
            </a:extLst>
          </p:cNvPr>
          <p:cNvSpPr>
            <a:spLocks noGrp="1"/>
          </p:cNvSpPr>
          <p:nvPr>
            <p:ph type="sldNum" sz="quarter" idx="12"/>
          </p:nvPr>
        </p:nvSpPr>
        <p:spPr/>
        <p:txBody>
          <a:bodyPr/>
          <a:lstStyle/>
          <a:p>
            <a:fld id="{17130504-63A3-8448-95E2-F9768F014961}" type="slidenum">
              <a:rPr lang="en-US" smtClean="0"/>
              <a:t>‹#›</a:t>
            </a:fld>
            <a:endParaRPr lang="en-US"/>
          </a:p>
        </p:txBody>
      </p:sp>
    </p:spTree>
    <p:extLst>
      <p:ext uri="{BB962C8B-B14F-4D97-AF65-F5344CB8AC3E}">
        <p14:creationId xmlns:p14="http://schemas.microsoft.com/office/powerpoint/2010/main" val="1617888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6AE91-4F8C-0349-9385-92116AAA04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5AC6421-DC22-9E48-B7D5-C0C5F0E3BF12}"/>
              </a:ext>
            </a:extLst>
          </p:cNvPr>
          <p:cNvSpPr>
            <a:spLocks noGrp="1"/>
          </p:cNvSpPr>
          <p:nvPr>
            <p:ph type="dt" sz="half" idx="10"/>
          </p:nvPr>
        </p:nvSpPr>
        <p:spPr/>
        <p:txBody>
          <a:bodyPr/>
          <a:lstStyle/>
          <a:p>
            <a:fld id="{5FBD9771-E9A4-814D-8945-BDD142770389}" type="datetime1">
              <a:rPr lang="en-US" smtClean="0"/>
              <a:t>12/10/18</a:t>
            </a:fld>
            <a:endParaRPr lang="en-US"/>
          </a:p>
        </p:txBody>
      </p:sp>
      <p:sp>
        <p:nvSpPr>
          <p:cNvPr id="4" name="Footer Placeholder 3">
            <a:extLst>
              <a:ext uri="{FF2B5EF4-FFF2-40B4-BE49-F238E27FC236}">
                <a16:creationId xmlns:a16="http://schemas.microsoft.com/office/drawing/2014/main" id="{44165723-BD94-A64F-B68A-F2D4F2F1CD40}"/>
              </a:ext>
            </a:extLst>
          </p:cNvPr>
          <p:cNvSpPr>
            <a:spLocks noGrp="1"/>
          </p:cNvSpPr>
          <p:nvPr>
            <p:ph type="ftr" sz="quarter" idx="11"/>
          </p:nvPr>
        </p:nvSpPr>
        <p:spPr/>
        <p:txBody>
          <a:bodyPr/>
          <a:lstStyle/>
          <a:p>
            <a:r>
              <a:rPr lang="en-US"/>
              <a:t>CS596 Machine Learning @SDSU</a:t>
            </a:r>
          </a:p>
        </p:txBody>
      </p:sp>
      <p:sp>
        <p:nvSpPr>
          <p:cNvPr id="5" name="Slide Number Placeholder 4">
            <a:extLst>
              <a:ext uri="{FF2B5EF4-FFF2-40B4-BE49-F238E27FC236}">
                <a16:creationId xmlns:a16="http://schemas.microsoft.com/office/drawing/2014/main" id="{275ED875-9D2F-6F4D-96B7-1E0BF0E08E1D}"/>
              </a:ext>
            </a:extLst>
          </p:cNvPr>
          <p:cNvSpPr>
            <a:spLocks noGrp="1"/>
          </p:cNvSpPr>
          <p:nvPr>
            <p:ph type="sldNum" sz="quarter" idx="12"/>
          </p:nvPr>
        </p:nvSpPr>
        <p:spPr/>
        <p:txBody>
          <a:bodyPr/>
          <a:lstStyle/>
          <a:p>
            <a:fld id="{17130504-63A3-8448-95E2-F9768F014961}" type="slidenum">
              <a:rPr lang="en-US" smtClean="0"/>
              <a:t>‹#›</a:t>
            </a:fld>
            <a:endParaRPr lang="en-US"/>
          </a:p>
        </p:txBody>
      </p:sp>
    </p:spTree>
    <p:extLst>
      <p:ext uri="{BB962C8B-B14F-4D97-AF65-F5344CB8AC3E}">
        <p14:creationId xmlns:p14="http://schemas.microsoft.com/office/powerpoint/2010/main" val="1231169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FA5D58-230B-E84B-8F80-9F33A2633127}"/>
              </a:ext>
            </a:extLst>
          </p:cNvPr>
          <p:cNvSpPr>
            <a:spLocks noGrp="1"/>
          </p:cNvSpPr>
          <p:nvPr>
            <p:ph type="dt" sz="half" idx="10"/>
          </p:nvPr>
        </p:nvSpPr>
        <p:spPr/>
        <p:txBody>
          <a:bodyPr/>
          <a:lstStyle/>
          <a:p>
            <a:fld id="{F4686FAF-2B14-1B41-82AA-489D52D14A76}" type="datetime1">
              <a:rPr lang="en-US" smtClean="0"/>
              <a:t>12/10/18</a:t>
            </a:fld>
            <a:endParaRPr lang="en-US"/>
          </a:p>
        </p:txBody>
      </p:sp>
      <p:sp>
        <p:nvSpPr>
          <p:cNvPr id="3" name="Footer Placeholder 2">
            <a:extLst>
              <a:ext uri="{FF2B5EF4-FFF2-40B4-BE49-F238E27FC236}">
                <a16:creationId xmlns:a16="http://schemas.microsoft.com/office/drawing/2014/main" id="{09597D33-09B1-394D-B631-41D8C435E750}"/>
              </a:ext>
            </a:extLst>
          </p:cNvPr>
          <p:cNvSpPr>
            <a:spLocks noGrp="1"/>
          </p:cNvSpPr>
          <p:nvPr>
            <p:ph type="ftr" sz="quarter" idx="11"/>
          </p:nvPr>
        </p:nvSpPr>
        <p:spPr/>
        <p:txBody>
          <a:bodyPr/>
          <a:lstStyle/>
          <a:p>
            <a:r>
              <a:rPr lang="en-US"/>
              <a:t>CS596 Machine Learning @SDSU</a:t>
            </a:r>
          </a:p>
        </p:txBody>
      </p:sp>
      <p:sp>
        <p:nvSpPr>
          <p:cNvPr id="4" name="Slide Number Placeholder 3">
            <a:extLst>
              <a:ext uri="{FF2B5EF4-FFF2-40B4-BE49-F238E27FC236}">
                <a16:creationId xmlns:a16="http://schemas.microsoft.com/office/drawing/2014/main" id="{A8A608EA-2B76-7C47-A386-168B55D5DAD8}"/>
              </a:ext>
            </a:extLst>
          </p:cNvPr>
          <p:cNvSpPr>
            <a:spLocks noGrp="1"/>
          </p:cNvSpPr>
          <p:nvPr>
            <p:ph type="sldNum" sz="quarter" idx="12"/>
          </p:nvPr>
        </p:nvSpPr>
        <p:spPr/>
        <p:txBody>
          <a:bodyPr/>
          <a:lstStyle/>
          <a:p>
            <a:fld id="{17130504-63A3-8448-95E2-F9768F014961}" type="slidenum">
              <a:rPr lang="en-US" smtClean="0"/>
              <a:t>‹#›</a:t>
            </a:fld>
            <a:endParaRPr lang="en-US"/>
          </a:p>
        </p:txBody>
      </p:sp>
    </p:spTree>
    <p:extLst>
      <p:ext uri="{BB962C8B-B14F-4D97-AF65-F5344CB8AC3E}">
        <p14:creationId xmlns:p14="http://schemas.microsoft.com/office/powerpoint/2010/main" val="503842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E3BAA-61A6-3D47-9162-BE427C8E09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8B665D8-2FE9-E94E-AA0B-1ED171D610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6A78D43-3C34-0844-8E10-3C8F069B41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C45D99-D26F-3944-8ED3-715D242CB5C9}"/>
              </a:ext>
            </a:extLst>
          </p:cNvPr>
          <p:cNvSpPr>
            <a:spLocks noGrp="1"/>
          </p:cNvSpPr>
          <p:nvPr>
            <p:ph type="dt" sz="half" idx="10"/>
          </p:nvPr>
        </p:nvSpPr>
        <p:spPr/>
        <p:txBody>
          <a:bodyPr/>
          <a:lstStyle/>
          <a:p>
            <a:fld id="{698F62C9-8FF8-5B44-BA08-A2EBAD6C2F8B}" type="datetime1">
              <a:rPr lang="en-US" smtClean="0"/>
              <a:t>12/10/18</a:t>
            </a:fld>
            <a:endParaRPr lang="en-US"/>
          </a:p>
        </p:txBody>
      </p:sp>
      <p:sp>
        <p:nvSpPr>
          <p:cNvPr id="6" name="Footer Placeholder 5">
            <a:extLst>
              <a:ext uri="{FF2B5EF4-FFF2-40B4-BE49-F238E27FC236}">
                <a16:creationId xmlns:a16="http://schemas.microsoft.com/office/drawing/2014/main" id="{459B4C27-F4AB-5842-A627-9FF90D7CDD09}"/>
              </a:ext>
            </a:extLst>
          </p:cNvPr>
          <p:cNvSpPr>
            <a:spLocks noGrp="1"/>
          </p:cNvSpPr>
          <p:nvPr>
            <p:ph type="ftr" sz="quarter" idx="11"/>
          </p:nvPr>
        </p:nvSpPr>
        <p:spPr/>
        <p:txBody>
          <a:bodyPr/>
          <a:lstStyle/>
          <a:p>
            <a:r>
              <a:rPr lang="en-US"/>
              <a:t>CS596 Machine Learning @SDSU</a:t>
            </a:r>
          </a:p>
        </p:txBody>
      </p:sp>
      <p:sp>
        <p:nvSpPr>
          <p:cNvPr id="7" name="Slide Number Placeholder 6">
            <a:extLst>
              <a:ext uri="{FF2B5EF4-FFF2-40B4-BE49-F238E27FC236}">
                <a16:creationId xmlns:a16="http://schemas.microsoft.com/office/drawing/2014/main" id="{E4DA914A-0641-F545-9F95-A8369EB4D94E}"/>
              </a:ext>
            </a:extLst>
          </p:cNvPr>
          <p:cNvSpPr>
            <a:spLocks noGrp="1"/>
          </p:cNvSpPr>
          <p:nvPr>
            <p:ph type="sldNum" sz="quarter" idx="12"/>
          </p:nvPr>
        </p:nvSpPr>
        <p:spPr/>
        <p:txBody>
          <a:bodyPr/>
          <a:lstStyle/>
          <a:p>
            <a:fld id="{17130504-63A3-8448-95E2-F9768F014961}" type="slidenum">
              <a:rPr lang="en-US" smtClean="0"/>
              <a:t>‹#›</a:t>
            </a:fld>
            <a:endParaRPr lang="en-US"/>
          </a:p>
        </p:txBody>
      </p:sp>
    </p:spTree>
    <p:extLst>
      <p:ext uri="{BB962C8B-B14F-4D97-AF65-F5344CB8AC3E}">
        <p14:creationId xmlns:p14="http://schemas.microsoft.com/office/powerpoint/2010/main" val="411844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78A64-DD53-4348-ACE6-CE54084CB2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3F9FC1-C8DC-9247-B6C4-97F239F41D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BD78D74-C1F8-EF4F-9775-B467BB00F7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9A55EA2-0274-8942-9EAD-5C710A3BDFA0}"/>
              </a:ext>
            </a:extLst>
          </p:cNvPr>
          <p:cNvSpPr>
            <a:spLocks noGrp="1"/>
          </p:cNvSpPr>
          <p:nvPr>
            <p:ph type="dt" sz="half" idx="10"/>
          </p:nvPr>
        </p:nvSpPr>
        <p:spPr/>
        <p:txBody>
          <a:bodyPr/>
          <a:lstStyle/>
          <a:p>
            <a:fld id="{48119B13-31B7-B542-970D-0825161E392C}" type="datetime1">
              <a:rPr lang="en-US" smtClean="0"/>
              <a:t>12/10/18</a:t>
            </a:fld>
            <a:endParaRPr lang="en-US"/>
          </a:p>
        </p:txBody>
      </p:sp>
      <p:sp>
        <p:nvSpPr>
          <p:cNvPr id="6" name="Footer Placeholder 5">
            <a:extLst>
              <a:ext uri="{FF2B5EF4-FFF2-40B4-BE49-F238E27FC236}">
                <a16:creationId xmlns:a16="http://schemas.microsoft.com/office/drawing/2014/main" id="{7989F09E-8382-E942-A653-988FC9B0EFAE}"/>
              </a:ext>
            </a:extLst>
          </p:cNvPr>
          <p:cNvSpPr>
            <a:spLocks noGrp="1"/>
          </p:cNvSpPr>
          <p:nvPr>
            <p:ph type="ftr" sz="quarter" idx="11"/>
          </p:nvPr>
        </p:nvSpPr>
        <p:spPr/>
        <p:txBody>
          <a:bodyPr/>
          <a:lstStyle/>
          <a:p>
            <a:r>
              <a:rPr lang="en-US"/>
              <a:t>CS596 Machine Learning @SDSU</a:t>
            </a:r>
          </a:p>
        </p:txBody>
      </p:sp>
      <p:sp>
        <p:nvSpPr>
          <p:cNvPr id="7" name="Slide Number Placeholder 6">
            <a:extLst>
              <a:ext uri="{FF2B5EF4-FFF2-40B4-BE49-F238E27FC236}">
                <a16:creationId xmlns:a16="http://schemas.microsoft.com/office/drawing/2014/main" id="{48B0C001-3BB7-AB45-9A25-155498F21EEF}"/>
              </a:ext>
            </a:extLst>
          </p:cNvPr>
          <p:cNvSpPr>
            <a:spLocks noGrp="1"/>
          </p:cNvSpPr>
          <p:nvPr>
            <p:ph type="sldNum" sz="quarter" idx="12"/>
          </p:nvPr>
        </p:nvSpPr>
        <p:spPr/>
        <p:txBody>
          <a:bodyPr/>
          <a:lstStyle/>
          <a:p>
            <a:fld id="{17130504-63A3-8448-95E2-F9768F014961}" type="slidenum">
              <a:rPr lang="en-US" smtClean="0"/>
              <a:t>‹#›</a:t>
            </a:fld>
            <a:endParaRPr lang="en-US"/>
          </a:p>
        </p:txBody>
      </p:sp>
    </p:spTree>
    <p:extLst>
      <p:ext uri="{BB962C8B-B14F-4D97-AF65-F5344CB8AC3E}">
        <p14:creationId xmlns:p14="http://schemas.microsoft.com/office/powerpoint/2010/main" val="37566751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8BC185-F770-D64D-A239-143519567F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34284A-CACB-D14B-9F00-DD0B06E9BE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B65163-1F73-B44D-93FA-B4A9B50ABA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8547A7-AF97-7346-9197-B81C2EC3AE23}" type="datetime1">
              <a:rPr lang="en-US" smtClean="0"/>
              <a:t>12/10/18</a:t>
            </a:fld>
            <a:endParaRPr lang="en-US"/>
          </a:p>
        </p:txBody>
      </p:sp>
      <p:sp>
        <p:nvSpPr>
          <p:cNvPr id="5" name="Footer Placeholder 4">
            <a:extLst>
              <a:ext uri="{FF2B5EF4-FFF2-40B4-BE49-F238E27FC236}">
                <a16:creationId xmlns:a16="http://schemas.microsoft.com/office/drawing/2014/main" id="{D25FC998-42DF-7045-85E7-62F36D2478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CS596 Machine Learning @SDSU</a:t>
            </a:r>
          </a:p>
        </p:txBody>
      </p:sp>
      <p:sp>
        <p:nvSpPr>
          <p:cNvPr id="6" name="Slide Number Placeholder 5">
            <a:extLst>
              <a:ext uri="{FF2B5EF4-FFF2-40B4-BE49-F238E27FC236}">
                <a16:creationId xmlns:a16="http://schemas.microsoft.com/office/drawing/2014/main" id="{75EAB9FC-5215-084E-904C-31B6680B5B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130504-63A3-8448-95E2-F9768F014961}" type="slidenum">
              <a:rPr lang="en-US" smtClean="0"/>
              <a:t>‹#›</a:t>
            </a:fld>
            <a:endParaRPr lang="en-US"/>
          </a:p>
        </p:txBody>
      </p:sp>
    </p:spTree>
    <p:extLst>
      <p:ext uri="{BB962C8B-B14F-4D97-AF65-F5344CB8AC3E}">
        <p14:creationId xmlns:p14="http://schemas.microsoft.com/office/powerpoint/2010/main" val="37426820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tiff"/><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7.tiff"/><Relationship Id="rId13" Type="http://schemas.openxmlformats.org/officeDocument/2006/relationships/image" Target="../media/image39.png"/><Relationship Id="rId3" Type="http://schemas.openxmlformats.org/officeDocument/2006/relationships/image" Target="../media/image5.tiff"/><Relationship Id="rId7" Type="http://schemas.openxmlformats.org/officeDocument/2006/relationships/image" Target="../media/image4.tiff"/><Relationship Id="rId12" Type="http://schemas.openxmlformats.org/officeDocument/2006/relationships/image" Target="../media/image38.png"/><Relationship Id="rId2" Type="http://schemas.openxmlformats.org/officeDocument/2006/relationships/image" Target="../media/image1.tiff"/><Relationship Id="rId1" Type="http://schemas.openxmlformats.org/officeDocument/2006/relationships/slideLayout" Target="../slideLayouts/slideLayout2.xml"/><Relationship Id="rId6" Type="http://schemas.openxmlformats.org/officeDocument/2006/relationships/image" Target="../media/image10.tiff"/><Relationship Id="rId11" Type="http://schemas.openxmlformats.org/officeDocument/2006/relationships/image" Target="../media/image37.png"/><Relationship Id="rId5" Type="http://schemas.openxmlformats.org/officeDocument/2006/relationships/image" Target="../media/image8.tiff"/><Relationship Id="rId10" Type="http://schemas.openxmlformats.org/officeDocument/2006/relationships/image" Target="../media/image12.tiff"/><Relationship Id="rId4" Type="http://schemas.openxmlformats.org/officeDocument/2006/relationships/image" Target="../media/image6.tiff"/><Relationship Id="rId9" Type="http://schemas.openxmlformats.org/officeDocument/2006/relationships/image" Target="../media/image11.tiff"/></Relationships>
</file>

<file path=ppt/slides/_rels/slide12.xml.rels><?xml version="1.0" encoding="UTF-8" standalone="yes"?>
<Relationships xmlns="http://schemas.openxmlformats.org/package/2006/relationships"><Relationship Id="rId18" Type="http://schemas.openxmlformats.org/officeDocument/2006/relationships/image" Target="../media/image40.png"/><Relationship Id="rId3" Type="http://schemas.openxmlformats.org/officeDocument/2006/relationships/image" Target="../media/image34.png"/><Relationship Id="rId21" Type="http://schemas.openxmlformats.org/officeDocument/2006/relationships/image" Target="../media/image43.png"/><Relationship Id="rId17" Type="http://schemas.openxmlformats.org/officeDocument/2006/relationships/image" Target="../media/image36.png"/><Relationship Id="rId2" Type="http://schemas.openxmlformats.org/officeDocument/2006/relationships/image" Target="../media/image1.tiff"/><Relationship Id="rId16" Type="http://schemas.openxmlformats.org/officeDocument/2006/relationships/image" Target="../media/image216.png"/><Relationship Id="rId20" Type="http://schemas.openxmlformats.org/officeDocument/2006/relationships/image" Target="../media/image42.png"/><Relationship Id="rId1" Type="http://schemas.openxmlformats.org/officeDocument/2006/relationships/slideLayout" Target="../slideLayouts/slideLayout2.xml"/><Relationship Id="rId15" Type="http://schemas.openxmlformats.org/officeDocument/2006/relationships/image" Target="../media/image215.png"/><Relationship Id="rId19" Type="http://schemas.openxmlformats.org/officeDocument/2006/relationships/image" Target="../media/image41.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8" Type="http://schemas.openxmlformats.org/officeDocument/2006/relationships/image" Target="../media/image255.png"/><Relationship Id="rId13" Type="http://schemas.openxmlformats.org/officeDocument/2006/relationships/image" Target="../media/image260.png"/><Relationship Id="rId26" Type="http://schemas.openxmlformats.org/officeDocument/2006/relationships/image" Target="../media/image48.png"/><Relationship Id="rId3" Type="http://schemas.openxmlformats.org/officeDocument/2006/relationships/image" Target="../media/image2720.png"/><Relationship Id="rId21" Type="http://schemas.openxmlformats.org/officeDocument/2006/relationships/image" Target="../media/image2810.png"/><Relationship Id="rId7" Type="http://schemas.openxmlformats.org/officeDocument/2006/relationships/image" Target="../media/image254.png"/><Relationship Id="rId12" Type="http://schemas.openxmlformats.org/officeDocument/2006/relationships/image" Target="../media/image259.png"/><Relationship Id="rId25" Type="http://schemas.openxmlformats.org/officeDocument/2006/relationships/image" Target="../media/image47.png"/><Relationship Id="rId2" Type="http://schemas.openxmlformats.org/officeDocument/2006/relationships/image" Target="../media/image1.tiff"/><Relationship Id="rId20" Type="http://schemas.openxmlformats.org/officeDocument/2006/relationships/image" Target="../media/image2800.png"/><Relationship Id="rId16" Type="http://schemas.openxmlformats.org/officeDocument/2006/relationships/image" Target="../media/image216.png"/><Relationship Id="rId1" Type="http://schemas.openxmlformats.org/officeDocument/2006/relationships/slideLayout" Target="../slideLayouts/slideLayout2.xml"/><Relationship Id="rId6" Type="http://schemas.openxmlformats.org/officeDocument/2006/relationships/image" Target="../media/image253.png"/><Relationship Id="rId11" Type="http://schemas.openxmlformats.org/officeDocument/2006/relationships/image" Target="../media/image2730.png"/><Relationship Id="rId24" Type="http://schemas.openxmlformats.org/officeDocument/2006/relationships/image" Target="../media/image46.png"/><Relationship Id="rId5" Type="http://schemas.openxmlformats.org/officeDocument/2006/relationships/image" Target="../media/image231.png"/><Relationship Id="rId23" Type="http://schemas.openxmlformats.org/officeDocument/2006/relationships/image" Target="../media/image45.png"/><Relationship Id="rId15" Type="http://schemas.openxmlformats.org/officeDocument/2006/relationships/image" Target="../media/image215.png"/><Relationship Id="rId28" Type="http://schemas.openxmlformats.org/officeDocument/2006/relationships/image" Target="../media/image50.png"/><Relationship Id="rId10" Type="http://schemas.openxmlformats.org/officeDocument/2006/relationships/image" Target="../media/image257.png"/><Relationship Id="rId9" Type="http://schemas.openxmlformats.org/officeDocument/2006/relationships/image" Target="../media/image256.png"/><Relationship Id="rId22" Type="http://schemas.openxmlformats.org/officeDocument/2006/relationships/image" Target="../media/image44.png"/><Relationship Id="rId27" Type="http://schemas.openxmlformats.org/officeDocument/2006/relationships/image" Target="../media/image49.png"/></Relationships>
</file>

<file path=ppt/slides/_rels/slide14.xml.rels><?xml version="1.0" encoding="UTF-8" standalone="yes"?>
<Relationships xmlns="http://schemas.openxmlformats.org/package/2006/relationships"><Relationship Id="rId8" Type="http://schemas.openxmlformats.org/officeDocument/2006/relationships/image" Target="../media/image255.png"/><Relationship Id="rId13" Type="http://schemas.openxmlformats.org/officeDocument/2006/relationships/image" Target="../media/image260.png"/><Relationship Id="rId18" Type="http://schemas.openxmlformats.org/officeDocument/2006/relationships/image" Target="../media/image56.png"/><Relationship Id="rId3" Type="http://schemas.openxmlformats.org/officeDocument/2006/relationships/image" Target="../media/image51.png"/><Relationship Id="rId21" Type="http://schemas.openxmlformats.org/officeDocument/2006/relationships/image" Target="../media/image2810.png"/><Relationship Id="rId7" Type="http://schemas.openxmlformats.org/officeDocument/2006/relationships/image" Target="../media/image254.png"/><Relationship Id="rId12" Type="http://schemas.openxmlformats.org/officeDocument/2006/relationships/image" Target="../media/image259.png"/><Relationship Id="rId17" Type="http://schemas.openxmlformats.org/officeDocument/2006/relationships/image" Target="../media/image55.png"/><Relationship Id="rId2" Type="http://schemas.openxmlformats.org/officeDocument/2006/relationships/image" Target="../media/image1.tiff"/><Relationship Id="rId16" Type="http://schemas.openxmlformats.org/officeDocument/2006/relationships/image" Target="../media/image54.png"/><Relationship Id="rId20" Type="http://schemas.openxmlformats.org/officeDocument/2006/relationships/image" Target="../media/image2800.png"/><Relationship Id="rId1" Type="http://schemas.openxmlformats.org/officeDocument/2006/relationships/slideLayout" Target="../slideLayouts/slideLayout2.xml"/><Relationship Id="rId6" Type="http://schemas.openxmlformats.org/officeDocument/2006/relationships/image" Target="../media/image253.png"/><Relationship Id="rId11" Type="http://schemas.openxmlformats.org/officeDocument/2006/relationships/image" Target="../media/image2730.png"/><Relationship Id="rId5" Type="http://schemas.openxmlformats.org/officeDocument/2006/relationships/image" Target="../media/image231.png"/><Relationship Id="rId15" Type="http://schemas.openxmlformats.org/officeDocument/2006/relationships/image" Target="../media/image53.png"/><Relationship Id="rId23" Type="http://schemas.openxmlformats.org/officeDocument/2006/relationships/image" Target="../media/image59.png"/><Relationship Id="rId10" Type="http://schemas.openxmlformats.org/officeDocument/2006/relationships/image" Target="../media/image257.png"/><Relationship Id="rId19" Type="http://schemas.openxmlformats.org/officeDocument/2006/relationships/image" Target="../media/image57.png"/><Relationship Id="rId4" Type="http://schemas.openxmlformats.org/officeDocument/2006/relationships/image" Target="../media/image2720.png"/><Relationship Id="rId9" Type="http://schemas.openxmlformats.org/officeDocument/2006/relationships/image" Target="../media/image256.png"/><Relationship Id="rId14" Type="http://schemas.openxmlformats.org/officeDocument/2006/relationships/image" Target="../media/image52.png"/><Relationship Id="rId22" Type="http://schemas.openxmlformats.org/officeDocument/2006/relationships/image" Target="../media/image58.png"/></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tiff"/><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6.xml.rels><?xml version="1.0" encoding="UTF-8" standalone="yes"?>
<Relationships xmlns="http://schemas.openxmlformats.org/package/2006/relationships"><Relationship Id="rId18" Type="http://schemas.openxmlformats.org/officeDocument/2006/relationships/image" Target="../media/image65.png"/><Relationship Id="rId3" Type="http://schemas.openxmlformats.org/officeDocument/2006/relationships/image" Target="../media/image62.png"/><Relationship Id="rId21" Type="http://schemas.openxmlformats.org/officeDocument/2006/relationships/image" Target="../media/image68.png"/><Relationship Id="rId17" Type="http://schemas.openxmlformats.org/officeDocument/2006/relationships/image" Target="../media/image64.png"/><Relationship Id="rId2" Type="http://schemas.openxmlformats.org/officeDocument/2006/relationships/image" Target="../media/image1.tiff"/><Relationship Id="rId16" Type="http://schemas.openxmlformats.org/officeDocument/2006/relationships/image" Target="../media/image216.png"/><Relationship Id="rId20" Type="http://schemas.openxmlformats.org/officeDocument/2006/relationships/image" Target="../media/image67.png"/><Relationship Id="rId1" Type="http://schemas.openxmlformats.org/officeDocument/2006/relationships/slideLayout" Target="../slideLayouts/slideLayout2.xml"/><Relationship Id="rId24" Type="http://schemas.openxmlformats.org/officeDocument/2006/relationships/image" Target="../media/image71.png"/><Relationship Id="rId15" Type="http://schemas.openxmlformats.org/officeDocument/2006/relationships/image" Target="../media/image215.png"/><Relationship Id="rId23" Type="http://schemas.openxmlformats.org/officeDocument/2006/relationships/image" Target="../media/image70.png"/><Relationship Id="rId19" Type="http://schemas.openxmlformats.org/officeDocument/2006/relationships/image" Target="../media/image66.png"/><Relationship Id="rId4" Type="http://schemas.openxmlformats.org/officeDocument/2006/relationships/image" Target="../media/image63.png"/><Relationship Id="rId22" Type="http://schemas.openxmlformats.org/officeDocument/2006/relationships/image" Target="../media/image69.png"/></Relationships>
</file>

<file path=ppt/slides/_rels/slide1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1.tiff"/><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s>
</file>

<file path=ppt/slides/_rels/slide1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tiff"/><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1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3" Type="http://schemas.openxmlformats.org/officeDocument/2006/relationships/image" Target="../media/image94.png"/><Relationship Id="rId18" Type="http://schemas.openxmlformats.org/officeDocument/2006/relationships/image" Target="../media/image99.png"/><Relationship Id="rId26" Type="http://schemas.openxmlformats.org/officeDocument/2006/relationships/image" Target="../media/image253.png"/><Relationship Id="rId39" Type="http://schemas.openxmlformats.org/officeDocument/2006/relationships/image" Target="../media/image116.png"/><Relationship Id="rId21" Type="http://schemas.openxmlformats.org/officeDocument/2006/relationships/image" Target="../media/image102.png"/><Relationship Id="rId34" Type="http://schemas.openxmlformats.org/officeDocument/2006/relationships/image" Target="../media/image112.png"/><Relationship Id="rId42" Type="http://schemas.openxmlformats.org/officeDocument/2006/relationships/image" Target="../media/image119.png"/><Relationship Id="rId7" Type="http://schemas.openxmlformats.org/officeDocument/2006/relationships/image" Target="../media/image88.png"/><Relationship Id="rId2" Type="http://schemas.openxmlformats.org/officeDocument/2006/relationships/notesSlide" Target="../notesSlides/notesSlide2.xml"/><Relationship Id="rId16" Type="http://schemas.openxmlformats.org/officeDocument/2006/relationships/image" Target="../media/image97.png"/><Relationship Id="rId20" Type="http://schemas.openxmlformats.org/officeDocument/2006/relationships/image" Target="../media/image101.png"/><Relationship Id="rId29" Type="http://schemas.openxmlformats.org/officeDocument/2006/relationships/image" Target="../media/image256.png"/><Relationship Id="rId41"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92.png"/><Relationship Id="rId24" Type="http://schemas.openxmlformats.org/officeDocument/2006/relationships/image" Target="../media/image105.png"/><Relationship Id="rId32" Type="http://schemas.openxmlformats.org/officeDocument/2006/relationships/image" Target="../media/image111.png"/><Relationship Id="rId37" Type="http://schemas.openxmlformats.org/officeDocument/2006/relationships/image" Target="../media/image114.png"/><Relationship Id="rId40" Type="http://schemas.openxmlformats.org/officeDocument/2006/relationships/image" Target="../media/image117.png"/><Relationship Id="rId5" Type="http://schemas.openxmlformats.org/officeDocument/2006/relationships/image" Target="../media/image86.png"/><Relationship Id="rId15" Type="http://schemas.openxmlformats.org/officeDocument/2006/relationships/image" Target="../media/image96.png"/><Relationship Id="rId23" Type="http://schemas.openxmlformats.org/officeDocument/2006/relationships/image" Target="../media/image104.png"/><Relationship Id="rId28" Type="http://schemas.openxmlformats.org/officeDocument/2006/relationships/image" Target="../media/image108.png"/><Relationship Id="rId36" Type="http://schemas.openxmlformats.org/officeDocument/2006/relationships/image" Target="../media/image2810.png"/><Relationship Id="rId10" Type="http://schemas.openxmlformats.org/officeDocument/2006/relationships/image" Target="../media/image91.png"/><Relationship Id="rId19" Type="http://schemas.openxmlformats.org/officeDocument/2006/relationships/image" Target="../media/image100.png"/><Relationship Id="rId31" Type="http://schemas.openxmlformats.org/officeDocument/2006/relationships/image" Target="../media/image110.png"/><Relationship Id="rId44" Type="http://schemas.openxmlformats.org/officeDocument/2006/relationships/image" Target="../media/image121.png"/><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95.png"/><Relationship Id="rId22" Type="http://schemas.openxmlformats.org/officeDocument/2006/relationships/image" Target="../media/image103.png"/><Relationship Id="rId27" Type="http://schemas.openxmlformats.org/officeDocument/2006/relationships/image" Target="../media/image107.png"/><Relationship Id="rId30" Type="http://schemas.openxmlformats.org/officeDocument/2006/relationships/image" Target="../media/image109.png"/><Relationship Id="rId35" Type="http://schemas.openxmlformats.org/officeDocument/2006/relationships/image" Target="../media/image113.png"/><Relationship Id="rId43" Type="http://schemas.openxmlformats.org/officeDocument/2006/relationships/image" Target="../media/image120.png"/><Relationship Id="rId8" Type="http://schemas.openxmlformats.org/officeDocument/2006/relationships/image" Target="../media/image89.png"/><Relationship Id="rId3" Type="http://schemas.openxmlformats.org/officeDocument/2006/relationships/image" Target="../media/image1.tiff"/><Relationship Id="rId12" Type="http://schemas.openxmlformats.org/officeDocument/2006/relationships/image" Target="../media/image93.png"/><Relationship Id="rId17" Type="http://schemas.openxmlformats.org/officeDocument/2006/relationships/image" Target="../media/image98.png"/><Relationship Id="rId25" Type="http://schemas.openxmlformats.org/officeDocument/2006/relationships/image" Target="../media/image106.png"/><Relationship Id="rId33" Type="http://schemas.openxmlformats.org/officeDocument/2006/relationships/image" Target="../media/image260.png"/><Relationship Id="rId38" Type="http://schemas.openxmlformats.org/officeDocument/2006/relationships/image" Target="../media/image115.png"/></Relationships>
</file>

<file path=ppt/slides/_rels/slide21.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png"/><Relationship Id="rId18" Type="http://schemas.openxmlformats.org/officeDocument/2006/relationships/image" Target="../media/image137.png"/><Relationship Id="rId3" Type="http://schemas.openxmlformats.org/officeDocument/2006/relationships/image" Target="../media/image122.png"/><Relationship Id="rId21" Type="http://schemas.openxmlformats.org/officeDocument/2006/relationships/image" Target="../media/image140.png"/><Relationship Id="rId7" Type="http://schemas.openxmlformats.org/officeDocument/2006/relationships/image" Target="../media/image126.png"/><Relationship Id="rId12" Type="http://schemas.openxmlformats.org/officeDocument/2006/relationships/image" Target="../media/image131.png"/><Relationship Id="rId17" Type="http://schemas.openxmlformats.org/officeDocument/2006/relationships/image" Target="../media/image136.png"/><Relationship Id="rId2" Type="http://schemas.openxmlformats.org/officeDocument/2006/relationships/image" Target="../media/image1.tiff"/><Relationship Id="rId16" Type="http://schemas.openxmlformats.org/officeDocument/2006/relationships/image" Target="../media/image135.png"/><Relationship Id="rId20" Type="http://schemas.openxmlformats.org/officeDocument/2006/relationships/image" Target="../media/image139.png"/><Relationship Id="rId1" Type="http://schemas.openxmlformats.org/officeDocument/2006/relationships/slideLayout" Target="../slideLayouts/slideLayout2.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5" Type="http://schemas.openxmlformats.org/officeDocument/2006/relationships/image" Target="../media/image134.png"/><Relationship Id="rId23" Type="http://schemas.openxmlformats.org/officeDocument/2006/relationships/image" Target="../media/image142.png"/><Relationship Id="rId10" Type="http://schemas.openxmlformats.org/officeDocument/2006/relationships/image" Target="../media/image129.png"/><Relationship Id="rId19" Type="http://schemas.openxmlformats.org/officeDocument/2006/relationships/image" Target="../media/image138.png"/><Relationship Id="rId4" Type="http://schemas.openxmlformats.org/officeDocument/2006/relationships/image" Target="../media/image123.png"/><Relationship Id="rId9" Type="http://schemas.openxmlformats.org/officeDocument/2006/relationships/image" Target="../media/image128.png"/><Relationship Id="rId14" Type="http://schemas.openxmlformats.org/officeDocument/2006/relationships/image" Target="../media/image133.png"/><Relationship Id="rId22" Type="http://schemas.openxmlformats.org/officeDocument/2006/relationships/image" Target="../media/image141.png"/></Relationships>
</file>

<file path=ppt/slides/_rels/slide2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image" Target="../media/image4.tiff"/><Relationship Id="rId7" Type="http://schemas.openxmlformats.org/officeDocument/2006/relationships/image" Target="../media/image8.tiff"/><Relationship Id="rId2" Type="http://schemas.openxmlformats.org/officeDocument/2006/relationships/image" Target="../media/image1.tiff"/><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s>
</file>

<file path=ppt/slides/_rels/slide6.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13.png"/><Relationship Id="rId7" Type="http://schemas.openxmlformats.org/officeDocument/2006/relationships/image" Target="../media/image6.tiff"/><Relationship Id="rId2" Type="http://schemas.openxmlformats.org/officeDocument/2006/relationships/image" Target="../media/image1.tiff"/><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10" Type="http://schemas.openxmlformats.org/officeDocument/2006/relationships/image" Target="../media/image9.tiff"/><Relationship Id="rId4" Type="http://schemas.openxmlformats.org/officeDocument/2006/relationships/image" Target="../media/image14.png"/><Relationship Id="rId9" Type="http://schemas.openxmlformats.org/officeDocument/2006/relationships/image" Target="../media/image8.tiff"/></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5.tiff"/><Relationship Id="rId7" Type="http://schemas.openxmlformats.org/officeDocument/2006/relationships/image" Target="../media/image17.png"/><Relationship Id="rId2" Type="http://schemas.openxmlformats.org/officeDocument/2006/relationships/image" Target="../media/image1.tiff"/><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6.tiff"/><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tiff"/><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5.tiff"/><Relationship Id="rId7" Type="http://schemas.openxmlformats.org/officeDocument/2006/relationships/image" Target="../media/image27.png"/><Relationship Id="rId2" Type="http://schemas.openxmlformats.org/officeDocument/2006/relationships/image" Target="../media/image1.tiff"/><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8.tiff"/><Relationship Id="rId4" Type="http://schemas.openxmlformats.org/officeDocument/2006/relationships/image" Target="../media/image6.tiff"/><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CE54B-E26D-D543-A3B7-B0FCC5667611}"/>
              </a:ext>
            </a:extLst>
          </p:cNvPr>
          <p:cNvSpPr>
            <a:spLocks noGrp="1"/>
          </p:cNvSpPr>
          <p:nvPr>
            <p:ph type="ctrTitle"/>
          </p:nvPr>
        </p:nvSpPr>
        <p:spPr/>
        <p:txBody>
          <a:bodyPr>
            <a:normAutofit/>
          </a:bodyPr>
          <a:lstStyle/>
          <a:p>
            <a:r>
              <a:rPr lang="en-US" sz="5400" dirty="0">
                <a:latin typeface="Apple Symbols" panose="02000000000000000000" pitchFamily="2" charset="-79"/>
                <a:ea typeface="Apple Symbols" panose="02000000000000000000" pitchFamily="2" charset="-79"/>
                <a:cs typeface="Apple Symbols" panose="02000000000000000000" pitchFamily="2" charset="-79"/>
              </a:rPr>
              <a:t>Lecture 25: Advanced Topics</a:t>
            </a:r>
          </a:p>
        </p:txBody>
      </p:sp>
      <p:sp>
        <p:nvSpPr>
          <p:cNvPr id="3" name="Subtitle 2">
            <a:extLst>
              <a:ext uri="{FF2B5EF4-FFF2-40B4-BE49-F238E27FC236}">
                <a16:creationId xmlns:a16="http://schemas.microsoft.com/office/drawing/2014/main" id="{8FFFAE71-50F1-6546-878D-83FDA7D6F9FE}"/>
              </a:ext>
            </a:extLst>
          </p:cNvPr>
          <p:cNvSpPr>
            <a:spLocks noGrp="1"/>
          </p:cNvSpPr>
          <p:nvPr>
            <p:ph type="subTitle" idx="1"/>
          </p:nvPr>
        </p:nvSpPr>
        <p:spPr/>
        <p:txBody>
          <a:bodyPr/>
          <a:lstStyle/>
          <a:p>
            <a:r>
              <a:rPr lang="en-US" dirty="0"/>
              <a:t>Instructor: Yang Xu</a:t>
            </a:r>
          </a:p>
        </p:txBody>
      </p:sp>
      <p:sp>
        <p:nvSpPr>
          <p:cNvPr id="4" name="Date Placeholder 3">
            <a:extLst>
              <a:ext uri="{FF2B5EF4-FFF2-40B4-BE49-F238E27FC236}">
                <a16:creationId xmlns:a16="http://schemas.microsoft.com/office/drawing/2014/main" id="{CEBF1AE6-4CB9-E74F-8EB6-687A3A9184E2}"/>
              </a:ext>
            </a:extLst>
          </p:cNvPr>
          <p:cNvSpPr>
            <a:spLocks noGrp="1"/>
          </p:cNvSpPr>
          <p:nvPr>
            <p:ph type="dt" sz="half" idx="10"/>
          </p:nvPr>
        </p:nvSpPr>
        <p:spPr/>
        <p:txBody>
          <a:bodyPr/>
          <a:lstStyle/>
          <a:p>
            <a:fld id="{DE41C015-E18D-BE40-BBE2-57BCE13D0B58}" type="datetime1">
              <a:rPr lang="en-US" smtClean="0"/>
              <a:t>12/10/18</a:t>
            </a:fld>
            <a:endParaRPr lang="en-US"/>
          </a:p>
        </p:txBody>
      </p:sp>
      <p:sp>
        <p:nvSpPr>
          <p:cNvPr id="5" name="Footer Placeholder 4">
            <a:extLst>
              <a:ext uri="{FF2B5EF4-FFF2-40B4-BE49-F238E27FC236}">
                <a16:creationId xmlns:a16="http://schemas.microsoft.com/office/drawing/2014/main" id="{43F781D8-F6E9-D840-8D72-2AA3EF629B9E}"/>
              </a:ext>
            </a:extLst>
          </p:cNvPr>
          <p:cNvSpPr>
            <a:spLocks noGrp="1"/>
          </p:cNvSpPr>
          <p:nvPr>
            <p:ph type="ftr" sz="quarter" idx="11"/>
          </p:nvPr>
        </p:nvSpPr>
        <p:spPr/>
        <p:txBody>
          <a:bodyPr/>
          <a:lstStyle/>
          <a:p>
            <a:r>
              <a:rPr lang="en-US"/>
              <a:t>CS596 Machine Learning @SDSU</a:t>
            </a:r>
          </a:p>
        </p:txBody>
      </p:sp>
      <p:sp>
        <p:nvSpPr>
          <p:cNvPr id="6" name="Slide Number Placeholder 5">
            <a:extLst>
              <a:ext uri="{FF2B5EF4-FFF2-40B4-BE49-F238E27FC236}">
                <a16:creationId xmlns:a16="http://schemas.microsoft.com/office/drawing/2014/main" id="{60E51CC9-7C1D-BE4B-84EB-975B93E1C35D}"/>
              </a:ext>
            </a:extLst>
          </p:cNvPr>
          <p:cNvSpPr>
            <a:spLocks noGrp="1"/>
          </p:cNvSpPr>
          <p:nvPr>
            <p:ph type="sldNum" sz="quarter" idx="12"/>
          </p:nvPr>
        </p:nvSpPr>
        <p:spPr/>
        <p:txBody>
          <a:bodyPr/>
          <a:lstStyle/>
          <a:p>
            <a:fld id="{17130504-63A3-8448-95E2-F9768F014961}" type="slidenum">
              <a:rPr lang="en-US" smtClean="0"/>
              <a:t>1</a:t>
            </a:fld>
            <a:endParaRPr lang="en-US"/>
          </a:p>
        </p:txBody>
      </p:sp>
      <p:pic>
        <p:nvPicPr>
          <p:cNvPr id="7" name="Picture 6">
            <a:extLst>
              <a:ext uri="{FF2B5EF4-FFF2-40B4-BE49-F238E27FC236}">
                <a16:creationId xmlns:a16="http://schemas.microsoft.com/office/drawing/2014/main" id="{CAF7DDC8-09D6-9949-822E-5AD9CF55255B}"/>
              </a:ext>
            </a:extLst>
          </p:cNvPr>
          <p:cNvPicPr>
            <a:picLocks noChangeAspect="1"/>
          </p:cNvPicPr>
          <p:nvPr/>
        </p:nvPicPr>
        <p:blipFill>
          <a:blip r:embed="rId2"/>
          <a:stretch>
            <a:fillRect/>
          </a:stretch>
        </p:blipFill>
        <p:spPr>
          <a:xfrm>
            <a:off x="11130461" y="150494"/>
            <a:ext cx="910525" cy="632918"/>
          </a:xfrm>
          <a:prstGeom prst="rect">
            <a:avLst/>
          </a:prstGeom>
        </p:spPr>
      </p:pic>
      <p:sp>
        <p:nvSpPr>
          <p:cNvPr id="8" name="TextBox 7">
            <a:extLst>
              <a:ext uri="{FF2B5EF4-FFF2-40B4-BE49-F238E27FC236}">
                <a16:creationId xmlns:a16="http://schemas.microsoft.com/office/drawing/2014/main" id="{E8AE6EB3-2D0F-7047-91B7-1C8C43E64942}"/>
              </a:ext>
            </a:extLst>
          </p:cNvPr>
          <p:cNvSpPr txBox="1"/>
          <p:nvPr/>
        </p:nvSpPr>
        <p:spPr>
          <a:xfrm>
            <a:off x="5437383" y="5874027"/>
            <a:ext cx="6603603" cy="369332"/>
          </a:xfrm>
          <a:prstGeom prst="rect">
            <a:avLst/>
          </a:prstGeom>
          <a:noFill/>
        </p:spPr>
        <p:txBody>
          <a:bodyPr wrap="none" rtlCol="0">
            <a:spAutoFit/>
          </a:bodyPr>
          <a:lstStyle/>
          <a:p>
            <a:r>
              <a:rPr lang="en-US" dirty="0">
                <a:solidFill>
                  <a:schemeClr val="accent3"/>
                </a:solidFill>
              </a:rPr>
              <a:t>Slides inspired by the </a:t>
            </a:r>
            <a:r>
              <a:rPr lang="en-US" dirty="0" err="1">
                <a:solidFill>
                  <a:schemeClr val="accent3"/>
                </a:solidFill>
              </a:rPr>
              <a:t>deeplearning.ai</a:t>
            </a:r>
            <a:r>
              <a:rPr lang="en-US" dirty="0">
                <a:solidFill>
                  <a:schemeClr val="accent3"/>
                </a:solidFill>
              </a:rPr>
              <a:t> series courses on </a:t>
            </a:r>
            <a:r>
              <a:rPr lang="en-US" dirty="0" err="1">
                <a:solidFill>
                  <a:schemeClr val="accent3"/>
                </a:solidFill>
              </a:rPr>
              <a:t>Coursera.org</a:t>
            </a:r>
            <a:endParaRPr lang="en-US" dirty="0">
              <a:solidFill>
                <a:schemeClr val="accent3"/>
              </a:solidFill>
            </a:endParaRPr>
          </a:p>
        </p:txBody>
      </p:sp>
    </p:spTree>
    <p:extLst>
      <p:ext uri="{BB962C8B-B14F-4D97-AF65-F5344CB8AC3E}">
        <p14:creationId xmlns:p14="http://schemas.microsoft.com/office/powerpoint/2010/main" val="814299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FDCC6B3-5786-B645-AFD7-6A128C945CCE}"/>
              </a:ext>
            </a:extLst>
          </p:cNvPr>
          <p:cNvSpPr>
            <a:spLocks noGrp="1"/>
          </p:cNvSpPr>
          <p:nvPr>
            <p:ph type="dt" sz="half" idx="10"/>
          </p:nvPr>
        </p:nvSpPr>
        <p:spPr/>
        <p:txBody>
          <a:bodyPr/>
          <a:lstStyle/>
          <a:p>
            <a:fld id="{C56917B3-6684-F24E-8F2D-ACF3E5CC8216}" type="datetime1">
              <a:rPr lang="en-US" smtClean="0"/>
              <a:t>12/10/18</a:t>
            </a:fld>
            <a:endParaRPr lang="en-US"/>
          </a:p>
        </p:txBody>
      </p:sp>
      <p:sp>
        <p:nvSpPr>
          <p:cNvPr id="5" name="Footer Placeholder 4">
            <a:extLst>
              <a:ext uri="{FF2B5EF4-FFF2-40B4-BE49-F238E27FC236}">
                <a16:creationId xmlns:a16="http://schemas.microsoft.com/office/drawing/2014/main" id="{58D53F05-22ED-0E4E-923A-51F29D55C500}"/>
              </a:ext>
            </a:extLst>
          </p:cNvPr>
          <p:cNvSpPr>
            <a:spLocks noGrp="1"/>
          </p:cNvSpPr>
          <p:nvPr>
            <p:ph type="ftr" sz="quarter" idx="11"/>
          </p:nvPr>
        </p:nvSpPr>
        <p:spPr/>
        <p:txBody>
          <a:bodyPr/>
          <a:lstStyle/>
          <a:p>
            <a:r>
              <a:rPr lang="en-US"/>
              <a:t>CS596 Machine Learning @SDSU</a:t>
            </a:r>
          </a:p>
        </p:txBody>
      </p:sp>
      <p:sp>
        <p:nvSpPr>
          <p:cNvPr id="6" name="Slide Number Placeholder 5">
            <a:extLst>
              <a:ext uri="{FF2B5EF4-FFF2-40B4-BE49-F238E27FC236}">
                <a16:creationId xmlns:a16="http://schemas.microsoft.com/office/drawing/2014/main" id="{D9E26B49-3F22-6545-80AE-16CCDD57E32A}"/>
              </a:ext>
            </a:extLst>
          </p:cNvPr>
          <p:cNvSpPr>
            <a:spLocks noGrp="1"/>
          </p:cNvSpPr>
          <p:nvPr>
            <p:ph type="sldNum" sz="quarter" idx="12"/>
          </p:nvPr>
        </p:nvSpPr>
        <p:spPr/>
        <p:txBody>
          <a:bodyPr/>
          <a:lstStyle/>
          <a:p>
            <a:fld id="{17130504-63A3-8448-95E2-F9768F014961}" type="slidenum">
              <a:rPr lang="en-US" smtClean="0"/>
              <a:t>10</a:t>
            </a:fld>
            <a:endParaRPr lang="en-US"/>
          </a:p>
        </p:txBody>
      </p:sp>
      <p:sp>
        <p:nvSpPr>
          <p:cNvPr id="7" name="Title 1">
            <a:extLst>
              <a:ext uri="{FF2B5EF4-FFF2-40B4-BE49-F238E27FC236}">
                <a16:creationId xmlns:a16="http://schemas.microsoft.com/office/drawing/2014/main" id="{F78405F0-1B92-DD46-A5FD-1C1123E2E480}"/>
              </a:ext>
            </a:extLst>
          </p:cNvPr>
          <p:cNvSpPr>
            <a:spLocks noGrp="1"/>
          </p:cNvSpPr>
          <p:nvPr>
            <p:ph type="title"/>
          </p:nvPr>
        </p:nvSpPr>
        <p:spPr>
          <a:xfrm>
            <a:off x="838200" y="365126"/>
            <a:ext cx="10515600" cy="906722"/>
          </a:xfrm>
        </p:spPr>
        <p:txBody>
          <a:bodyPr>
            <a:normAutofit/>
          </a:bodyPr>
          <a:lstStyle/>
          <a:p>
            <a:r>
              <a:rPr lang="en-US" sz="3600" dirty="0">
                <a:latin typeface="Apple Symbols" panose="02000000000000000000" pitchFamily="2" charset="-79"/>
                <a:ea typeface="Apple Symbols" panose="02000000000000000000" pitchFamily="2" charset="-79"/>
                <a:cs typeface="Apple Symbols" panose="02000000000000000000" pitchFamily="2" charset="-79"/>
              </a:rPr>
              <a:t>Triplet loss function</a:t>
            </a:r>
          </a:p>
        </p:txBody>
      </p:sp>
      <p:pic>
        <p:nvPicPr>
          <p:cNvPr id="8" name="Picture 7">
            <a:extLst>
              <a:ext uri="{FF2B5EF4-FFF2-40B4-BE49-F238E27FC236}">
                <a16:creationId xmlns:a16="http://schemas.microsoft.com/office/drawing/2014/main" id="{DC07AF46-ABA4-F940-97E7-BE06F7377A4D}"/>
              </a:ext>
            </a:extLst>
          </p:cNvPr>
          <p:cNvPicPr>
            <a:picLocks noChangeAspect="1"/>
          </p:cNvPicPr>
          <p:nvPr/>
        </p:nvPicPr>
        <p:blipFill>
          <a:blip r:embed="rId2"/>
          <a:stretch>
            <a:fillRect/>
          </a:stretch>
        </p:blipFill>
        <p:spPr>
          <a:xfrm>
            <a:off x="11130461" y="150494"/>
            <a:ext cx="910525" cy="632918"/>
          </a:xfrm>
          <a:prstGeom prst="rect">
            <a:avLst/>
          </a:prstGeom>
        </p:spPr>
      </p:pic>
      <p:sp>
        <p:nvSpPr>
          <p:cNvPr id="9" name="TextBox 8">
            <a:extLst>
              <a:ext uri="{FF2B5EF4-FFF2-40B4-BE49-F238E27FC236}">
                <a16:creationId xmlns:a16="http://schemas.microsoft.com/office/drawing/2014/main" id="{3B10F5BC-F6A6-A645-8EE7-3A07C7B26716}"/>
              </a:ext>
            </a:extLst>
          </p:cNvPr>
          <p:cNvSpPr txBox="1"/>
          <p:nvPr/>
        </p:nvSpPr>
        <p:spPr>
          <a:xfrm>
            <a:off x="1048479" y="1396619"/>
            <a:ext cx="2316019" cy="369332"/>
          </a:xfrm>
          <a:prstGeom prst="rect">
            <a:avLst/>
          </a:prstGeom>
          <a:noFill/>
        </p:spPr>
        <p:txBody>
          <a:bodyPr wrap="none" rtlCol="0">
            <a:spAutoFit/>
          </a:bodyPr>
          <a:lstStyle/>
          <a:p>
            <a:r>
              <a:rPr lang="en-US" dirty="0"/>
              <a:t>Given 3 images A, P, 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9CA9DD3-D6EF-6543-9A45-E5912933E242}"/>
                  </a:ext>
                </a:extLst>
              </p:cNvPr>
              <p:cNvSpPr txBox="1"/>
              <p:nvPr/>
            </p:nvSpPr>
            <p:spPr>
              <a:xfrm>
                <a:off x="1122218" y="2132214"/>
                <a:ext cx="12534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𝑁</m:t>
                          </m:r>
                        </m:e>
                      </m:d>
                      <m:r>
                        <a:rPr lang="en-US" b="0" i="1" smtClean="0">
                          <a:latin typeface="Cambria Math" panose="02040503050406030204" pitchFamily="18" charset="0"/>
                        </a:rPr>
                        <m:t>=</m:t>
                      </m:r>
                    </m:oMath>
                  </m:oMathPara>
                </a14:m>
                <a:endParaRPr lang="en-US" dirty="0"/>
              </a:p>
            </p:txBody>
          </p:sp>
        </mc:Choice>
        <mc:Fallback xmlns="">
          <p:sp>
            <p:nvSpPr>
              <p:cNvPr id="10" name="TextBox 9">
                <a:extLst>
                  <a:ext uri="{FF2B5EF4-FFF2-40B4-BE49-F238E27FC236}">
                    <a16:creationId xmlns:a16="http://schemas.microsoft.com/office/drawing/2014/main" id="{49CA9DD3-D6EF-6543-9A45-E5912933E242}"/>
                  </a:ext>
                </a:extLst>
              </p:cNvPr>
              <p:cNvSpPr txBox="1">
                <a:spLocks noRot="1" noChangeAspect="1" noMove="1" noResize="1" noEditPoints="1" noAdjustHandles="1" noChangeArrowheads="1" noChangeShapeType="1" noTextEdit="1"/>
              </p:cNvSpPr>
              <p:nvPr/>
            </p:nvSpPr>
            <p:spPr>
              <a:xfrm>
                <a:off x="1122218" y="2132214"/>
                <a:ext cx="1253420" cy="276999"/>
              </a:xfrm>
              <a:prstGeom prst="rect">
                <a:avLst/>
              </a:prstGeom>
              <a:blipFill>
                <a:blip r:embed="rId3"/>
                <a:stretch>
                  <a:fillRect l="-3000" r="-1000"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CC99730-F4E6-7745-90E8-D07F119E4E51}"/>
                  </a:ext>
                </a:extLst>
              </p:cNvPr>
              <p:cNvSpPr txBox="1"/>
              <p:nvPr/>
            </p:nvSpPr>
            <p:spPr>
              <a:xfrm>
                <a:off x="2647603" y="2132213"/>
                <a:ext cx="47466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r>
                                        <a:rPr lang="en-US"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i="1" smtClean="0">
                                          <a:latin typeface="Cambria Math" panose="02040503050406030204" pitchFamily="18" charset="0"/>
                                        </a:rPr>
                                        <m:t>𝑃</m:t>
                                      </m:r>
                                      <m:r>
                                        <a:rPr lang="en-US" b="0" i="1" smtClean="0">
                                          <a:latin typeface="Cambria Math" panose="02040503050406030204" pitchFamily="18" charset="0"/>
                                        </a:rPr>
                                        <m:t>)</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𝑁</m:t>
                                          </m:r>
                                        </m:e>
                                      </m:d>
                                    </m:e>
                                  </m:d>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 0</m:t>
                              </m:r>
                            </m:e>
                          </m:d>
                        </m:e>
                      </m:func>
                    </m:oMath>
                  </m:oMathPara>
                </a14:m>
                <a:endParaRPr lang="en-US" dirty="0"/>
              </a:p>
            </p:txBody>
          </p:sp>
        </mc:Choice>
        <mc:Fallback xmlns="">
          <p:sp>
            <p:nvSpPr>
              <p:cNvPr id="11" name="TextBox 10">
                <a:extLst>
                  <a:ext uri="{FF2B5EF4-FFF2-40B4-BE49-F238E27FC236}">
                    <a16:creationId xmlns:a16="http://schemas.microsoft.com/office/drawing/2014/main" id="{1CC99730-F4E6-7745-90E8-D07F119E4E51}"/>
                  </a:ext>
                </a:extLst>
              </p:cNvPr>
              <p:cNvSpPr txBox="1">
                <a:spLocks noRot="1" noChangeAspect="1" noMove="1" noResize="1" noEditPoints="1" noAdjustHandles="1" noChangeArrowheads="1" noChangeShapeType="1" noTextEdit="1"/>
              </p:cNvSpPr>
              <p:nvPr/>
            </p:nvSpPr>
            <p:spPr>
              <a:xfrm>
                <a:off x="2647603" y="2132213"/>
                <a:ext cx="4746684" cy="276999"/>
              </a:xfrm>
              <a:prstGeom prst="rect">
                <a:avLst/>
              </a:prstGeom>
              <a:blipFill>
                <a:blip r:embed="rId4"/>
                <a:stretch>
                  <a:fillRect t="-4545" b="-31818"/>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A2FF0705-E0AE-2746-9F5B-CD72B70B9468}"/>
              </a:ext>
            </a:extLst>
          </p:cNvPr>
          <p:cNvSpPr txBox="1"/>
          <p:nvPr/>
        </p:nvSpPr>
        <p:spPr>
          <a:xfrm>
            <a:off x="1122218" y="2876084"/>
            <a:ext cx="1084271" cy="369332"/>
          </a:xfrm>
          <a:prstGeom prst="rect">
            <a:avLst/>
          </a:prstGeom>
          <a:noFill/>
        </p:spPr>
        <p:txBody>
          <a:bodyPr wrap="none" rtlCol="0">
            <a:spAutoFit/>
          </a:bodyPr>
          <a:lstStyle/>
          <a:p>
            <a:r>
              <a:rPr lang="en-US" dirty="0"/>
              <a:t>The cost: </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801C4B9-C351-2643-BD75-51A896ED4AD2}"/>
                  </a:ext>
                </a:extLst>
              </p:cNvPr>
              <p:cNvSpPr txBox="1"/>
              <p:nvPr/>
            </p:nvSpPr>
            <p:spPr>
              <a:xfrm>
                <a:off x="2647603" y="2867299"/>
                <a:ext cx="2409506"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𝑚</m:t>
                          </m:r>
                        </m:sup>
                        <m:e>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r>
                            <a:rPr lang="en-US" b="0" i="1" smtClean="0">
                              <a:latin typeface="Cambria Math" panose="02040503050406030204" pitchFamily="18" charset="0"/>
                            </a:rPr>
                            <m:t>)</m:t>
                          </m:r>
                        </m:e>
                      </m:nary>
                    </m:oMath>
                  </m:oMathPara>
                </a14:m>
                <a:endParaRPr lang="en-US" dirty="0"/>
              </a:p>
            </p:txBody>
          </p:sp>
        </mc:Choice>
        <mc:Fallback xmlns="">
          <p:sp>
            <p:nvSpPr>
              <p:cNvPr id="13" name="TextBox 12">
                <a:extLst>
                  <a:ext uri="{FF2B5EF4-FFF2-40B4-BE49-F238E27FC236}">
                    <a16:creationId xmlns:a16="http://schemas.microsoft.com/office/drawing/2014/main" id="{C801C4B9-C351-2643-BD75-51A896ED4AD2}"/>
                  </a:ext>
                </a:extLst>
              </p:cNvPr>
              <p:cNvSpPr txBox="1">
                <a:spLocks noRot="1" noChangeAspect="1" noMove="1" noResize="1" noEditPoints="1" noAdjustHandles="1" noChangeArrowheads="1" noChangeShapeType="1" noTextEdit="1"/>
              </p:cNvSpPr>
              <p:nvPr/>
            </p:nvSpPr>
            <p:spPr>
              <a:xfrm>
                <a:off x="2647603" y="2867299"/>
                <a:ext cx="2409506" cy="756233"/>
              </a:xfrm>
              <a:prstGeom prst="rect">
                <a:avLst/>
              </a:prstGeom>
              <a:blipFill>
                <a:blip r:embed="rId5"/>
                <a:stretch>
                  <a:fillRect l="-17801" t="-118333" r="-2618" b="-180000"/>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564E9F62-683D-594E-9743-F26587734762}"/>
              </a:ext>
            </a:extLst>
          </p:cNvPr>
          <p:cNvSpPr txBox="1"/>
          <p:nvPr/>
        </p:nvSpPr>
        <p:spPr>
          <a:xfrm>
            <a:off x="6753841" y="2900245"/>
            <a:ext cx="3713517" cy="369332"/>
          </a:xfrm>
          <a:prstGeom prst="rect">
            <a:avLst/>
          </a:prstGeom>
          <a:noFill/>
        </p:spPr>
        <p:txBody>
          <a:bodyPr wrap="none" rtlCol="0">
            <a:spAutoFit/>
          </a:bodyPr>
          <a:lstStyle/>
          <a:p>
            <a:r>
              <a:rPr lang="en-US" dirty="0"/>
              <a:t>Example: 10k images from 1k persons</a:t>
            </a:r>
          </a:p>
        </p:txBody>
      </p:sp>
      <p:sp>
        <p:nvSpPr>
          <p:cNvPr id="15" name="TextBox 14">
            <a:extLst>
              <a:ext uri="{FF2B5EF4-FFF2-40B4-BE49-F238E27FC236}">
                <a16:creationId xmlns:a16="http://schemas.microsoft.com/office/drawing/2014/main" id="{0A9EBE3A-4675-EE44-A7C4-DC99D8119233}"/>
              </a:ext>
            </a:extLst>
          </p:cNvPr>
          <p:cNvSpPr txBox="1"/>
          <p:nvPr/>
        </p:nvSpPr>
        <p:spPr>
          <a:xfrm>
            <a:off x="7655523" y="3269577"/>
            <a:ext cx="4041427" cy="369332"/>
          </a:xfrm>
          <a:prstGeom prst="rect">
            <a:avLst/>
          </a:prstGeom>
          <a:noFill/>
        </p:spPr>
        <p:txBody>
          <a:bodyPr wrap="none" rtlCol="0">
            <a:spAutoFit/>
          </a:bodyPr>
          <a:lstStyle/>
          <a:p>
            <a:r>
              <a:rPr lang="en-US" dirty="0"/>
              <a:t>Need to construct triplets out of the data</a:t>
            </a:r>
          </a:p>
        </p:txBody>
      </p:sp>
      <p:sp>
        <p:nvSpPr>
          <p:cNvPr id="16" name="TextBox 15">
            <a:extLst>
              <a:ext uri="{FF2B5EF4-FFF2-40B4-BE49-F238E27FC236}">
                <a16:creationId xmlns:a16="http://schemas.microsoft.com/office/drawing/2014/main" id="{CB0812C4-423A-194E-995B-820DD2A116B0}"/>
              </a:ext>
            </a:extLst>
          </p:cNvPr>
          <p:cNvSpPr txBox="1"/>
          <p:nvPr/>
        </p:nvSpPr>
        <p:spPr>
          <a:xfrm>
            <a:off x="1122218" y="4297397"/>
            <a:ext cx="2411686" cy="369332"/>
          </a:xfrm>
          <a:prstGeom prst="rect">
            <a:avLst/>
          </a:prstGeom>
          <a:noFill/>
        </p:spPr>
        <p:txBody>
          <a:bodyPr wrap="none" rtlCol="0">
            <a:spAutoFit/>
          </a:bodyPr>
          <a:lstStyle/>
          <a:p>
            <a:r>
              <a:rPr lang="en-US" dirty="0"/>
              <a:t>How to choose triplets?</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86257F4-102E-6A4C-A80F-1B620E6728FC}"/>
                  </a:ext>
                </a:extLst>
              </p:cNvPr>
              <p:cNvSpPr txBox="1"/>
              <p:nvPr/>
            </p:nvSpPr>
            <p:spPr>
              <a:xfrm>
                <a:off x="1895301" y="4803476"/>
                <a:ext cx="7196650" cy="338554"/>
              </a:xfrm>
              <a:prstGeom prst="rect">
                <a:avLst/>
              </a:prstGeom>
              <a:noFill/>
            </p:spPr>
            <p:txBody>
              <a:bodyPr wrap="none" rtlCol="0">
                <a:spAutoFit/>
              </a:bodyPr>
              <a:lstStyle/>
              <a:p>
                <a:r>
                  <a:rPr lang="en-US" sz="1600" dirty="0"/>
                  <a:t>Choose triplets that are “hard” to train on, i.e., </a:t>
                </a:r>
                <a14:m>
                  <m:oMath xmlns:m="http://schemas.openxmlformats.org/officeDocument/2006/math">
                    <m:sSup>
                      <m:sSupPr>
                        <m:ctrlPr>
                          <a:rPr lang="en-US" sz="1600" b="0" i="1" smtClean="0">
                            <a:latin typeface="Cambria Math" panose="02040503050406030204" pitchFamily="18" charset="0"/>
                          </a:rPr>
                        </m:ctrlPr>
                      </m:sSupPr>
                      <m:e>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𝑓</m:t>
                            </m:r>
                            <m:r>
                              <a:rPr lang="en-US" sz="1600" b="0" i="1" smtClean="0">
                                <a:latin typeface="Cambria Math" panose="02040503050406030204" pitchFamily="18" charset="0"/>
                              </a:rPr>
                              <m:t>(</m:t>
                            </m:r>
                            <m:r>
                              <a:rPr lang="en-US" sz="1600" i="1" smtClean="0">
                                <a:latin typeface="Cambria Math" panose="02040503050406030204" pitchFamily="18" charset="0"/>
                              </a:rPr>
                              <m:t>𝐴</m:t>
                            </m:r>
                            <m:r>
                              <a:rPr lang="en-US" sz="1600" b="0" i="1" smtClean="0">
                                <a:latin typeface="Cambria Math" panose="02040503050406030204" pitchFamily="18" charset="0"/>
                              </a:rPr>
                              <m:t>)−</m:t>
                            </m:r>
                            <m:r>
                              <a:rPr lang="en-US" sz="1600" b="0" i="1" smtClean="0">
                                <a:latin typeface="Cambria Math" panose="02040503050406030204" pitchFamily="18" charset="0"/>
                              </a:rPr>
                              <m:t>𝑓</m:t>
                            </m:r>
                            <m:r>
                              <a:rPr lang="en-US" sz="1600" b="0" i="1" smtClean="0">
                                <a:latin typeface="Cambria Math" panose="02040503050406030204" pitchFamily="18" charset="0"/>
                              </a:rPr>
                              <m:t>(</m:t>
                            </m:r>
                            <m:r>
                              <a:rPr lang="en-US" sz="1600" i="1" smtClean="0">
                                <a:latin typeface="Cambria Math" panose="02040503050406030204" pitchFamily="18" charset="0"/>
                              </a:rPr>
                              <m:t>𝑃</m:t>
                            </m:r>
                            <m:r>
                              <a:rPr lang="en-US" sz="1600" b="0" i="1" smtClean="0">
                                <a:latin typeface="Cambria Math" panose="02040503050406030204" pitchFamily="18" charset="0"/>
                              </a:rPr>
                              <m:t>)</m:t>
                            </m:r>
                          </m:e>
                        </m:d>
                      </m:e>
                      <m:sup>
                        <m:r>
                          <a:rPr lang="en-US" sz="1600" b="0" i="1" smtClean="0">
                            <a:latin typeface="Cambria Math" panose="02040503050406030204" pitchFamily="18" charset="0"/>
                          </a:rPr>
                          <m:t>2</m:t>
                        </m:r>
                      </m:sup>
                    </m:sSup>
                    <m:r>
                      <a:rPr lang="en-US" sz="1600" i="1">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rPr>
                        </m:ctrlPr>
                      </m:sSupPr>
                      <m:e>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𝑓</m:t>
                            </m:r>
                            <m:d>
                              <m:dPr>
                                <m:ctrlPr>
                                  <a:rPr lang="en-US" sz="1600" b="0" i="1" smtClean="0">
                                    <a:latin typeface="Cambria Math" panose="02040503050406030204" pitchFamily="18" charset="0"/>
                                  </a:rPr>
                                </m:ctrlPr>
                              </m:dPr>
                              <m:e>
                                <m:r>
                                  <a:rPr lang="en-US" sz="1600" i="1" smtClean="0">
                                    <a:latin typeface="Cambria Math" panose="02040503050406030204" pitchFamily="18" charset="0"/>
                                  </a:rPr>
                                  <m:t>𝐴</m:t>
                                </m:r>
                              </m:e>
                            </m:d>
                            <m:r>
                              <a:rPr lang="en-US" sz="1600" b="0" i="1" smtClean="0">
                                <a:latin typeface="Cambria Math" panose="02040503050406030204" pitchFamily="18" charset="0"/>
                              </a:rPr>
                              <m:t>−</m:t>
                            </m:r>
                            <m:r>
                              <a:rPr lang="en-US" sz="1600" b="0" i="1" smtClean="0">
                                <a:latin typeface="Cambria Math" panose="02040503050406030204" pitchFamily="18" charset="0"/>
                              </a:rPr>
                              <m:t>𝑓</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𝑁</m:t>
                                </m:r>
                              </m:e>
                            </m:d>
                          </m:e>
                        </m:d>
                      </m:e>
                      <m:sup>
                        <m:r>
                          <a:rPr lang="en-US" sz="1600" b="0" i="1" smtClean="0">
                            <a:latin typeface="Cambria Math" panose="02040503050406030204" pitchFamily="18" charset="0"/>
                          </a:rPr>
                          <m:t>2</m:t>
                        </m:r>
                      </m:sup>
                    </m:sSup>
                  </m:oMath>
                </a14:m>
                <a:endParaRPr lang="en-US" sz="1600" dirty="0"/>
              </a:p>
            </p:txBody>
          </p:sp>
        </mc:Choice>
        <mc:Fallback xmlns="">
          <p:sp>
            <p:nvSpPr>
              <p:cNvPr id="17" name="TextBox 16">
                <a:extLst>
                  <a:ext uri="{FF2B5EF4-FFF2-40B4-BE49-F238E27FC236}">
                    <a16:creationId xmlns:a16="http://schemas.microsoft.com/office/drawing/2014/main" id="{E86257F4-102E-6A4C-A80F-1B620E6728FC}"/>
                  </a:ext>
                </a:extLst>
              </p:cNvPr>
              <p:cNvSpPr txBox="1">
                <a:spLocks noRot="1" noChangeAspect="1" noMove="1" noResize="1" noEditPoints="1" noAdjustHandles="1" noChangeArrowheads="1" noChangeShapeType="1" noTextEdit="1"/>
              </p:cNvSpPr>
              <p:nvPr/>
            </p:nvSpPr>
            <p:spPr>
              <a:xfrm>
                <a:off x="1895301" y="4803476"/>
                <a:ext cx="7196650" cy="338554"/>
              </a:xfrm>
              <a:prstGeom prst="rect">
                <a:avLst/>
              </a:prstGeom>
              <a:blipFill>
                <a:blip r:embed="rId6"/>
                <a:stretch>
                  <a:fillRect l="-352" t="-3571" b="-1785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57B03CE5-FF91-CC47-8708-C03CA1D39CAB}"/>
              </a:ext>
            </a:extLst>
          </p:cNvPr>
          <p:cNvSpPr txBox="1"/>
          <p:nvPr/>
        </p:nvSpPr>
        <p:spPr>
          <a:xfrm>
            <a:off x="1895301" y="5182912"/>
            <a:ext cx="5119478" cy="338554"/>
          </a:xfrm>
          <a:prstGeom prst="rect">
            <a:avLst/>
          </a:prstGeom>
          <a:noFill/>
        </p:spPr>
        <p:txBody>
          <a:bodyPr wrap="none" rtlCol="0">
            <a:spAutoFit/>
          </a:bodyPr>
          <a:lstStyle/>
          <a:p>
            <a:r>
              <a:rPr lang="en-US" sz="1600" dirty="0"/>
              <a:t>So that the loss is positive, and so the NN can actually learn</a:t>
            </a:r>
          </a:p>
        </p:txBody>
      </p:sp>
    </p:spTree>
    <p:extLst>
      <p:ext uri="{BB962C8B-B14F-4D97-AF65-F5344CB8AC3E}">
        <p14:creationId xmlns:p14="http://schemas.microsoft.com/office/powerpoint/2010/main" val="329689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linds(horizontal)">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linds(horizontal)">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blinds(horizontal)">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blinds(horizontal)">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blinds(horizontal)">
                                      <p:cBhvr>
                                        <p:cTn id="5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5" grpId="0"/>
      <p:bldP spid="16" grpId="0"/>
      <p:bldP spid="17"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590DA-3BC8-354F-B04D-59FF49B50AB9}"/>
              </a:ext>
            </a:extLst>
          </p:cNvPr>
          <p:cNvSpPr>
            <a:spLocks noGrp="1"/>
          </p:cNvSpPr>
          <p:nvPr>
            <p:ph type="title"/>
          </p:nvPr>
        </p:nvSpPr>
        <p:spPr>
          <a:xfrm>
            <a:off x="838200" y="365125"/>
            <a:ext cx="10515600" cy="915035"/>
          </a:xfrm>
        </p:spPr>
        <p:txBody>
          <a:bodyPr>
            <a:normAutofit/>
          </a:bodyPr>
          <a:lstStyle/>
          <a:p>
            <a:r>
              <a:rPr lang="en-US" sz="3600" dirty="0">
                <a:latin typeface="Apple Symbols" panose="02000000000000000000" pitchFamily="2" charset="-79"/>
                <a:ea typeface="Apple Symbols" panose="02000000000000000000" pitchFamily="2" charset="-79"/>
                <a:cs typeface="Apple Symbols" panose="02000000000000000000" pitchFamily="2" charset="-79"/>
              </a:rPr>
              <a:t>Training on triplets</a:t>
            </a:r>
          </a:p>
        </p:txBody>
      </p:sp>
      <p:sp>
        <p:nvSpPr>
          <p:cNvPr id="4" name="Date Placeholder 3">
            <a:extLst>
              <a:ext uri="{FF2B5EF4-FFF2-40B4-BE49-F238E27FC236}">
                <a16:creationId xmlns:a16="http://schemas.microsoft.com/office/drawing/2014/main" id="{8CBD09F1-8A3E-0745-B29B-07FBFCD6AB63}"/>
              </a:ext>
            </a:extLst>
          </p:cNvPr>
          <p:cNvSpPr>
            <a:spLocks noGrp="1"/>
          </p:cNvSpPr>
          <p:nvPr>
            <p:ph type="dt" sz="half" idx="10"/>
          </p:nvPr>
        </p:nvSpPr>
        <p:spPr/>
        <p:txBody>
          <a:bodyPr/>
          <a:lstStyle/>
          <a:p>
            <a:fld id="{C56917B3-6684-F24E-8F2D-ACF3E5CC8216}" type="datetime1">
              <a:rPr lang="en-US" smtClean="0"/>
              <a:t>12/10/18</a:t>
            </a:fld>
            <a:endParaRPr lang="en-US"/>
          </a:p>
        </p:txBody>
      </p:sp>
      <p:sp>
        <p:nvSpPr>
          <p:cNvPr id="5" name="Footer Placeholder 4">
            <a:extLst>
              <a:ext uri="{FF2B5EF4-FFF2-40B4-BE49-F238E27FC236}">
                <a16:creationId xmlns:a16="http://schemas.microsoft.com/office/drawing/2014/main" id="{2FE8E800-83AA-EB4F-AFCC-6E6D289F0278}"/>
              </a:ext>
            </a:extLst>
          </p:cNvPr>
          <p:cNvSpPr>
            <a:spLocks noGrp="1"/>
          </p:cNvSpPr>
          <p:nvPr>
            <p:ph type="ftr" sz="quarter" idx="11"/>
          </p:nvPr>
        </p:nvSpPr>
        <p:spPr/>
        <p:txBody>
          <a:bodyPr/>
          <a:lstStyle/>
          <a:p>
            <a:r>
              <a:rPr lang="en-US"/>
              <a:t>CS596 Machine Learning @SDSU</a:t>
            </a:r>
          </a:p>
        </p:txBody>
      </p:sp>
      <p:sp>
        <p:nvSpPr>
          <p:cNvPr id="6" name="Slide Number Placeholder 5">
            <a:extLst>
              <a:ext uri="{FF2B5EF4-FFF2-40B4-BE49-F238E27FC236}">
                <a16:creationId xmlns:a16="http://schemas.microsoft.com/office/drawing/2014/main" id="{357972DE-1F42-B448-B0B5-7D15763F7EAA}"/>
              </a:ext>
            </a:extLst>
          </p:cNvPr>
          <p:cNvSpPr>
            <a:spLocks noGrp="1"/>
          </p:cNvSpPr>
          <p:nvPr>
            <p:ph type="sldNum" sz="quarter" idx="12"/>
          </p:nvPr>
        </p:nvSpPr>
        <p:spPr/>
        <p:txBody>
          <a:bodyPr/>
          <a:lstStyle/>
          <a:p>
            <a:fld id="{17130504-63A3-8448-95E2-F9768F014961}" type="slidenum">
              <a:rPr lang="en-US" smtClean="0"/>
              <a:t>11</a:t>
            </a:fld>
            <a:endParaRPr lang="en-US"/>
          </a:p>
        </p:txBody>
      </p:sp>
      <p:pic>
        <p:nvPicPr>
          <p:cNvPr id="7" name="Picture 6">
            <a:extLst>
              <a:ext uri="{FF2B5EF4-FFF2-40B4-BE49-F238E27FC236}">
                <a16:creationId xmlns:a16="http://schemas.microsoft.com/office/drawing/2014/main" id="{0C940265-DE59-6E42-80AD-F087843854ED}"/>
              </a:ext>
            </a:extLst>
          </p:cNvPr>
          <p:cNvPicPr>
            <a:picLocks noChangeAspect="1"/>
          </p:cNvPicPr>
          <p:nvPr/>
        </p:nvPicPr>
        <p:blipFill>
          <a:blip r:embed="rId2"/>
          <a:stretch>
            <a:fillRect/>
          </a:stretch>
        </p:blipFill>
        <p:spPr>
          <a:xfrm>
            <a:off x="11130461" y="150494"/>
            <a:ext cx="910525" cy="632918"/>
          </a:xfrm>
          <a:prstGeom prst="rect">
            <a:avLst/>
          </a:prstGeom>
        </p:spPr>
      </p:pic>
      <p:pic>
        <p:nvPicPr>
          <p:cNvPr id="8" name="Picture 7">
            <a:extLst>
              <a:ext uri="{FF2B5EF4-FFF2-40B4-BE49-F238E27FC236}">
                <a16:creationId xmlns:a16="http://schemas.microsoft.com/office/drawing/2014/main" id="{5290F253-2341-504D-8ABE-E798BDCAA65D}"/>
              </a:ext>
            </a:extLst>
          </p:cNvPr>
          <p:cNvPicPr>
            <a:picLocks noChangeAspect="1"/>
          </p:cNvPicPr>
          <p:nvPr/>
        </p:nvPicPr>
        <p:blipFill rotWithShape="1">
          <a:blip r:embed="rId3"/>
          <a:srcRect b="13972"/>
          <a:stretch/>
        </p:blipFill>
        <p:spPr>
          <a:xfrm>
            <a:off x="4940348" y="1785995"/>
            <a:ext cx="682553" cy="780897"/>
          </a:xfrm>
          <a:prstGeom prst="rect">
            <a:avLst/>
          </a:prstGeom>
        </p:spPr>
      </p:pic>
      <p:pic>
        <p:nvPicPr>
          <p:cNvPr id="9" name="Picture 8">
            <a:extLst>
              <a:ext uri="{FF2B5EF4-FFF2-40B4-BE49-F238E27FC236}">
                <a16:creationId xmlns:a16="http://schemas.microsoft.com/office/drawing/2014/main" id="{AF17826B-E60F-3B43-AC27-76AA6C001980}"/>
              </a:ext>
            </a:extLst>
          </p:cNvPr>
          <p:cNvPicPr>
            <a:picLocks noChangeAspect="1"/>
          </p:cNvPicPr>
          <p:nvPr/>
        </p:nvPicPr>
        <p:blipFill>
          <a:blip r:embed="rId4"/>
          <a:stretch>
            <a:fillRect/>
          </a:stretch>
        </p:blipFill>
        <p:spPr>
          <a:xfrm>
            <a:off x="6375041" y="1785995"/>
            <a:ext cx="682553" cy="682553"/>
          </a:xfrm>
          <a:prstGeom prst="rect">
            <a:avLst/>
          </a:prstGeom>
        </p:spPr>
      </p:pic>
      <p:pic>
        <p:nvPicPr>
          <p:cNvPr id="10" name="Picture 9">
            <a:extLst>
              <a:ext uri="{FF2B5EF4-FFF2-40B4-BE49-F238E27FC236}">
                <a16:creationId xmlns:a16="http://schemas.microsoft.com/office/drawing/2014/main" id="{488D5156-8378-2B49-826F-FB5F09A39FAC}"/>
              </a:ext>
            </a:extLst>
          </p:cNvPr>
          <p:cNvPicPr>
            <a:picLocks noChangeAspect="1"/>
          </p:cNvPicPr>
          <p:nvPr/>
        </p:nvPicPr>
        <p:blipFill rotWithShape="1">
          <a:blip r:embed="rId5"/>
          <a:srcRect r="27199"/>
          <a:stretch/>
        </p:blipFill>
        <p:spPr>
          <a:xfrm>
            <a:off x="3436132" y="1785995"/>
            <a:ext cx="756049" cy="780897"/>
          </a:xfrm>
          <a:prstGeom prst="rect">
            <a:avLst/>
          </a:prstGeom>
        </p:spPr>
      </p:pic>
      <p:sp>
        <p:nvSpPr>
          <p:cNvPr id="11" name="TextBox 10">
            <a:extLst>
              <a:ext uri="{FF2B5EF4-FFF2-40B4-BE49-F238E27FC236}">
                <a16:creationId xmlns:a16="http://schemas.microsoft.com/office/drawing/2014/main" id="{1BD37978-4BCF-6C42-B7D4-14795BEBAEEB}"/>
              </a:ext>
            </a:extLst>
          </p:cNvPr>
          <p:cNvSpPr txBox="1"/>
          <p:nvPr/>
        </p:nvSpPr>
        <p:spPr>
          <a:xfrm>
            <a:off x="3657600" y="1310125"/>
            <a:ext cx="317716" cy="369332"/>
          </a:xfrm>
          <a:prstGeom prst="rect">
            <a:avLst/>
          </a:prstGeom>
          <a:noFill/>
        </p:spPr>
        <p:txBody>
          <a:bodyPr wrap="none" rtlCol="0">
            <a:spAutoFit/>
          </a:bodyPr>
          <a:lstStyle/>
          <a:p>
            <a:r>
              <a:rPr lang="en-US" dirty="0"/>
              <a:t>A</a:t>
            </a:r>
          </a:p>
        </p:txBody>
      </p:sp>
      <p:sp>
        <p:nvSpPr>
          <p:cNvPr id="12" name="TextBox 11">
            <a:extLst>
              <a:ext uri="{FF2B5EF4-FFF2-40B4-BE49-F238E27FC236}">
                <a16:creationId xmlns:a16="http://schemas.microsoft.com/office/drawing/2014/main" id="{0B975215-1D3D-4D41-BFB3-7E527EE868B2}"/>
              </a:ext>
            </a:extLst>
          </p:cNvPr>
          <p:cNvSpPr txBox="1"/>
          <p:nvPr/>
        </p:nvSpPr>
        <p:spPr>
          <a:xfrm>
            <a:off x="5129980" y="1310125"/>
            <a:ext cx="303288" cy="369332"/>
          </a:xfrm>
          <a:prstGeom prst="rect">
            <a:avLst/>
          </a:prstGeom>
          <a:noFill/>
        </p:spPr>
        <p:txBody>
          <a:bodyPr wrap="none" rtlCol="0">
            <a:spAutoFit/>
          </a:bodyPr>
          <a:lstStyle/>
          <a:p>
            <a:r>
              <a:rPr lang="en-US" dirty="0"/>
              <a:t>P</a:t>
            </a:r>
          </a:p>
        </p:txBody>
      </p:sp>
      <p:sp>
        <p:nvSpPr>
          <p:cNvPr id="13" name="TextBox 12">
            <a:extLst>
              <a:ext uri="{FF2B5EF4-FFF2-40B4-BE49-F238E27FC236}">
                <a16:creationId xmlns:a16="http://schemas.microsoft.com/office/drawing/2014/main" id="{EBF67523-FCDC-ED45-9323-19FB20C7B5C9}"/>
              </a:ext>
            </a:extLst>
          </p:cNvPr>
          <p:cNvSpPr txBox="1"/>
          <p:nvPr/>
        </p:nvSpPr>
        <p:spPr>
          <a:xfrm>
            <a:off x="6549444" y="1310125"/>
            <a:ext cx="333746" cy="369332"/>
          </a:xfrm>
          <a:prstGeom prst="rect">
            <a:avLst/>
          </a:prstGeom>
          <a:noFill/>
        </p:spPr>
        <p:txBody>
          <a:bodyPr wrap="none" rtlCol="0">
            <a:spAutoFit/>
          </a:bodyPr>
          <a:lstStyle/>
          <a:p>
            <a:r>
              <a:rPr lang="en-US" dirty="0"/>
              <a:t>N</a:t>
            </a:r>
          </a:p>
        </p:txBody>
      </p:sp>
      <p:pic>
        <p:nvPicPr>
          <p:cNvPr id="14" name="Picture 13">
            <a:extLst>
              <a:ext uri="{FF2B5EF4-FFF2-40B4-BE49-F238E27FC236}">
                <a16:creationId xmlns:a16="http://schemas.microsoft.com/office/drawing/2014/main" id="{7A47C399-DD5C-2546-A4E3-0B36163505D3}"/>
              </a:ext>
            </a:extLst>
          </p:cNvPr>
          <p:cNvPicPr>
            <a:picLocks noChangeAspect="1"/>
          </p:cNvPicPr>
          <p:nvPr/>
        </p:nvPicPr>
        <p:blipFill rotWithShape="1">
          <a:blip r:embed="rId6"/>
          <a:srcRect l="34510" t="-719" r="24879" b="40289"/>
          <a:stretch/>
        </p:blipFill>
        <p:spPr>
          <a:xfrm>
            <a:off x="3436131" y="2825696"/>
            <a:ext cx="756049" cy="747278"/>
          </a:xfrm>
          <a:prstGeom prst="rect">
            <a:avLst/>
          </a:prstGeom>
        </p:spPr>
      </p:pic>
      <p:pic>
        <p:nvPicPr>
          <p:cNvPr id="15" name="Picture 14">
            <a:extLst>
              <a:ext uri="{FF2B5EF4-FFF2-40B4-BE49-F238E27FC236}">
                <a16:creationId xmlns:a16="http://schemas.microsoft.com/office/drawing/2014/main" id="{DF04A84D-DD79-CB47-86B8-B71676DFF2F4}"/>
              </a:ext>
            </a:extLst>
          </p:cNvPr>
          <p:cNvPicPr>
            <a:picLocks noChangeAspect="1"/>
          </p:cNvPicPr>
          <p:nvPr/>
        </p:nvPicPr>
        <p:blipFill>
          <a:blip r:embed="rId7"/>
          <a:stretch>
            <a:fillRect/>
          </a:stretch>
        </p:blipFill>
        <p:spPr>
          <a:xfrm>
            <a:off x="4940348" y="2843791"/>
            <a:ext cx="682553" cy="682553"/>
          </a:xfrm>
          <a:prstGeom prst="rect">
            <a:avLst/>
          </a:prstGeom>
        </p:spPr>
      </p:pic>
      <p:pic>
        <p:nvPicPr>
          <p:cNvPr id="16" name="Picture 15">
            <a:extLst>
              <a:ext uri="{FF2B5EF4-FFF2-40B4-BE49-F238E27FC236}">
                <a16:creationId xmlns:a16="http://schemas.microsoft.com/office/drawing/2014/main" id="{D66F3362-633B-2E47-A55E-B6DC5715E67C}"/>
              </a:ext>
            </a:extLst>
          </p:cNvPr>
          <p:cNvPicPr>
            <a:picLocks noChangeAspect="1"/>
          </p:cNvPicPr>
          <p:nvPr/>
        </p:nvPicPr>
        <p:blipFill rotWithShape="1">
          <a:blip r:embed="rId8"/>
          <a:srcRect l="19830"/>
          <a:stretch/>
        </p:blipFill>
        <p:spPr>
          <a:xfrm>
            <a:off x="6371069" y="2825696"/>
            <a:ext cx="682553" cy="651842"/>
          </a:xfrm>
          <a:prstGeom prst="rect">
            <a:avLst/>
          </a:prstGeom>
        </p:spPr>
      </p:pic>
      <p:pic>
        <p:nvPicPr>
          <p:cNvPr id="17" name="Picture 16">
            <a:extLst>
              <a:ext uri="{FF2B5EF4-FFF2-40B4-BE49-F238E27FC236}">
                <a16:creationId xmlns:a16="http://schemas.microsoft.com/office/drawing/2014/main" id="{2FA21313-AC4A-A24B-83AE-083A2911D737}"/>
              </a:ext>
            </a:extLst>
          </p:cNvPr>
          <p:cNvPicPr>
            <a:picLocks noChangeAspect="1"/>
          </p:cNvPicPr>
          <p:nvPr/>
        </p:nvPicPr>
        <p:blipFill rotWithShape="1">
          <a:blip r:embed="rId9"/>
          <a:srcRect l="33965" r="21118" b="33193"/>
          <a:stretch/>
        </p:blipFill>
        <p:spPr>
          <a:xfrm>
            <a:off x="6371069" y="4804357"/>
            <a:ext cx="756049" cy="746665"/>
          </a:xfrm>
          <a:prstGeom prst="rect">
            <a:avLst/>
          </a:prstGeom>
        </p:spPr>
      </p:pic>
      <p:pic>
        <p:nvPicPr>
          <p:cNvPr id="18" name="Picture 17">
            <a:extLst>
              <a:ext uri="{FF2B5EF4-FFF2-40B4-BE49-F238E27FC236}">
                <a16:creationId xmlns:a16="http://schemas.microsoft.com/office/drawing/2014/main" id="{F471202E-7352-AF40-9226-576531C43A5E}"/>
              </a:ext>
            </a:extLst>
          </p:cNvPr>
          <p:cNvPicPr>
            <a:picLocks noChangeAspect="1"/>
          </p:cNvPicPr>
          <p:nvPr/>
        </p:nvPicPr>
        <p:blipFill rotWithShape="1">
          <a:blip r:embed="rId10"/>
          <a:srcRect l="32672" r="27428" b="33308"/>
          <a:stretch/>
        </p:blipFill>
        <p:spPr>
          <a:xfrm>
            <a:off x="3472878" y="4804357"/>
            <a:ext cx="682553" cy="672011"/>
          </a:xfrm>
          <a:prstGeom prst="rect">
            <a:avLst/>
          </a:prstGeom>
        </p:spPr>
      </p:pic>
      <p:pic>
        <p:nvPicPr>
          <p:cNvPr id="19" name="Picture 18">
            <a:extLst>
              <a:ext uri="{FF2B5EF4-FFF2-40B4-BE49-F238E27FC236}">
                <a16:creationId xmlns:a16="http://schemas.microsoft.com/office/drawing/2014/main" id="{F54D55F2-BDDE-114F-ADF6-847FD9E63F89}"/>
              </a:ext>
            </a:extLst>
          </p:cNvPr>
          <p:cNvPicPr>
            <a:picLocks noChangeAspect="1"/>
          </p:cNvPicPr>
          <p:nvPr/>
        </p:nvPicPr>
        <p:blipFill>
          <a:blip r:embed="rId4"/>
          <a:stretch>
            <a:fillRect/>
          </a:stretch>
        </p:blipFill>
        <p:spPr>
          <a:xfrm>
            <a:off x="4940347" y="4805234"/>
            <a:ext cx="682553" cy="682553"/>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B8FC5D8-83F4-3D43-875E-CA46F4543858}"/>
                  </a:ext>
                </a:extLst>
              </p:cNvPr>
              <p:cNvSpPr txBox="1"/>
              <p:nvPr/>
            </p:nvSpPr>
            <p:spPr>
              <a:xfrm>
                <a:off x="3751637" y="4112428"/>
                <a:ext cx="1250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2B8FC5D8-83F4-3D43-875E-CA46F4543858}"/>
                  </a:ext>
                </a:extLst>
              </p:cNvPr>
              <p:cNvSpPr txBox="1">
                <a:spLocks noRot="1" noChangeAspect="1" noMove="1" noResize="1" noEditPoints="1" noAdjustHandles="1" noChangeArrowheads="1" noChangeShapeType="1" noTextEdit="1"/>
              </p:cNvSpPr>
              <p:nvPr/>
            </p:nvSpPr>
            <p:spPr>
              <a:xfrm>
                <a:off x="3751637" y="4112428"/>
                <a:ext cx="125034" cy="276999"/>
              </a:xfrm>
              <a:prstGeom prst="rect">
                <a:avLst/>
              </a:prstGeom>
              <a:blipFill>
                <a:blip r:embed="rId11"/>
                <a:stretch>
                  <a:fillRect l="-27273" r="-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3B8FB73-DB23-5B4C-B491-3C3C9E3E6731}"/>
                  </a:ext>
                </a:extLst>
              </p:cNvPr>
              <p:cNvSpPr txBox="1"/>
              <p:nvPr/>
            </p:nvSpPr>
            <p:spPr>
              <a:xfrm>
                <a:off x="5219106" y="4115825"/>
                <a:ext cx="1250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1" name="TextBox 20">
                <a:extLst>
                  <a:ext uri="{FF2B5EF4-FFF2-40B4-BE49-F238E27FC236}">
                    <a16:creationId xmlns:a16="http://schemas.microsoft.com/office/drawing/2014/main" id="{F3B8FB73-DB23-5B4C-B491-3C3C9E3E6731}"/>
                  </a:ext>
                </a:extLst>
              </p:cNvPr>
              <p:cNvSpPr txBox="1">
                <a:spLocks noRot="1" noChangeAspect="1" noMove="1" noResize="1" noEditPoints="1" noAdjustHandles="1" noChangeArrowheads="1" noChangeShapeType="1" noTextEdit="1"/>
              </p:cNvSpPr>
              <p:nvPr/>
            </p:nvSpPr>
            <p:spPr>
              <a:xfrm>
                <a:off x="5219106" y="4115825"/>
                <a:ext cx="125034" cy="276999"/>
              </a:xfrm>
              <a:prstGeom prst="rect">
                <a:avLst/>
              </a:prstGeom>
              <a:blipFill>
                <a:blip r:embed="rId12"/>
                <a:stretch>
                  <a:fillRect l="-27273" r="-27273"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2611082-75D8-7D49-A781-F3F0187BEBFD}"/>
                  </a:ext>
                </a:extLst>
              </p:cNvPr>
              <p:cNvSpPr txBox="1"/>
              <p:nvPr/>
            </p:nvSpPr>
            <p:spPr>
              <a:xfrm>
                <a:off x="6649828" y="4113636"/>
                <a:ext cx="1250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E2611082-75D8-7D49-A781-F3F0187BEBFD}"/>
                  </a:ext>
                </a:extLst>
              </p:cNvPr>
              <p:cNvSpPr txBox="1">
                <a:spLocks noRot="1" noChangeAspect="1" noMove="1" noResize="1" noEditPoints="1" noAdjustHandles="1" noChangeArrowheads="1" noChangeShapeType="1" noTextEdit="1"/>
              </p:cNvSpPr>
              <p:nvPr/>
            </p:nvSpPr>
            <p:spPr>
              <a:xfrm>
                <a:off x="6649828" y="4113636"/>
                <a:ext cx="125034" cy="276999"/>
              </a:xfrm>
              <a:prstGeom prst="rect">
                <a:avLst/>
              </a:prstGeom>
              <a:blipFill>
                <a:blip r:embed="rId13"/>
                <a:stretch>
                  <a:fillRect l="-40000" r="-40000"/>
                </a:stretch>
              </a:blipFill>
            </p:spPr>
            <p:txBody>
              <a:bodyPr/>
              <a:lstStyle/>
              <a:p>
                <a:r>
                  <a:rPr lang="en-US">
                    <a:noFill/>
                  </a:rPr>
                  <a:t> </a:t>
                </a:r>
              </a:p>
            </p:txBody>
          </p:sp>
        </mc:Fallback>
      </mc:AlternateContent>
    </p:spTree>
    <p:extLst>
      <p:ext uri="{BB962C8B-B14F-4D97-AF65-F5344CB8AC3E}">
        <p14:creationId xmlns:p14="http://schemas.microsoft.com/office/powerpoint/2010/main" val="946017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ounded Rectangle 43">
            <a:extLst>
              <a:ext uri="{FF2B5EF4-FFF2-40B4-BE49-F238E27FC236}">
                <a16:creationId xmlns:a16="http://schemas.microsoft.com/office/drawing/2014/main" id="{ADFBDB34-A011-A146-961A-23D80CA403B1}"/>
              </a:ext>
            </a:extLst>
          </p:cNvPr>
          <p:cNvSpPr/>
          <p:nvPr/>
        </p:nvSpPr>
        <p:spPr>
          <a:xfrm>
            <a:off x="4897629" y="2568127"/>
            <a:ext cx="3657924" cy="1581308"/>
          </a:xfrm>
          <a:prstGeom prst="roundRect">
            <a:avLst/>
          </a:prstGeom>
          <a:solidFill>
            <a:schemeClr val="accent2">
              <a:alpha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8103439B-9DC9-F640-979B-ED7D53BE1D51}"/>
              </a:ext>
            </a:extLst>
          </p:cNvPr>
          <p:cNvSpPr/>
          <p:nvPr/>
        </p:nvSpPr>
        <p:spPr>
          <a:xfrm>
            <a:off x="1119967" y="2938265"/>
            <a:ext cx="3657924" cy="1581308"/>
          </a:xfrm>
          <a:prstGeom prst="roundRect">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0DFEA4-6B2F-5048-BFA5-60204FEF2A8C}"/>
              </a:ext>
            </a:extLst>
          </p:cNvPr>
          <p:cNvSpPr>
            <a:spLocks noGrp="1"/>
          </p:cNvSpPr>
          <p:nvPr>
            <p:ph type="title"/>
          </p:nvPr>
        </p:nvSpPr>
        <p:spPr>
          <a:xfrm>
            <a:off x="838200" y="365126"/>
            <a:ext cx="10515600" cy="920534"/>
          </a:xfrm>
        </p:spPr>
        <p:txBody>
          <a:bodyPr>
            <a:normAutofit/>
          </a:bodyPr>
          <a:lstStyle/>
          <a:p>
            <a:r>
              <a:rPr lang="en-US" sz="3600" dirty="0">
                <a:latin typeface="Apple Symbols" panose="02000000000000000000" pitchFamily="2" charset="-79"/>
                <a:ea typeface="Apple Symbols" panose="02000000000000000000" pitchFamily="2" charset="-79"/>
                <a:cs typeface="Apple Symbols" panose="02000000000000000000" pitchFamily="2" charset="-79"/>
              </a:rPr>
              <a:t>Machine Translation</a:t>
            </a:r>
          </a:p>
        </p:txBody>
      </p:sp>
      <p:sp>
        <p:nvSpPr>
          <p:cNvPr id="4" name="Date Placeholder 3">
            <a:extLst>
              <a:ext uri="{FF2B5EF4-FFF2-40B4-BE49-F238E27FC236}">
                <a16:creationId xmlns:a16="http://schemas.microsoft.com/office/drawing/2014/main" id="{B5AD2E02-D950-D048-AE03-3A5FDA33B46B}"/>
              </a:ext>
            </a:extLst>
          </p:cNvPr>
          <p:cNvSpPr>
            <a:spLocks noGrp="1"/>
          </p:cNvSpPr>
          <p:nvPr>
            <p:ph type="dt" sz="half" idx="10"/>
          </p:nvPr>
        </p:nvSpPr>
        <p:spPr/>
        <p:txBody>
          <a:bodyPr/>
          <a:lstStyle/>
          <a:p>
            <a:fld id="{C56917B3-6684-F24E-8F2D-ACF3E5CC8216}" type="datetime1">
              <a:rPr lang="en-US" smtClean="0"/>
              <a:t>12/10/18</a:t>
            </a:fld>
            <a:endParaRPr lang="en-US"/>
          </a:p>
        </p:txBody>
      </p:sp>
      <p:sp>
        <p:nvSpPr>
          <p:cNvPr id="5" name="Footer Placeholder 4">
            <a:extLst>
              <a:ext uri="{FF2B5EF4-FFF2-40B4-BE49-F238E27FC236}">
                <a16:creationId xmlns:a16="http://schemas.microsoft.com/office/drawing/2014/main" id="{ABF5AD92-44A8-7E42-BFAA-8C6BB7E2C262}"/>
              </a:ext>
            </a:extLst>
          </p:cNvPr>
          <p:cNvSpPr>
            <a:spLocks noGrp="1"/>
          </p:cNvSpPr>
          <p:nvPr>
            <p:ph type="ftr" sz="quarter" idx="11"/>
          </p:nvPr>
        </p:nvSpPr>
        <p:spPr/>
        <p:txBody>
          <a:bodyPr/>
          <a:lstStyle/>
          <a:p>
            <a:r>
              <a:rPr lang="en-US"/>
              <a:t>CS596 Machine Learning @SDSU</a:t>
            </a:r>
          </a:p>
        </p:txBody>
      </p:sp>
      <p:sp>
        <p:nvSpPr>
          <p:cNvPr id="6" name="Slide Number Placeholder 5">
            <a:extLst>
              <a:ext uri="{FF2B5EF4-FFF2-40B4-BE49-F238E27FC236}">
                <a16:creationId xmlns:a16="http://schemas.microsoft.com/office/drawing/2014/main" id="{77141656-AE4A-B941-92A2-DB19EB279541}"/>
              </a:ext>
            </a:extLst>
          </p:cNvPr>
          <p:cNvSpPr>
            <a:spLocks noGrp="1"/>
          </p:cNvSpPr>
          <p:nvPr>
            <p:ph type="sldNum" sz="quarter" idx="12"/>
          </p:nvPr>
        </p:nvSpPr>
        <p:spPr/>
        <p:txBody>
          <a:bodyPr/>
          <a:lstStyle/>
          <a:p>
            <a:fld id="{17130504-63A3-8448-95E2-F9768F014961}" type="slidenum">
              <a:rPr lang="en-US" smtClean="0"/>
              <a:t>12</a:t>
            </a:fld>
            <a:endParaRPr lang="en-US"/>
          </a:p>
        </p:txBody>
      </p:sp>
      <p:pic>
        <p:nvPicPr>
          <p:cNvPr id="7" name="Picture 6">
            <a:extLst>
              <a:ext uri="{FF2B5EF4-FFF2-40B4-BE49-F238E27FC236}">
                <a16:creationId xmlns:a16="http://schemas.microsoft.com/office/drawing/2014/main" id="{BE48BCA7-D6CB-4941-B891-C814E7A72EC7}"/>
              </a:ext>
            </a:extLst>
          </p:cNvPr>
          <p:cNvPicPr>
            <a:picLocks noChangeAspect="1"/>
          </p:cNvPicPr>
          <p:nvPr/>
        </p:nvPicPr>
        <p:blipFill>
          <a:blip r:embed="rId2"/>
          <a:stretch>
            <a:fillRect/>
          </a:stretch>
        </p:blipFill>
        <p:spPr>
          <a:xfrm>
            <a:off x="11130461" y="150494"/>
            <a:ext cx="910525" cy="632918"/>
          </a:xfrm>
          <a:prstGeom prst="rect">
            <a:avLst/>
          </a:prstGeom>
        </p:spPr>
      </p:pic>
      <p:sp>
        <p:nvSpPr>
          <p:cNvPr id="31" name="Rectangle 30">
            <a:extLst>
              <a:ext uri="{FF2B5EF4-FFF2-40B4-BE49-F238E27FC236}">
                <a16:creationId xmlns:a16="http://schemas.microsoft.com/office/drawing/2014/main" id="{55D525A6-B562-724B-BE78-36D788B8A678}"/>
              </a:ext>
            </a:extLst>
          </p:cNvPr>
          <p:cNvSpPr/>
          <p:nvPr/>
        </p:nvSpPr>
        <p:spPr>
          <a:xfrm>
            <a:off x="1411025" y="4519573"/>
            <a:ext cx="3595856" cy="307777"/>
          </a:xfrm>
          <a:prstGeom prst="rect">
            <a:avLst/>
          </a:prstGeom>
        </p:spPr>
        <p:txBody>
          <a:bodyPr wrap="none">
            <a:spAutoFit/>
          </a:bodyPr>
          <a:lstStyle/>
          <a:p>
            <a:r>
              <a:rPr lang="ja-JP" altLang="en-US" sz="1400">
                <a:latin typeface="KaiTi" panose="02010609060101010101" pitchFamily="49" charset="-122"/>
                <a:ea typeface="KaiTi" panose="02010609060101010101" pitchFamily="49" charset="-122"/>
              </a:rPr>
              <a:t>多</a:t>
            </a:r>
            <a:r>
              <a:rPr lang="en-US" altLang="ja-JP" sz="1400" dirty="0">
                <a:latin typeface="KaiTi" panose="02010609060101010101" pitchFamily="49" charset="-122"/>
                <a:ea typeface="KaiTi" panose="02010609060101010101" pitchFamily="49" charset="-122"/>
              </a:rPr>
              <a:t>         </a:t>
            </a:r>
            <a:r>
              <a:rPr lang="ja-JP" altLang="en-US" sz="1400">
                <a:latin typeface="KaiTi" panose="02010609060101010101" pitchFamily="49" charset="-122"/>
                <a:ea typeface="KaiTi" panose="02010609060101010101" pitchFamily="49" charset="-122"/>
              </a:rPr>
              <a:t>么</a:t>
            </a:r>
            <a:r>
              <a:rPr lang="en-US" altLang="ja-JP" sz="1400" dirty="0">
                <a:latin typeface="KaiTi" panose="02010609060101010101" pitchFamily="49" charset="-122"/>
                <a:ea typeface="KaiTi" panose="02010609060101010101" pitchFamily="49" charset="-122"/>
              </a:rPr>
              <a:t>    … </a:t>
            </a:r>
            <a:r>
              <a:rPr lang="ja-JP" altLang="en-US" sz="1400">
                <a:latin typeface="KaiTi" panose="02010609060101010101" pitchFamily="49" charset="-122"/>
                <a:ea typeface="KaiTi" panose="02010609060101010101" pitchFamily="49" charset="-122"/>
              </a:rPr>
              <a:t>愉</a:t>
            </a:r>
            <a:r>
              <a:rPr lang="en-US" altLang="ja-JP" sz="1400" dirty="0">
                <a:latin typeface="KaiTi" panose="02010609060101010101" pitchFamily="49" charset="-122"/>
                <a:ea typeface="KaiTi" panose="02010609060101010101" pitchFamily="49" charset="-122"/>
              </a:rPr>
              <a:t>  </a:t>
            </a:r>
            <a:r>
              <a:rPr lang="ja-JP" altLang="en-US" sz="1400">
                <a:latin typeface="KaiTi" panose="02010609060101010101" pitchFamily="49" charset="-122"/>
                <a:ea typeface="KaiTi" panose="02010609060101010101" pitchFamily="49" charset="-122"/>
              </a:rPr>
              <a:t>快</a:t>
            </a:r>
            <a:r>
              <a:rPr lang="en-US" altLang="ja-JP" sz="1400" dirty="0">
                <a:latin typeface="KaiTi" panose="02010609060101010101" pitchFamily="49" charset="-122"/>
                <a:ea typeface="KaiTi" panose="02010609060101010101" pitchFamily="49" charset="-122"/>
              </a:rPr>
              <a:t>  </a:t>
            </a:r>
            <a:r>
              <a:rPr lang="ja-JP" altLang="en-US" sz="1400">
                <a:latin typeface="KaiTi" panose="02010609060101010101" pitchFamily="49" charset="-122"/>
                <a:ea typeface="KaiTi" panose="02010609060101010101" pitchFamily="49" charset="-122"/>
              </a:rPr>
              <a:t>的</a:t>
            </a:r>
            <a:r>
              <a:rPr lang="en-US" altLang="ja-JP" sz="1400" dirty="0">
                <a:latin typeface="KaiTi" panose="02010609060101010101" pitchFamily="49" charset="-122"/>
                <a:ea typeface="KaiTi" panose="02010609060101010101" pitchFamily="49" charset="-122"/>
              </a:rPr>
              <a:t>  </a:t>
            </a:r>
            <a:r>
              <a:rPr lang="ja-JP" altLang="en-US" sz="1400">
                <a:latin typeface="KaiTi" panose="02010609060101010101" pitchFamily="49" charset="-122"/>
                <a:ea typeface="KaiTi" panose="02010609060101010101" pitchFamily="49" charset="-122"/>
              </a:rPr>
              <a:t>一</a:t>
            </a:r>
            <a:r>
              <a:rPr lang="en-US" altLang="ja-JP" sz="1400" dirty="0">
                <a:latin typeface="KaiTi" panose="02010609060101010101" pitchFamily="49" charset="-122"/>
                <a:ea typeface="KaiTi" panose="02010609060101010101" pitchFamily="49" charset="-122"/>
              </a:rPr>
              <a:t>  </a:t>
            </a:r>
            <a:r>
              <a:rPr lang="ja-JP" altLang="en-US" sz="1400">
                <a:latin typeface="KaiTi" panose="02010609060101010101" pitchFamily="49" charset="-122"/>
                <a:ea typeface="KaiTi" panose="02010609060101010101" pitchFamily="49" charset="-122"/>
              </a:rPr>
              <a:t>天</a:t>
            </a:r>
            <a:endParaRPr lang="en-US" sz="1400" dirty="0"/>
          </a:p>
        </p:txBody>
      </p:sp>
      <p:sp>
        <p:nvSpPr>
          <p:cNvPr id="32" name="Rectangle 31">
            <a:extLst>
              <a:ext uri="{FF2B5EF4-FFF2-40B4-BE49-F238E27FC236}">
                <a16:creationId xmlns:a16="http://schemas.microsoft.com/office/drawing/2014/main" id="{F9C076D9-F1E7-1F43-85FF-735E9D2DF5D4}"/>
              </a:ext>
            </a:extLst>
          </p:cNvPr>
          <p:cNvSpPr/>
          <p:nvPr/>
        </p:nvSpPr>
        <p:spPr>
          <a:xfrm>
            <a:off x="5042463" y="2199106"/>
            <a:ext cx="3361561" cy="307777"/>
          </a:xfrm>
          <a:prstGeom prst="rect">
            <a:avLst/>
          </a:prstGeom>
        </p:spPr>
        <p:txBody>
          <a:bodyPr wrap="none">
            <a:spAutoFit/>
          </a:bodyPr>
          <a:lstStyle/>
          <a:p>
            <a:r>
              <a:rPr lang="en-US" sz="1400" dirty="0"/>
              <a:t>What                   a                …   pleasant    day</a:t>
            </a:r>
          </a:p>
        </p:txBody>
      </p:sp>
      <p:sp>
        <p:nvSpPr>
          <p:cNvPr id="3" name="TextBox 2">
            <a:extLst>
              <a:ext uri="{FF2B5EF4-FFF2-40B4-BE49-F238E27FC236}">
                <a16:creationId xmlns:a16="http://schemas.microsoft.com/office/drawing/2014/main" id="{FD9EBCC7-3821-0441-A249-7E44B145CE91}"/>
              </a:ext>
            </a:extLst>
          </p:cNvPr>
          <p:cNvSpPr txBox="1"/>
          <p:nvPr/>
        </p:nvSpPr>
        <p:spPr>
          <a:xfrm>
            <a:off x="953257" y="1388197"/>
            <a:ext cx="3543919" cy="369332"/>
          </a:xfrm>
          <a:prstGeom prst="rect">
            <a:avLst/>
          </a:prstGeom>
          <a:noFill/>
        </p:spPr>
        <p:txBody>
          <a:bodyPr wrap="none" rtlCol="0">
            <a:spAutoFit/>
          </a:bodyPr>
          <a:lstStyle/>
          <a:p>
            <a:r>
              <a:rPr lang="en-US" dirty="0"/>
              <a:t>Using sequence to sequence model</a:t>
            </a:r>
          </a:p>
        </p:txBody>
      </p:sp>
      <p:sp>
        <p:nvSpPr>
          <p:cNvPr id="43" name="TextBox 42">
            <a:extLst>
              <a:ext uri="{FF2B5EF4-FFF2-40B4-BE49-F238E27FC236}">
                <a16:creationId xmlns:a16="http://schemas.microsoft.com/office/drawing/2014/main" id="{EC30C14C-3ADA-5E45-8BE1-5D346B5D5B16}"/>
              </a:ext>
            </a:extLst>
          </p:cNvPr>
          <p:cNvSpPr txBox="1"/>
          <p:nvPr/>
        </p:nvSpPr>
        <p:spPr>
          <a:xfrm>
            <a:off x="1156990" y="2555361"/>
            <a:ext cx="953787" cy="369332"/>
          </a:xfrm>
          <a:prstGeom prst="rect">
            <a:avLst/>
          </a:prstGeom>
          <a:noFill/>
        </p:spPr>
        <p:txBody>
          <a:bodyPr wrap="none" rtlCol="0">
            <a:spAutoFit/>
          </a:bodyPr>
          <a:lstStyle/>
          <a:p>
            <a:r>
              <a:rPr lang="en-US" dirty="0"/>
              <a:t>Encoder</a:t>
            </a:r>
          </a:p>
        </p:txBody>
      </p:sp>
      <p:sp>
        <p:nvSpPr>
          <p:cNvPr id="45" name="TextBox 44">
            <a:extLst>
              <a:ext uri="{FF2B5EF4-FFF2-40B4-BE49-F238E27FC236}">
                <a16:creationId xmlns:a16="http://schemas.microsoft.com/office/drawing/2014/main" id="{1BC6CEF9-9D86-FD4B-B2D9-FA00FE9D70D3}"/>
              </a:ext>
            </a:extLst>
          </p:cNvPr>
          <p:cNvSpPr txBox="1"/>
          <p:nvPr/>
        </p:nvSpPr>
        <p:spPr>
          <a:xfrm>
            <a:off x="7656813" y="4194399"/>
            <a:ext cx="977832" cy="369332"/>
          </a:xfrm>
          <a:prstGeom prst="rect">
            <a:avLst/>
          </a:prstGeom>
          <a:noFill/>
        </p:spPr>
        <p:txBody>
          <a:bodyPr wrap="none" rtlCol="0">
            <a:spAutoFit/>
          </a:bodyPr>
          <a:lstStyle/>
          <a:p>
            <a:r>
              <a:rPr lang="en-US" dirty="0"/>
              <a:t>Decoder</a:t>
            </a:r>
          </a:p>
        </p:txBody>
      </p:sp>
      <p:grpSp>
        <p:nvGrpSpPr>
          <p:cNvPr id="47" name="Group 46">
            <a:extLst>
              <a:ext uri="{FF2B5EF4-FFF2-40B4-BE49-F238E27FC236}">
                <a16:creationId xmlns:a16="http://schemas.microsoft.com/office/drawing/2014/main" id="{1CAF5536-2892-9A47-82EC-6B082089137C}"/>
              </a:ext>
            </a:extLst>
          </p:cNvPr>
          <p:cNvGrpSpPr/>
          <p:nvPr/>
        </p:nvGrpSpPr>
        <p:grpSpPr>
          <a:xfrm>
            <a:off x="953257" y="2705606"/>
            <a:ext cx="7542659" cy="1755128"/>
            <a:chOff x="953257" y="2705606"/>
            <a:chExt cx="7542659" cy="1755128"/>
          </a:xfrm>
        </p:grpSpPr>
        <p:grpSp>
          <p:nvGrpSpPr>
            <p:cNvPr id="8" name="Group 7">
              <a:extLst>
                <a:ext uri="{FF2B5EF4-FFF2-40B4-BE49-F238E27FC236}">
                  <a16:creationId xmlns:a16="http://schemas.microsoft.com/office/drawing/2014/main" id="{3A159E40-5D6A-6E43-8687-E5A43F5075A3}"/>
                </a:ext>
              </a:extLst>
            </p:cNvPr>
            <p:cNvGrpSpPr/>
            <p:nvPr/>
          </p:nvGrpSpPr>
          <p:grpSpPr>
            <a:xfrm>
              <a:off x="953257" y="2705606"/>
              <a:ext cx="7542659" cy="1755128"/>
              <a:chOff x="6278830" y="2640906"/>
              <a:chExt cx="7542659" cy="1755128"/>
            </a:xfrm>
          </p:grpSpPr>
          <p:sp>
            <p:nvSpPr>
              <p:cNvPr id="9" name="Rectangle 8">
                <a:extLst>
                  <a:ext uri="{FF2B5EF4-FFF2-40B4-BE49-F238E27FC236}">
                    <a16:creationId xmlns:a16="http://schemas.microsoft.com/office/drawing/2014/main" id="{4127F780-3197-3B42-89AE-70A1946A835A}"/>
                  </a:ext>
                </a:extLst>
              </p:cNvPr>
              <p:cNvSpPr/>
              <p:nvPr/>
            </p:nvSpPr>
            <p:spPr>
              <a:xfrm>
                <a:off x="10312896" y="3285897"/>
                <a:ext cx="667657" cy="4281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1EA58B9-5E06-0A4F-A23E-6D19B5F57019}"/>
                      </a:ext>
                    </a:extLst>
                  </p:cNvPr>
                  <p:cNvSpPr txBox="1"/>
                  <p:nvPr/>
                </p:nvSpPr>
                <p:spPr>
                  <a:xfrm>
                    <a:off x="10434998" y="2644549"/>
                    <a:ext cx="42498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𝑦</m:t>
                                  </m:r>
                                </m:e>
                              </m:acc>
                            </m:e>
                            <m:sup>
                              <m:r>
                                <a:rPr lang="en-US" sz="1400" b="0" i="1" smtClean="0">
                                  <a:latin typeface="Cambria Math" panose="02040503050406030204" pitchFamily="18" charset="0"/>
                                </a:rPr>
                                <m:t>&lt;1&gt;</m:t>
                              </m:r>
                            </m:sup>
                          </m:sSup>
                        </m:oMath>
                      </m:oMathPara>
                    </a14:m>
                    <a:endParaRPr lang="en-US" sz="1400" dirty="0"/>
                  </a:p>
                </p:txBody>
              </p:sp>
            </mc:Choice>
            <mc:Fallback xmlns="">
              <p:sp>
                <p:nvSpPr>
                  <p:cNvPr id="10" name="TextBox 9">
                    <a:extLst>
                      <a:ext uri="{FF2B5EF4-FFF2-40B4-BE49-F238E27FC236}">
                        <a16:creationId xmlns:a16="http://schemas.microsoft.com/office/drawing/2014/main" id="{11EA58B9-5E06-0A4F-A23E-6D19B5F57019}"/>
                      </a:ext>
                    </a:extLst>
                  </p:cNvPr>
                  <p:cNvSpPr txBox="1">
                    <a:spLocks noRot="1" noChangeAspect="1" noMove="1" noResize="1" noEditPoints="1" noAdjustHandles="1" noChangeArrowheads="1" noChangeShapeType="1" noTextEdit="1"/>
                  </p:cNvSpPr>
                  <p:nvPr/>
                </p:nvSpPr>
                <p:spPr>
                  <a:xfrm>
                    <a:off x="10434998" y="2644549"/>
                    <a:ext cx="424988" cy="215444"/>
                  </a:xfrm>
                  <a:prstGeom prst="rect">
                    <a:avLst/>
                  </a:prstGeom>
                  <a:blipFill>
                    <a:blip r:embed="rId3"/>
                    <a:stretch>
                      <a:fillRect l="-8571" t="-16667" b="-22222"/>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D396C43D-53BA-F646-ABE2-9D0F4E86C59E}"/>
                  </a:ext>
                </a:extLst>
              </p:cNvPr>
              <p:cNvCxnSpPr>
                <a:endCxn id="9" idx="1"/>
              </p:cNvCxnSpPr>
              <p:nvPr/>
            </p:nvCxnSpPr>
            <p:spPr>
              <a:xfrm>
                <a:off x="9979475" y="3499983"/>
                <a:ext cx="3334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F97C86A-A8B7-C747-845B-C28B0BD2BA9B}"/>
                  </a:ext>
                </a:extLst>
              </p:cNvPr>
              <p:cNvCxnSpPr>
                <a:cxnSpLocks/>
                <a:stCxn id="9" idx="0"/>
                <a:endCxn id="10" idx="2"/>
              </p:cNvCxnSpPr>
              <p:nvPr/>
            </p:nvCxnSpPr>
            <p:spPr>
              <a:xfrm flipV="1">
                <a:off x="10646725" y="2859993"/>
                <a:ext cx="767" cy="4259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2463F17-3A22-F64E-8F56-DE7347878817}"/>
                  </a:ext>
                </a:extLst>
              </p:cNvPr>
              <p:cNvCxnSpPr>
                <a:cxnSpLocks/>
              </p:cNvCxnSpPr>
              <p:nvPr/>
            </p:nvCxnSpPr>
            <p:spPr>
              <a:xfrm>
                <a:off x="10970285" y="3499983"/>
                <a:ext cx="3334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CA8BF94-2DC2-8C4B-B668-8ED63AD57365}"/>
                  </a:ext>
                </a:extLst>
              </p:cNvPr>
              <p:cNvSpPr/>
              <p:nvPr/>
            </p:nvSpPr>
            <p:spPr>
              <a:xfrm>
                <a:off x="13153832" y="3274749"/>
                <a:ext cx="667657" cy="4281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0C9D596-5A71-134F-8718-AC111FF06241}"/>
                      </a:ext>
                    </a:extLst>
                  </p:cNvPr>
                  <p:cNvSpPr txBox="1"/>
                  <p:nvPr/>
                </p:nvSpPr>
                <p:spPr>
                  <a:xfrm>
                    <a:off x="13246729" y="2640906"/>
                    <a:ext cx="490455" cy="219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𝑦</m:t>
                                  </m:r>
                                </m:e>
                              </m:acc>
                            </m:e>
                            <m:sup>
                              <m:r>
                                <a:rPr lang="en-US" sz="1400" b="0" i="1" smtClean="0">
                                  <a:latin typeface="Cambria Math" panose="02040503050406030204" pitchFamily="18" charset="0"/>
                                </a:rPr>
                                <m:t>&lt;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𝑇</m:t>
                                  </m:r>
                                </m:e>
                                <m:sub>
                                  <m:r>
                                    <a:rPr lang="en-US" sz="1400" b="0" i="1" smtClean="0">
                                      <a:latin typeface="Cambria Math" panose="02040503050406030204" pitchFamily="18" charset="0"/>
                                    </a:rPr>
                                    <m:t>𝑦</m:t>
                                  </m:r>
                                </m:sub>
                              </m:sSub>
                              <m:r>
                                <a:rPr lang="en-US" sz="1400" b="0" i="1" smtClean="0">
                                  <a:latin typeface="Cambria Math" panose="02040503050406030204" pitchFamily="18" charset="0"/>
                                </a:rPr>
                                <m:t>&gt;</m:t>
                              </m:r>
                            </m:sup>
                          </m:sSup>
                        </m:oMath>
                      </m:oMathPara>
                    </a14:m>
                    <a:endParaRPr lang="en-US" sz="1400" dirty="0"/>
                  </a:p>
                </p:txBody>
              </p:sp>
            </mc:Choice>
            <mc:Fallback xmlns="">
              <p:sp>
                <p:nvSpPr>
                  <p:cNvPr id="15" name="TextBox 14">
                    <a:extLst>
                      <a:ext uri="{FF2B5EF4-FFF2-40B4-BE49-F238E27FC236}">
                        <a16:creationId xmlns:a16="http://schemas.microsoft.com/office/drawing/2014/main" id="{00C9D596-5A71-134F-8718-AC111FF06241}"/>
                      </a:ext>
                    </a:extLst>
                  </p:cNvPr>
                  <p:cNvSpPr txBox="1">
                    <a:spLocks noRot="1" noChangeAspect="1" noMove="1" noResize="1" noEditPoints="1" noAdjustHandles="1" noChangeArrowheads="1" noChangeShapeType="1" noTextEdit="1"/>
                  </p:cNvSpPr>
                  <p:nvPr/>
                </p:nvSpPr>
                <p:spPr>
                  <a:xfrm>
                    <a:off x="13246729" y="2640906"/>
                    <a:ext cx="490455" cy="219547"/>
                  </a:xfrm>
                  <a:prstGeom prst="rect">
                    <a:avLst/>
                  </a:prstGeom>
                  <a:blipFill>
                    <a:blip r:embed="rId4"/>
                    <a:stretch>
                      <a:fillRect l="-10526" t="-16667" r="-2632" b="-27778"/>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76C07CE0-0FB2-CF47-94A1-A6AF21F0A846}"/>
                  </a:ext>
                </a:extLst>
              </p:cNvPr>
              <p:cNvCxnSpPr>
                <a:endCxn id="14" idx="1"/>
              </p:cNvCxnSpPr>
              <p:nvPr/>
            </p:nvCxnSpPr>
            <p:spPr>
              <a:xfrm>
                <a:off x="12820411" y="3488835"/>
                <a:ext cx="3334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B8C2101-E09D-E84F-BC1B-6A52F84069DD}"/>
                  </a:ext>
                </a:extLst>
              </p:cNvPr>
              <p:cNvCxnSpPr>
                <a:cxnSpLocks/>
                <a:stCxn id="14" idx="0"/>
                <a:endCxn id="15" idx="2"/>
              </p:cNvCxnSpPr>
              <p:nvPr/>
            </p:nvCxnSpPr>
            <p:spPr>
              <a:xfrm flipV="1">
                <a:off x="13487661" y="2860453"/>
                <a:ext cx="4296" cy="4142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5AC4BF6-DA73-774E-A47C-0F31EF6B5E3A}"/>
                  </a:ext>
                </a:extLst>
              </p:cNvPr>
              <p:cNvSpPr txBox="1"/>
              <p:nvPr/>
            </p:nvSpPr>
            <p:spPr>
              <a:xfrm>
                <a:off x="12422131" y="3344737"/>
                <a:ext cx="343364"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2CEA39D-7D1F-3A4B-8DF6-7AD1A05203EA}"/>
                      </a:ext>
                    </a:extLst>
                  </p:cNvPr>
                  <p:cNvSpPr txBox="1"/>
                  <p:nvPr/>
                </p:nvSpPr>
                <p:spPr>
                  <a:xfrm>
                    <a:off x="6738272" y="4180590"/>
                    <a:ext cx="42120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&lt;1&gt;</m:t>
                              </m:r>
                            </m:sup>
                          </m:sSup>
                        </m:oMath>
                      </m:oMathPara>
                    </a14:m>
                    <a:endParaRPr lang="en-US" sz="1400" dirty="0"/>
                  </a:p>
                </p:txBody>
              </p:sp>
            </mc:Choice>
            <mc:Fallback xmlns="">
              <p:sp>
                <p:nvSpPr>
                  <p:cNvPr id="81" name="TextBox 80">
                    <a:extLst>
                      <a:ext uri="{FF2B5EF4-FFF2-40B4-BE49-F238E27FC236}">
                        <a16:creationId xmlns:a16="http://schemas.microsoft.com/office/drawing/2014/main" id="{ECFA85CE-2459-EC41-BFA2-55A44CFEA111}"/>
                      </a:ext>
                    </a:extLst>
                  </p:cNvPr>
                  <p:cNvSpPr txBox="1">
                    <a:spLocks noRot="1" noChangeAspect="1" noMove="1" noResize="1" noEditPoints="1" noAdjustHandles="1" noChangeArrowheads="1" noChangeShapeType="1" noTextEdit="1"/>
                  </p:cNvSpPr>
                  <p:nvPr/>
                </p:nvSpPr>
                <p:spPr>
                  <a:xfrm>
                    <a:off x="6738272" y="4180590"/>
                    <a:ext cx="421206" cy="215444"/>
                  </a:xfrm>
                  <a:prstGeom prst="rect">
                    <a:avLst/>
                  </a:prstGeom>
                  <a:blipFill>
                    <a:blip r:embed="rId15"/>
                    <a:stretch>
                      <a:fillRect l="-5882"/>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2D2D5411-4D9A-B446-B9BB-95053EF9C5D5}"/>
                  </a:ext>
                </a:extLst>
              </p:cNvPr>
              <p:cNvSpPr/>
              <p:nvPr/>
            </p:nvSpPr>
            <p:spPr>
              <a:xfrm>
                <a:off x="6612251" y="3294081"/>
                <a:ext cx="667657" cy="4281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569E5B5-3ED0-7543-8782-D3F16FBCC2BF}"/>
                      </a:ext>
                    </a:extLst>
                  </p:cNvPr>
                  <p:cNvSpPr txBox="1"/>
                  <p:nvPr/>
                </p:nvSpPr>
                <p:spPr>
                  <a:xfrm>
                    <a:off x="6736598" y="3400445"/>
                    <a:ext cx="41896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𝑎</m:t>
                              </m:r>
                            </m:e>
                            <m:sup>
                              <m:r>
                                <a:rPr lang="en-US" sz="1400" b="0" i="1" smtClean="0">
                                  <a:latin typeface="Cambria Math" panose="02040503050406030204" pitchFamily="18" charset="0"/>
                                </a:rPr>
                                <m:t>&lt;1&gt;</m:t>
                              </m:r>
                            </m:sup>
                          </m:sSup>
                        </m:oMath>
                      </m:oMathPara>
                    </a14:m>
                    <a:endParaRPr lang="en-US" sz="1400" dirty="0"/>
                  </a:p>
                </p:txBody>
              </p:sp>
            </mc:Choice>
            <mc:Fallback xmlns="">
              <p:sp>
                <p:nvSpPr>
                  <p:cNvPr id="83" name="TextBox 82">
                    <a:extLst>
                      <a:ext uri="{FF2B5EF4-FFF2-40B4-BE49-F238E27FC236}">
                        <a16:creationId xmlns:a16="http://schemas.microsoft.com/office/drawing/2014/main" id="{865A3810-8624-5344-BB82-BE09E7B1661D}"/>
                      </a:ext>
                    </a:extLst>
                  </p:cNvPr>
                  <p:cNvSpPr txBox="1">
                    <a:spLocks noRot="1" noChangeAspect="1" noMove="1" noResize="1" noEditPoints="1" noAdjustHandles="1" noChangeArrowheads="1" noChangeShapeType="1" noTextEdit="1"/>
                  </p:cNvSpPr>
                  <p:nvPr/>
                </p:nvSpPr>
                <p:spPr>
                  <a:xfrm>
                    <a:off x="6736598" y="3400445"/>
                    <a:ext cx="418961" cy="215444"/>
                  </a:xfrm>
                  <a:prstGeom prst="rect">
                    <a:avLst/>
                  </a:prstGeom>
                  <a:blipFill>
                    <a:blip r:embed="rId16"/>
                    <a:stretch>
                      <a:fillRect l="-2941" r="-2941"/>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ADC98D2E-531A-6D49-B392-1E8E27720719}"/>
                  </a:ext>
                </a:extLst>
              </p:cNvPr>
              <p:cNvCxnSpPr>
                <a:endCxn id="20" idx="1"/>
              </p:cNvCxnSpPr>
              <p:nvPr/>
            </p:nvCxnSpPr>
            <p:spPr>
              <a:xfrm>
                <a:off x="6278830" y="3508167"/>
                <a:ext cx="3334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6C8B55F-580B-3846-A67C-A085525D3C13}"/>
                  </a:ext>
                </a:extLst>
              </p:cNvPr>
              <p:cNvCxnSpPr>
                <a:cxnSpLocks/>
                <a:stCxn id="19" idx="0"/>
                <a:endCxn id="20" idx="2"/>
              </p:cNvCxnSpPr>
              <p:nvPr/>
            </p:nvCxnSpPr>
            <p:spPr>
              <a:xfrm flipH="1" flipV="1">
                <a:off x="6946080" y="3722253"/>
                <a:ext cx="2795" cy="458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8D58C97-F4DF-6644-A005-6E39926C66C5}"/>
                  </a:ext>
                </a:extLst>
              </p:cNvPr>
              <p:cNvCxnSpPr>
                <a:cxnSpLocks/>
              </p:cNvCxnSpPr>
              <p:nvPr/>
            </p:nvCxnSpPr>
            <p:spPr>
              <a:xfrm>
                <a:off x="7269640" y="3508167"/>
                <a:ext cx="3334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C91DF46-C23E-4D47-A350-1A6A4FC32969}"/>
                      </a:ext>
                    </a:extLst>
                  </p:cNvPr>
                  <p:cNvSpPr txBox="1"/>
                  <p:nvPr/>
                </p:nvSpPr>
                <p:spPr>
                  <a:xfrm>
                    <a:off x="9407510" y="4177756"/>
                    <a:ext cx="48186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&lt;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𝑇</m:t>
                                  </m:r>
                                </m:e>
                                <m:sub>
                                  <m:r>
                                    <a:rPr lang="en-US" sz="1400" b="0" i="1" smtClean="0">
                                      <a:latin typeface="Cambria Math" panose="02040503050406030204" pitchFamily="18" charset="0"/>
                                    </a:rPr>
                                    <m:t>𝑥</m:t>
                                  </m:r>
                                </m:sub>
                              </m:sSub>
                              <m:r>
                                <a:rPr lang="en-US" sz="1400" b="0" i="1" smtClean="0">
                                  <a:latin typeface="Cambria Math" panose="02040503050406030204" pitchFamily="18" charset="0"/>
                                </a:rPr>
                                <m:t>&gt;</m:t>
                              </m:r>
                            </m:sup>
                          </m:sSup>
                        </m:oMath>
                      </m:oMathPara>
                    </a14:m>
                    <a:endParaRPr lang="en-US" sz="1400" dirty="0"/>
                  </a:p>
                </p:txBody>
              </p:sp>
            </mc:Choice>
            <mc:Fallback xmlns="">
              <p:sp>
                <p:nvSpPr>
                  <p:cNvPr id="25" name="TextBox 24">
                    <a:extLst>
                      <a:ext uri="{FF2B5EF4-FFF2-40B4-BE49-F238E27FC236}">
                        <a16:creationId xmlns:a16="http://schemas.microsoft.com/office/drawing/2014/main" id="{BC91DF46-C23E-4D47-A350-1A6A4FC32969}"/>
                      </a:ext>
                    </a:extLst>
                  </p:cNvPr>
                  <p:cNvSpPr txBox="1">
                    <a:spLocks noRot="1" noChangeAspect="1" noMove="1" noResize="1" noEditPoints="1" noAdjustHandles="1" noChangeArrowheads="1" noChangeShapeType="1" noTextEdit="1"/>
                  </p:cNvSpPr>
                  <p:nvPr/>
                </p:nvSpPr>
                <p:spPr>
                  <a:xfrm>
                    <a:off x="9407510" y="4177756"/>
                    <a:ext cx="481863" cy="215444"/>
                  </a:xfrm>
                  <a:prstGeom prst="rect">
                    <a:avLst/>
                  </a:prstGeom>
                  <a:blipFill>
                    <a:blip r:embed="rId17"/>
                    <a:stretch>
                      <a:fillRect l="-2564" r="-2564"/>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02ECB2DC-AEFB-784F-9735-BA9C3001174A}"/>
                  </a:ext>
                </a:extLst>
              </p:cNvPr>
              <p:cNvSpPr/>
              <p:nvPr/>
            </p:nvSpPr>
            <p:spPr>
              <a:xfrm>
                <a:off x="9314613" y="3282933"/>
                <a:ext cx="667657" cy="4281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20E8C93-523B-514C-BD88-9711A205430B}"/>
                      </a:ext>
                    </a:extLst>
                  </p:cNvPr>
                  <p:cNvSpPr txBox="1"/>
                  <p:nvPr/>
                </p:nvSpPr>
                <p:spPr>
                  <a:xfrm>
                    <a:off x="9424446" y="3389297"/>
                    <a:ext cx="47961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𝑎</m:t>
                              </m:r>
                            </m:e>
                            <m:sup>
                              <m:r>
                                <a:rPr lang="en-US" sz="1400" b="0" i="1" smtClean="0">
                                  <a:latin typeface="Cambria Math" panose="02040503050406030204" pitchFamily="18" charset="0"/>
                                </a:rPr>
                                <m:t>&lt;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𝑇</m:t>
                                  </m:r>
                                </m:e>
                                <m:sub>
                                  <m:r>
                                    <a:rPr lang="en-US" sz="1400" b="0" i="1" smtClean="0">
                                      <a:latin typeface="Cambria Math" panose="02040503050406030204" pitchFamily="18" charset="0"/>
                                    </a:rPr>
                                    <m:t>𝑥</m:t>
                                  </m:r>
                                </m:sub>
                              </m:sSub>
                              <m:r>
                                <a:rPr lang="en-US" sz="1400" b="0" i="1" smtClean="0">
                                  <a:latin typeface="Cambria Math" panose="02040503050406030204" pitchFamily="18" charset="0"/>
                                </a:rPr>
                                <m:t>&gt;</m:t>
                              </m:r>
                            </m:sup>
                          </m:sSup>
                        </m:oMath>
                      </m:oMathPara>
                    </a14:m>
                    <a:endParaRPr lang="en-US" sz="1400" dirty="0"/>
                  </a:p>
                </p:txBody>
              </p:sp>
            </mc:Choice>
            <mc:Fallback xmlns="">
              <p:sp>
                <p:nvSpPr>
                  <p:cNvPr id="27" name="TextBox 26">
                    <a:extLst>
                      <a:ext uri="{FF2B5EF4-FFF2-40B4-BE49-F238E27FC236}">
                        <a16:creationId xmlns:a16="http://schemas.microsoft.com/office/drawing/2014/main" id="{420E8C93-523B-514C-BD88-9711A205430B}"/>
                      </a:ext>
                    </a:extLst>
                  </p:cNvPr>
                  <p:cNvSpPr txBox="1">
                    <a:spLocks noRot="1" noChangeAspect="1" noMove="1" noResize="1" noEditPoints="1" noAdjustHandles="1" noChangeArrowheads="1" noChangeShapeType="1" noTextEdit="1"/>
                  </p:cNvSpPr>
                  <p:nvPr/>
                </p:nvSpPr>
                <p:spPr>
                  <a:xfrm>
                    <a:off x="9424446" y="3389297"/>
                    <a:ext cx="479618" cy="215444"/>
                  </a:xfrm>
                  <a:prstGeom prst="rect">
                    <a:avLst/>
                  </a:prstGeom>
                  <a:blipFill>
                    <a:blip r:embed="rId18"/>
                    <a:stretch>
                      <a:fillRect l="-5128"/>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818A0098-DF58-3A46-BE97-4002E8F5C997}"/>
                  </a:ext>
                </a:extLst>
              </p:cNvPr>
              <p:cNvCxnSpPr>
                <a:endCxn id="26" idx="1"/>
              </p:cNvCxnSpPr>
              <p:nvPr/>
            </p:nvCxnSpPr>
            <p:spPr>
              <a:xfrm>
                <a:off x="8981192" y="3497019"/>
                <a:ext cx="3334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3B079D5-36AC-8F47-B1F3-F6472DA103C6}"/>
                  </a:ext>
                </a:extLst>
              </p:cNvPr>
              <p:cNvCxnSpPr>
                <a:cxnSpLocks/>
                <a:stCxn id="25" idx="0"/>
                <a:endCxn id="26" idx="2"/>
              </p:cNvCxnSpPr>
              <p:nvPr/>
            </p:nvCxnSpPr>
            <p:spPr>
              <a:xfrm flipV="1">
                <a:off x="9648442" y="3711105"/>
                <a:ext cx="0" cy="4666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5511615-5D4F-7943-A6C0-6C2C51DB5620}"/>
                  </a:ext>
                </a:extLst>
              </p:cNvPr>
              <p:cNvSpPr txBox="1"/>
              <p:nvPr/>
            </p:nvSpPr>
            <p:spPr>
              <a:xfrm>
                <a:off x="8582912" y="3352921"/>
                <a:ext cx="343364" cy="369332"/>
              </a:xfrm>
              <a:prstGeom prst="rect">
                <a:avLst/>
              </a:prstGeom>
              <a:noFill/>
            </p:spPr>
            <p:txBody>
              <a:bodyPr wrap="none" rtlCol="0">
                <a:spAutoFit/>
              </a:bodyPr>
              <a:lstStyle/>
              <a:p>
                <a:r>
                  <a:rPr lang="en-US" dirty="0"/>
                  <a:t>…</a:t>
                </a:r>
              </a:p>
            </p:txBody>
          </p:sp>
        </p:grpSp>
        <p:sp>
          <p:nvSpPr>
            <p:cNvPr id="33" name="Freeform 32">
              <a:extLst>
                <a:ext uri="{FF2B5EF4-FFF2-40B4-BE49-F238E27FC236}">
                  <a16:creationId xmlns:a16="http://schemas.microsoft.com/office/drawing/2014/main" id="{44DC2815-20F4-1C4B-B55E-A72F627EE66B}"/>
                </a:ext>
              </a:extLst>
            </p:cNvPr>
            <p:cNvSpPr/>
            <p:nvPr/>
          </p:nvSpPr>
          <p:spPr>
            <a:xfrm>
              <a:off x="5345407" y="2938265"/>
              <a:ext cx="968927" cy="1117096"/>
            </a:xfrm>
            <a:custGeom>
              <a:avLst/>
              <a:gdLst>
                <a:gd name="connsiteX0" fmla="*/ 0 w 887321"/>
                <a:gd name="connsiteY0" fmla="*/ 0 h 1246909"/>
                <a:gd name="connsiteX1" fmla="*/ 72736 w 887321"/>
                <a:gd name="connsiteY1" fmla="*/ 20782 h 1246909"/>
                <a:gd name="connsiteX2" fmla="*/ 135081 w 887321"/>
                <a:gd name="connsiteY2" fmla="*/ 62345 h 1246909"/>
                <a:gd name="connsiteX3" fmla="*/ 197427 w 887321"/>
                <a:gd name="connsiteY3" fmla="*/ 114300 h 1246909"/>
                <a:gd name="connsiteX4" fmla="*/ 238991 w 887321"/>
                <a:gd name="connsiteY4" fmla="*/ 187036 h 1246909"/>
                <a:gd name="connsiteX5" fmla="*/ 259772 w 887321"/>
                <a:gd name="connsiteY5" fmla="*/ 218209 h 1246909"/>
                <a:gd name="connsiteX6" fmla="*/ 280554 w 887321"/>
                <a:gd name="connsiteY6" fmla="*/ 280554 h 1246909"/>
                <a:gd name="connsiteX7" fmla="*/ 301336 w 887321"/>
                <a:gd name="connsiteY7" fmla="*/ 353291 h 1246909"/>
                <a:gd name="connsiteX8" fmla="*/ 311727 w 887321"/>
                <a:gd name="connsiteY8" fmla="*/ 384463 h 1246909"/>
                <a:gd name="connsiteX9" fmla="*/ 322118 w 887321"/>
                <a:gd name="connsiteY9" fmla="*/ 426027 h 1246909"/>
                <a:gd name="connsiteX10" fmla="*/ 342900 w 887321"/>
                <a:gd name="connsiteY10" fmla="*/ 498763 h 1246909"/>
                <a:gd name="connsiteX11" fmla="*/ 353291 w 887321"/>
                <a:gd name="connsiteY11" fmla="*/ 581891 h 1246909"/>
                <a:gd name="connsiteX12" fmla="*/ 363681 w 887321"/>
                <a:gd name="connsiteY12" fmla="*/ 633845 h 1246909"/>
                <a:gd name="connsiteX13" fmla="*/ 374072 w 887321"/>
                <a:gd name="connsiteY13" fmla="*/ 696191 h 1246909"/>
                <a:gd name="connsiteX14" fmla="*/ 394854 w 887321"/>
                <a:gd name="connsiteY14" fmla="*/ 852054 h 1246909"/>
                <a:gd name="connsiteX15" fmla="*/ 415636 w 887321"/>
                <a:gd name="connsiteY15" fmla="*/ 935182 h 1246909"/>
                <a:gd name="connsiteX16" fmla="*/ 426027 w 887321"/>
                <a:gd name="connsiteY16" fmla="*/ 976745 h 1246909"/>
                <a:gd name="connsiteX17" fmla="*/ 436418 w 887321"/>
                <a:gd name="connsiteY17" fmla="*/ 1018309 h 1246909"/>
                <a:gd name="connsiteX18" fmla="*/ 457200 w 887321"/>
                <a:gd name="connsiteY18" fmla="*/ 1049482 h 1246909"/>
                <a:gd name="connsiteX19" fmla="*/ 467591 w 887321"/>
                <a:gd name="connsiteY19" fmla="*/ 1080654 h 1246909"/>
                <a:gd name="connsiteX20" fmla="*/ 509154 w 887321"/>
                <a:gd name="connsiteY20" fmla="*/ 1132609 h 1246909"/>
                <a:gd name="connsiteX21" fmla="*/ 602672 w 887321"/>
                <a:gd name="connsiteY21" fmla="*/ 1215736 h 1246909"/>
                <a:gd name="connsiteX22" fmla="*/ 665018 w 887321"/>
                <a:gd name="connsiteY22" fmla="*/ 1246909 h 1246909"/>
                <a:gd name="connsiteX23" fmla="*/ 810491 w 887321"/>
                <a:gd name="connsiteY23" fmla="*/ 1236518 h 1246909"/>
                <a:gd name="connsiteX24" fmla="*/ 862445 w 887321"/>
                <a:gd name="connsiteY24" fmla="*/ 1143000 h 1246909"/>
                <a:gd name="connsiteX25" fmla="*/ 872836 w 887321"/>
                <a:gd name="connsiteY25" fmla="*/ 1111827 h 1246909"/>
                <a:gd name="connsiteX26" fmla="*/ 883227 w 887321"/>
                <a:gd name="connsiteY26" fmla="*/ 945573 h 1246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7321" h="1246909">
                  <a:moveTo>
                    <a:pt x="0" y="0"/>
                  </a:moveTo>
                  <a:cubicBezTo>
                    <a:pt x="24245" y="6927"/>
                    <a:pt x="49841" y="10215"/>
                    <a:pt x="72736" y="20782"/>
                  </a:cubicBezTo>
                  <a:cubicBezTo>
                    <a:pt x="95414" y="31249"/>
                    <a:pt x="114299" y="48491"/>
                    <a:pt x="135081" y="62345"/>
                  </a:cubicBezTo>
                  <a:cubicBezTo>
                    <a:pt x="165732" y="82779"/>
                    <a:pt x="172425" y="84298"/>
                    <a:pt x="197427" y="114300"/>
                  </a:cubicBezTo>
                  <a:cubicBezTo>
                    <a:pt x="220439" y="141915"/>
                    <a:pt x="220515" y="154702"/>
                    <a:pt x="238991" y="187036"/>
                  </a:cubicBezTo>
                  <a:cubicBezTo>
                    <a:pt x="245187" y="197879"/>
                    <a:pt x="254700" y="206797"/>
                    <a:pt x="259772" y="218209"/>
                  </a:cubicBezTo>
                  <a:cubicBezTo>
                    <a:pt x="268669" y="238227"/>
                    <a:pt x="273627" y="259772"/>
                    <a:pt x="280554" y="280554"/>
                  </a:cubicBezTo>
                  <a:cubicBezTo>
                    <a:pt x="305468" y="355296"/>
                    <a:pt x="275241" y="261958"/>
                    <a:pt x="301336" y="353291"/>
                  </a:cubicBezTo>
                  <a:cubicBezTo>
                    <a:pt x="304345" y="363822"/>
                    <a:pt x="308718" y="373932"/>
                    <a:pt x="311727" y="384463"/>
                  </a:cubicBezTo>
                  <a:cubicBezTo>
                    <a:pt x="315650" y="398195"/>
                    <a:pt x="318195" y="412295"/>
                    <a:pt x="322118" y="426027"/>
                  </a:cubicBezTo>
                  <a:cubicBezTo>
                    <a:pt x="351935" y="530386"/>
                    <a:pt x="310413" y="368817"/>
                    <a:pt x="342900" y="498763"/>
                  </a:cubicBezTo>
                  <a:cubicBezTo>
                    <a:pt x="346364" y="526472"/>
                    <a:pt x="349045" y="554291"/>
                    <a:pt x="353291" y="581891"/>
                  </a:cubicBezTo>
                  <a:cubicBezTo>
                    <a:pt x="355976" y="599347"/>
                    <a:pt x="360522" y="616469"/>
                    <a:pt x="363681" y="633845"/>
                  </a:cubicBezTo>
                  <a:cubicBezTo>
                    <a:pt x="367450" y="654574"/>
                    <a:pt x="371092" y="675334"/>
                    <a:pt x="374072" y="696191"/>
                  </a:cubicBezTo>
                  <a:cubicBezTo>
                    <a:pt x="377865" y="722742"/>
                    <a:pt x="388965" y="822609"/>
                    <a:pt x="394854" y="852054"/>
                  </a:cubicBezTo>
                  <a:cubicBezTo>
                    <a:pt x="400456" y="880061"/>
                    <a:pt x="408709" y="907473"/>
                    <a:pt x="415636" y="935182"/>
                  </a:cubicBezTo>
                  <a:lnTo>
                    <a:pt x="426027" y="976745"/>
                  </a:lnTo>
                  <a:cubicBezTo>
                    <a:pt x="429491" y="990600"/>
                    <a:pt x="428496" y="1006426"/>
                    <a:pt x="436418" y="1018309"/>
                  </a:cubicBezTo>
                  <a:cubicBezTo>
                    <a:pt x="443345" y="1028700"/>
                    <a:pt x="451615" y="1038312"/>
                    <a:pt x="457200" y="1049482"/>
                  </a:cubicBezTo>
                  <a:cubicBezTo>
                    <a:pt x="462098" y="1059278"/>
                    <a:pt x="461786" y="1071366"/>
                    <a:pt x="467591" y="1080654"/>
                  </a:cubicBezTo>
                  <a:cubicBezTo>
                    <a:pt x="479345" y="1099461"/>
                    <a:pt x="494235" y="1116199"/>
                    <a:pt x="509154" y="1132609"/>
                  </a:cubicBezTo>
                  <a:cubicBezTo>
                    <a:pt x="532098" y="1157848"/>
                    <a:pt x="567541" y="1198170"/>
                    <a:pt x="602672" y="1215736"/>
                  </a:cubicBezTo>
                  <a:cubicBezTo>
                    <a:pt x="688717" y="1258759"/>
                    <a:pt x="575676" y="1187348"/>
                    <a:pt x="665018" y="1246909"/>
                  </a:cubicBezTo>
                  <a:cubicBezTo>
                    <a:pt x="713509" y="1243445"/>
                    <a:pt x="763169" y="1247653"/>
                    <a:pt x="810491" y="1236518"/>
                  </a:cubicBezTo>
                  <a:cubicBezTo>
                    <a:pt x="844245" y="1228576"/>
                    <a:pt x="856257" y="1161564"/>
                    <a:pt x="862445" y="1143000"/>
                  </a:cubicBezTo>
                  <a:lnTo>
                    <a:pt x="872836" y="1111827"/>
                  </a:lnTo>
                  <a:cubicBezTo>
                    <a:pt x="897466" y="1037938"/>
                    <a:pt x="883227" y="1091607"/>
                    <a:pt x="883227" y="945573"/>
                  </a:cubicBezTo>
                </a:path>
              </a:pathLst>
            </a:cu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60A8732-FA9B-264B-AB66-BFE60C10AEC8}"/>
                    </a:ext>
                  </a:extLst>
                </p:cNvPr>
                <p:cNvSpPr txBox="1"/>
                <p:nvPr/>
              </p:nvSpPr>
              <p:spPr>
                <a:xfrm>
                  <a:off x="2410982" y="4245290"/>
                  <a:ext cx="42120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&lt;2&gt;</m:t>
                            </m:r>
                          </m:sup>
                        </m:sSup>
                      </m:oMath>
                    </m:oMathPara>
                  </a14:m>
                  <a:endParaRPr lang="en-US" sz="1400" dirty="0"/>
                </a:p>
              </p:txBody>
            </p:sp>
          </mc:Choice>
          <mc:Fallback xmlns="">
            <p:sp>
              <p:nvSpPr>
                <p:cNvPr id="34" name="TextBox 33">
                  <a:extLst>
                    <a:ext uri="{FF2B5EF4-FFF2-40B4-BE49-F238E27FC236}">
                      <a16:creationId xmlns:a16="http://schemas.microsoft.com/office/drawing/2014/main" id="{860A8732-FA9B-264B-AB66-BFE60C10AEC8}"/>
                    </a:ext>
                  </a:extLst>
                </p:cNvPr>
                <p:cNvSpPr txBox="1">
                  <a:spLocks noRot="1" noChangeAspect="1" noMove="1" noResize="1" noEditPoints="1" noAdjustHandles="1" noChangeArrowheads="1" noChangeShapeType="1" noTextEdit="1"/>
                </p:cNvSpPr>
                <p:nvPr/>
              </p:nvSpPr>
              <p:spPr>
                <a:xfrm>
                  <a:off x="2410982" y="4245290"/>
                  <a:ext cx="421206" cy="215444"/>
                </a:xfrm>
                <a:prstGeom prst="rect">
                  <a:avLst/>
                </a:prstGeom>
                <a:blipFill>
                  <a:blip r:embed="rId19"/>
                  <a:stretch>
                    <a:fillRect l="-5882" r="-2941"/>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E6B431CA-AF1E-C745-9A7A-F4D141ED773F}"/>
                </a:ext>
              </a:extLst>
            </p:cNvPr>
            <p:cNvSpPr/>
            <p:nvPr/>
          </p:nvSpPr>
          <p:spPr>
            <a:xfrm>
              <a:off x="2284961" y="3358781"/>
              <a:ext cx="667657" cy="4281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a:extLst>
                <a:ext uri="{FF2B5EF4-FFF2-40B4-BE49-F238E27FC236}">
                  <a16:creationId xmlns:a16="http://schemas.microsoft.com/office/drawing/2014/main" id="{84019B2B-6E6C-7543-A104-3482249A0C70}"/>
                </a:ext>
              </a:extLst>
            </p:cNvPr>
            <p:cNvCxnSpPr>
              <a:cxnSpLocks/>
              <a:stCxn id="34" idx="0"/>
              <a:endCxn id="35" idx="2"/>
            </p:cNvCxnSpPr>
            <p:nvPr/>
          </p:nvCxnSpPr>
          <p:spPr>
            <a:xfrm flipH="1" flipV="1">
              <a:off x="2618790" y="3786953"/>
              <a:ext cx="2795" cy="458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B055674-D2D8-9947-A8B2-42405445A6CA}"/>
                </a:ext>
              </a:extLst>
            </p:cNvPr>
            <p:cNvCxnSpPr>
              <a:cxnSpLocks/>
            </p:cNvCxnSpPr>
            <p:nvPr/>
          </p:nvCxnSpPr>
          <p:spPr>
            <a:xfrm>
              <a:off x="2952618" y="3575834"/>
              <a:ext cx="3334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68A69FD-8B09-A94A-BDC2-923F988E006C}"/>
                </a:ext>
              </a:extLst>
            </p:cNvPr>
            <p:cNvSpPr/>
            <p:nvPr/>
          </p:nvSpPr>
          <p:spPr>
            <a:xfrm>
              <a:off x="5981273" y="3347633"/>
              <a:ext cx="667657" cy="4281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B1D0ACC-303E-B946-8FA5-C6E7CDF1F02B}"/>
                    </a:ext>
                  </a:extLst>
                </p:cNvPr>
                <p:cNvSpPr txBox="1"/>
                <p:nvPr/>
              </p:nvSpPr>
              <p:spPr>
                <a:xfrm>
                  <a:off x="6103375" y="2706285"/>
                  <a:ext cx="42498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𝑦</m:t>
                                </m:r>
                              </m:e>
                            </m:acc>
                          </m:e>
                          <m:sup>
                            <m:r>
                              <a:rPr lang="en-US" sz="1400" b="0" i="1" smtClean="0">
                                <a:latin typeface="Cambria Math" panose="02040503050406030204" pitchFamily="18" charset="0"/>
                              </a:rPr>
                              <m:t>&lt;2&gt;</m:t>
                            </m:r>
                          </m:sup>
                        </m:sSup>
                      </m:oMath>
                    </m:oMathPara>
                  </a14:m>
                  <a:endParaRPr lang="en-US" sz="1400" dirty="0"/>
                </a:p>
              </p:txBody>
            </p:sp>
          </mc:Choice>
          <mc:Fallback xmlns="">
            <p:sp>
              <p:nvSpPr>
                <p:cNvPr id="39" name="TextBox 38">
                  <a:extLst>
                    <a:ext uri="{FF2B5EF4-FFF2-40B4-BE49-F238E27FC236}">
                      <a16:creationId xmlns:a16="http://schemas.microsoft.com/office/drawing/2014/main" id="{1B1D0ACC-303E-B946-8FA5-C6E7CDF1F02B}"/>
                    </a:ext>
                  </a:extLst>
                </p:cNvPr>
                <p:cNvSpPr txBox="1">
                  <a:spLocks noRot="1" noChangeAspect="1" noMove="1" noResize="1" noEditPoints="1" noAdjustHandles="1" noChangeArrowheads="1" noChangeShapeType="1" noTextEdit="1"/>
                </p:cNvSpPr>
                <p:nvPr/>
              </p:nvSpPr>
              <p:spPr>
                <a:xfrm>
                  <a:off x="6103375" y="2706285"/>
                  <a:ext cx="424988" cy="215444"/>
                </a:xfrm>
                <a:prstGeom prst="rect">
                  <a:avLst/>
                </a:prstGeom>
                <a:blipFill>
                  <a:blip r:embed="rId20"/>
                  <a:stretch>
                    <a:fillRect l="-8824" t="-22222" r="-2941" b="-22222"/>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8304AD0E-6639-B148-AF8C-26F8284DB055}"/>
                </a:ext>
              </a:extLst>
            </p:cNvPr>
            <p:cNvCxnSpPr>
              <a:cxnSpLocks/>
              <a:stCxn id="38" idx="0"/>
              <a:endCxn id="39" idx="2"/>
            </p:cNvCxnSpPr>
            <p:nvPr/>
          </p:nvCxnSpPr>
          <p:spPr>
            <a:xfrm flipV="1">
              <a:off x="6315102" y="2921729"/>
              <a:ext cx="767" cy="4259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D1F9AF3-7F09-414A-95AC-45DD7DAAD6B4}"/>
                </a:ext>
              </a:extLst>
            </p:cNvPr>
            <p:cNvCxnSpPr>
              <a:cxnSpLocks/>
            </p:cNvCxnSpPr>
            <p:nvPr/>
          </p:nvCxnSpPr>
          <p:spPr>
            <a:xfrm>
              <a:off x="6648930" y="3579761"/>
              <a:ext cx="3334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E4F5143-886E-F44C-989B-3B5042A32E0D}"/>
                    </a:ext>
                  </a:extLst>
                </p:cNvPr>
                <p:cNvSpPr txBox="1"/>
                <p:nvPr/>
              </p:nvSpPr>
              <p:spPr>
                <a:xfrm>
                  <a:off x="2412463" y="3493207"/>
                  <a:ext cx="41896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𝑎</m:t>
                            </m:r>
                          </m:e>
                          <m:sup>
                            <m:r>
                              <a:rPr lang="en-US" sz="1400" b="0" i="1" smtClean="0">
                                <a:latin typeface="Cambria Math" panose="02040503050406030204" pitchFamily="18" charset="0"/>
                              </a:rPr>
                              <m:t>&lt;2&gt;</m:t>
                            </m:r>
                          </m:sup>
                        </m:sSup>
                      </m:oMath>
                    </m:oMathPara>
                  </a14:m>
                  <a:endParaRPr lang="en-US" sz="1400" dirty="0"/>
                </a:p>
              </p:txBody>
            </p:sp>
          </mc:Choice>
          <mc:Fallback xmlns="">
            <p:sp>
              <p:nvSpPr>
                <p:cNvPr id="46" name="TextBox 45">
                  <a:extLst>
                    <a:ext uri="{FF2B5EF4-FFF2-40B4-BE49-F238E27FC236}">
                      <a16:creationId xmlns:a16="http://schemas.microsoft.com/office/drawing/2014/main" id="{0E4F5143-886E-F44C-989B-3B5042A32E0D}"/>
                    </a:ext>
                  </a:extLst>
                </p:cNvPr>
                <p:cNvSpPr txBox="1">
                  <a:spLocks noRot="1" noChangeAspect="1" noMove="1" noResize="1" noEditPoints="1" noAdjustHandles="1" noChangeArrowheads="1" noChangeShapeType="1" noTextEdit="1"/>
                </p:cNvSpPr>
                <p:nvPr/>
              </p:nvSpPr>
              <p:spPr>
                <a:xfrm>
                  <a:off x="2412463" y="3493207"/>
                  <a:ext cx="418961" cy="215444"/>
                </a:xfrm>
                <a:prstGeom prst="rect">
                  <a:avLst/>
                </a:prstGeom>
                <a:blipFill>
                  <a:blip r:embed="rId21"/>
                  <a:stretch>
                    <a:fillRect l="-5882"/>
                  </a:stretch>
                </a:blipFill>
              </p:spPr>
              <p:txBody>
                <a:bodyPr/>
                <a:lstStyle/>
                <a:p>
                  <a:r>
                    <a:rPr lang="en-US">
                      <a:noFill/>
                    </a:rPr>
                    <a:t> </a:t>
                  </a:r>
                </a:p>
              </p:txBody>
            </p:sp>
          </mc:Fallback>
        </mc:AlternateContent>
      </p:grpSp>
    </p:spTree>
    <p:extLst>
      <p:ext uri="{BB962C8B-B14F-4D97-AF65-F5344CB8AC3E}">
        <p14:creationId xmlns:p14="http://schemas.microsoft.com/office/powerpoint/2010/main" val="319935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blinds(horizontal)">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1"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blinds(horizontal)">
                                      <p:cBhvr>
                                        <p:cTn id="15" dur="500"/>
                                        <p:tgtEl>
                                          <p:spTgt spid="31"/>
                                        </p:tgtEl>
                                      </p:cBhvr>
                                    </p:animEffect>
                                  </p:childTnLst>
                                </p:cTn>
                              </p:par>
                              <p:par>
                                <p:cTn id="16" presetID="3" presetClass="entr" presetSubtype="10" fill="hold" grpId="1"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blinds(horizontal)">
                                      <p:cBhvr>
                                        <p:cTn id="18" dur="500"/>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blinds(horizontal)">
                                      <p:cBhvr>
                                        <p:cTn id="23" dur="500"/>
                                        <p:tgtEl>
                                          <p:spTgt spid="4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blinds(horizontal)">
                                      <p:cBhvr>
                                        <p:cTn id="28" dur="500"/>
                                        <p:tgtEl>
                                          <p:spTgt spid="42"/>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blinds(horizontal)">
                                      <p:cBhvr>
                                        <p:cTn id="31" dur="500"/>
                                        <p:tgtEl>
                                          <p:spTgt spid="43"/>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blinds(horizontal)">
                                      <p:cBhvr>
                                        <p:cTn id="34" dur="500"/>
                                        <p:tgtEl>
                                          <p:spTgt spid="44"/>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blinds(horizontal)">
                                      <p:cBhvr>
                                        <p:cTn id="3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2" grpId="0" animBg="1"/>
      <p:bldP spid="31" grpId="0"/>
      <p:bldP spid="31" grpId="1"/>
      <p:bldP spid="32" grpId="0"/>
      <p:bldP spid="32" grpId="1"/>
      <p:bldP spid="43" grpId="0"/>
      <p:bldP spid="4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A0AA45F-8670-FE45-AA3A-2468F9528B07}"/>
              </a:ext>
            </a:extLst>
          </p:cNvPr>
          <p:cNvSpPr>
            <a:spLocks noGrp="1"/>
          </p:cNvSpPr>
          <p:nvPr>
            <p:ph type="dt" sz="half" idx="10"/>
          </p:nvPr>
        </p:nvSpPr>
        <p:spPr/>
        <p:txBody>
          <a:bodyPr/>
          <a:lstStyle/>
          <a:p>
            <a:fld id="{C56917B3-6684-F24E-8F2D-ACF3E5CC8216}" type="datetime1">
              <a:rPr lang="en-US" smtClean="0"/>
              <a:t>12/10/18</a:t>
            </a:fld>
            <a:endParaRPr lang="en-US"/>
          </a:p>
        </p:txBody>
      </p:sp>
      <p:sp>
        <p:nvSpPr>
          <p:cNvPr id="5" name="Footer Placeholder 4">
            <a:extLst>
              <a:ext uri="{FF2B5EF4-FFF2-40B4-BE49-F238E27FC236}">
                <a16:creationId xmlns:a16="http://schemas.microsoft.com/office/drawing/2014/main" id="{7F9CD7BD-F938-684E-8924-629CD0046FA4}"/>
              </a:ext>
            </a:extLst>
          </p:cNvPr>
          <p:cNvSpPr>
            <a:spLocks noGrp="1"/>
          </p:cNvSpPr>
          <p:nvPr>
            <p:ph type="ftr" sz="quarter" idx="11"/>
          </p:nvPr>
        </p:nvSpPr>
        <p:spPr/>
        <p:txBody>
          <a:bodyPr/>
          <a:lstStyle/>
          <a:p>
            <a:r>
              <a:rPr lang="en-US"/>
              <a:t>CS596 Machine Learning @SDSU</a:t>
            </a:r>
          </a:p>
        </p:txBody>
      </p:sp>
      <p:sp>
        <p:nvSpPr>
          <p:cNvPr id="6" name="Slide Number Placeholder 5">
            <a:extLst>
              <a:ext uri="{FF2B5EF4-FFF2-40B4-BE49-F238E27FC236}">
                <a16:creationId xmlns:a16="http://schemas.microsoft.com/office/drawing/2014/main" id="{2FBF413A-7BB1-E54B-A70D-F1BBCC302148}"/>
              </a:ext>
            </a:extLst>
          </p:cNvPr>
          <p:cNvSpPr>
            <a:spLocks noGrp="1"/>
          </p:cNvSpPr>
          <p:nvPr>
            <p:ph type="sldNum" sz="quarter" idx="12"/>
          </p:nvPr>
        </p:nvSpPr>
        <p:spPr/>
        <p:txBody>
          <a:bodyPr/>
          <a:lstStyle/>
          <a:p>
            <a:fld id="{17130504-63A3-8448-95E2-F9768F014961}" type="slidenum">
              <a:rPr lang="en-US" smtClean="0"/>
              <a:t>13</a:t>
            </a:fld>
            <a:endParaRPr lang="en-US"/>
          </a:p>
        </p:txBody>
      </p:sp>
      <p:sp>
        <p:nvSpPr>
          <p:cNvPr id="7" name="Title 1">
            <a:extLst>
              <a:ext uri="{FF2B5EF4-FFF2-40B4-BE49-F238E27FC236}">
                <a16:creationId xmlns:a16="http://schemas.microsoft.com/office/drawing/2014/main" id="{5D1F3DEF-DCA7-9142-8F4B-541C0A60237D}"/>
              </a:ext>
            </a:extLst>
          </p:cNvPr>
          <p:cNvSpPr>
            <a:spLocks noGrp="1"/>
          </p:cNvSpPr>
          <p:nvPr>
            <p:ph type="title"/>
          </p:nvPr>
        </p:nvSpPr>
        <p:spPr>
          <a:xfrm>
            <a:off x="838200" y="365126"/>
            <a:ext cx="10515600" cy="920534"/>
          </a:xfrm>
        </p:spPr>
        <p:txBody>
          <a:bodyPr>
            <a:normAutofit/>
          </a:bodyPr>
          <a:lstStyle/>
          <a:p>
            <a:r>
              <a:rPr lang="en-US" sz="3600" dirty="0">
                <a:latin typeface="Apple Symbols" panose="02000000000000000000" pitchFamily="2" charset="-79"/>
                <a:ea typeface="Apple Symbols" panose="02000000000000000000" pitchFamily="2" charset="-79"/>
                <a:cs typeface="Apple Symbols" panose="02000000000000000000" pitchFamily="2" charset="-79"/>
              </a:rPr>
              <a:t>Compared to language modeling</a:t>
            </a:r>
          </a:p>
        </p:txBody>
      </p:sp>
      <p:pic>
        <p:nvPicPr>
          <p:cNvPr id="8" name="Picture 7">
            <a:extLst>
              <a:ext uri="{FF2B5EF4-FFF2-40B4-BE49-F238E27FC236}">
                <a16:creationId xmlns:a16="http://schemas.microsoft.com/office/drawing/2014/main" id="{2E25B8F8-B972-4340-AFAB-97FEFBCC976C}"/>
              </a:ext>
            </a:extLst>
          </p:cNvPr>
          <p:cNvPicPr>
            <a:picLocks noChangeAspect="1"/>
          </p:cNvPicPr>
          <p:nvPr/>
        </p:nvPicPr>
        <p:blipFill>
          <a:blip r:embed="rId2"/>
          <a:stretch>
            <a:fillRect/>
          </a:stretch>
        </p:blipFill>
        <p:spPr>
          <a:xfrm>
            <a:off x="11130461" y="150494"/>
            <a:ext cx="910525" cy="632918"/>
          </a:xfrm>
          <a:prstGeom prst="rect">
            <a:avLst/>
          </a:prstGeom>
        </p:spPr>
      </p:pic>
      <p:sp>
        <p:nvSpPr>
          <p:cNvPr id="9" name="TextBox 8">
            <a:extLst>
              <a:ext uri="{FF2B5EF4-FFF2-40B4-BE49-F238E27FC236}">
                <a16:creationId xmlns:a16="http://schemas.microsoft.com/office/drawing/2014/main" id="{86E1F9D8-792D-C342-A655-BCDED3F70494}"/>
              </a:ext>
            </a:extLst>
          </p:cNvPr>
          <p:cNvSpPr txBox="1"/>
          <p:nvPr/>
        </p:nvSpPr>
        <p:spPr>
          <a:xfrm>
            <a:off x="838200" y="1980907"/>
            <a:ext cx="1559442" cy="646331"/>
          </a:xfrm>
          <a:prstGeom prst="rect">
            <a:avLst/>
          </a:prstGeom>
          <a:noFill/>
        </p:spPr>
        <p:txBody>
          <a:bodyPr wrap="square" rtlCol="0">
            <a:spAutoFit/>
          </a:bodyPr>
          <a:lstStyle/>
          <a:p>
            <a:r>
              <a:rPr lang="en-US" dirty="0"/>
              <a:t>Language modeling:</a:t>
            </a:r>
          </a:p>
        </p:txBody>
      </p:sp>
      <p:grpSp>
        <p:nvGrpSpPr>
          <p:cNvPr id="82" name="Group 81">
            <a:extLst>
              <a:ext uri="{FF2B5EF4-FFF2-40B4-BE49-F238E27FC236}">
                <a16:creationId xmlns:a16="http://schemas.microsoft.com/office/drawing/2014/main" id="{79EF1DB4-CAD3-1C49-B7C6-6235DFE2BC16}"/>
              </a:ext>
            </a:extLst>
          </p:cNvPr>
          <p:cNvGrpSpPr/>
          <p:nvPr/>
        </p:nvGrpSpPr>
        <p:grpSpPr>
          <a:xfrm>
            <a:off x="2945973" y="1496649"/>
            <a:ext cx="6667194" cy="1899033"/>
            <a:chOff x="2945973" y="1496649"/>
            <a:chExt cx="6667194" cy="1899033"/>
          </a:xfrm>
        </p:grpSpPr>
        <p:grpSp>
          <p:nvGrpSpPr>
            <p:cNvPr id="10" name="Group 9">
              <a:extLst>
                <a:ext uri="{FF2B5EF4-FFF2-40B4-BE49-F238E27FC236}">
                  <a16:creationId xmlns:a16="http://schemas.microsoft.com/office/drawing/2014/main" id="{B1697B11-AB8D-C34C-9A96-E487C3599F28}"/>
                </a:ext>
              </a:extLst>
            </p:cNvPr>
            <p:cNvGrpSpPr/>
            <p:nvPr/>
          </p:nvGrpSpPr>
          <p:grpSpPr>
            <a:xfrm>
              <a:off x="4727856" y="1500292"/>
              <a:ext cx="1334208" cy="1893865"/>
              <a:chOff x="2926773" y="3478768"/>
              <a:chExt cx="1334208" cy="1893865"/>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23EAB3D-F7AB-7B4C-8BE0-9B28C810379F}"/>
                      </a:ext>
                    </a:extLst>
                  </p:cNvPr>
                  <p:cNvSpPr txBox="1"/>
                  <p:nvPr/>
                </p:nvSpPr>
                <p:spPr>
                  <a:xfrm>
                    <a:off x="3715426" y="5157189"/>
                    <a:ext cx="42498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𝑦</m:t>
                                  </m:r>
                                </m:e>
                              </m:acc>
                            </m:e>
                            <m:sup>
                              <m:r>
                                <a:rPr lang="en-US" sz="1400" b="0" i="1" smtClean="0">
                                  <a:latin typeface="Cambria Math" panose="02040503050406030204" pitchFamily="18" charset="0"/>
                                </a:rPr>
                                <m:t>&lt;1&gt;</m:t>
                              </m:r>
                            </m:sup>
                          </m:sSup>
                        </m:oMath>
                      </m:oMathPara>
                    </a14:m>
                    <a:endParaRPr lang="en-US" sz="1400" dirty="0"/>
                  </a:p>
                </p:txBody>
              </p:sp>
            </mc:Choice>
            <mc:Fallback xmlns="">
              <p:sp>
                <p:nvSpPr>
                  <p:cNvPr id="9" name="TextBox 8">
                    <a:extLst>
                      <a:ext uri="{FF2B5EF4-FFF2-40B4-BE49-F238E27FC236}">
                        <a16:creationId xmlns:a16="http://schemas.microsoft.com/office/drawing/2014/main" id="{3AC5DD6F-E533-A04E-A20E-72E27CD13CCE}"/>
                      </a:ext>
                    </a:extLst>
                  </p:cNvPr>
                  <p:cNvSpPr txBox="1">
                    <a:spLocks noRot="1" noChangeAspect="1" noMove="1" noResize="1" noEditPoints="1" noAdjustHandles="1" noChangeArrowheads="1" noChangeShapeType="1" noTextEdit="1"/>
                  </p:cNvSpPr>
                  <p:nvPr/>
                </p:nvSpPr>
                <p:spPr>
                  <a:xfrm>
                    <a:off x="3715426" y="5157189"/>
                    <a:ext cx="424988" cy="215444"/>
                  </a:xfrm>
                  <a:prstGeom prst="rect">
                    <a:avLst/>
                  </a:prstGeom>
                  <a:blipFill>
                    <a:blip r:embed="rId3"/>
                    <a:stretch>
                      <a:fillRect l="-8571" t="-22222" b="-22222"/>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3B460AD3-7C5B-674B-B628-04F37E318E04}"/>
                  </a:ext>
                </a:extLst>
              </p:cNvPr>
              <p:cNvSpPr/>
              <p:nvPr/>
            </p:nvSpPr>
            <p:spPr>
              <a:xfrm>
                <a:off x="3593324" y="4120116"/>
                <a:ext cx="667657" cy="4281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373DCB5-5307-BF48-BEFF-CC5A6B46A8E4}"/>
                      </a:ext>
                    </a:extLst>
                  </p:cNvPr>
                  <p:cNvSpPr txBox="1"/>
                  <p:nvPr/>
                </p:nvSpPr>
                <p:spPr>
                  <a:xfrm>
                    <a:off x="3717671" y="4226480"/>
                    <a:ext cx="41896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𝑎</m:t>
                              </m:r>
                            </m:e>
                            <m:sup>
                              <m:r>
                                <a:rPr lang="en-US" sz="1400" b="0" i="1" smtClean="0">
                                  <a:latin typeface="Cambria Math" panose="02040503050406030204" pitchFamily="18" charset="0"/>
                                </a:rPr>
                                <m:t>&lt;2&gt;</m:t>
                              </m:r>
                            </m:sup>
                          </m:sSup>
                        </m:oMath>
                      </m:oMathPara>
                    </a14:m>
                    <a:endParaRPr lang="en-US" sz="1400" dirty="0"/>
                  </a:p>
                </p:txBody>
              </p:sp>
            </mc:Choice>
            <mc:Fallback xmlns="">
              <p:sp>
                <p:nvSpPr>
                  <p:cNvPr id="12" name="TextBox 11">
                    <a:extLst>
                      <a:ext uri="{FF2B5EF4-FFF2-40B4-BE49-F238E27FC236}">
                        <a16:creationId xmlns:a16="http://schemas.microsoft.com/office/drawing/2014/main" id="{4FE7DC5E-2C7E-9F44-9942-BEB397B0DCCB}"/>
                      </a:ext>
                    </a:extLst>
                  </p:cNvPr>
                  <p:cNvSpPr txBox="1">
                    <a:spLocks noRot="1" noChangeAspect="1" noMove="1" noResize="1" noEditPoints="1" noAdjustHandles="1" noChangeArrowheads="1" noChangeShapeType="1" noTextEdit="1"/>
                  </p:cNvSpPr>
                  <p:nvPr/>
                </p:nvSpPr>
                <p:spPr>
                  <a:xfrm>
                    <a:off x="3717671" y="4226480"/>
                    <a:ext cx="418961" cy="215444"/>
                  </a:xfrm>
                  <a:prstGeom prst="rect">
                    <a:avLst/>
                  </a:prstGeom>
                  <a:blipFill>
                    <a:blip r:embed="rId5"/>
                    <a:stretch>
                      <a:fillRect l="-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B4D7950-FB45-A342-8755-9CC117B14762}"/>
                      </a:ext>
                    </a:extLst>
                  </p:cNvPr>
                  <p:cNvSpPr txBox="1"/>
                  <p:nvPr/>
                </p:nvSpPr>
                <p:spPr>
                  <a:xfrm>
                    <a:off x="3715426" y="3478768"/>
                    <a:ext cx="42498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𝑦</m:t>
                                  </m:r>
                                </m:e>
                              </m:acc>
                            </m:e>
                            <m:sup>
                              <m:r>
                                <a:rPr lang="en-US" sz="1400" b="0" i="1" smtClean="0">
                                  <a:latin typeface="Cambria Math" panose="02040503050406030204" pitchFamily="18" charset="0"/>
                                </a:rPr>
                                <m:t>&lt;2&gt;</m:t>
                              </m:r>
                            </m:sup>
                          </m:sSup>
                        </m:oMath>
                      </m:oMathPara>
                    </a14:m>
                    <a:endParaRPr lang="en-US" sz="1400" dirty="0"/>
                  </a:p>
                </p:txBody>
              </p:sp>
            </mc:Choice>
            <mc:Fallback xmlns="">
              <p:sp>
                <p:nvSpPr>
                  <p:cNvPr id="13" name="TextBox 12">
                    <a:extLst>
                      <a:ext uri="{FF2B5EF4-FFF2-40B4-BE49-F238E27FC236}">
                        <a16:creationId xmlns:a16="http://schemas.microsoft.com/office/drawing/2014/main" id="{8AFB4E24-8BE2-3740-96BD-8BC8A816B241}"/>
                      </a:ext>
                    </a:extLst>
                  </p:cNvPr>
                  <p:cNvSpPr txBox="1">
                    <a:spLocks noRot="1" noChangeAspect="1" noMove="1" noResize="1" noEditPoints="1" noAdjustHandles="1" noChangeArrowheads="1" noChangeShapeType="1" noTextEdit="1"/>
                  </p:cNvSpPr>
                  <p:nvPr/>
                </p:nvSpPr>
                <p:spPr>
                  <a:xfrm>
                    <a:off x="3715426" y="3478768"/>
                    <a:ext cx="424988" cy="215444"/>
                  </a:xfrm>
                  <a:prstGeom prst="rect">
                    <a:avLst/>
                  </a:prstGeom>
                  <a:blipFill>
                    <a:blip r:embed="rId6"/>
                    <a:stretch>
                      <a:fillRect l="-8824" t="-22222" r="-2941" b="-22222"/>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3BA2ED85-0E16-F34C-B16B-9CB87530D179}"/>
                  </a:ext>
                </a:extLst>
              </p:cNvPr>
              <p:cNvCxnSpPr>
                <a:cxnSpLocks/>
                <a:endCxn id="12" idx="1"/>
              </p:cNvCxnSpPr>
              <p:nvPr/>
            </p:nvCxnSpPr>
            <p:spPr>
              <a:xfrm>
                <a:off x="2926773" y="4334202"/>
                <a:ext cx="66655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C9FB909-7E3B-1E40-963C-FD0286CC2DA2}"/>
                  </a:ext>
                </a:extLst>
              </p:cNvPr>
              <p:cNvCxnSpPr>
                <a:cxnSpLocks/>
                <a:stCxn id="12" idx="0"/>
              </p:cNvCxnSpPr>
              <p:nvPr/>
            </p:nvCxnSpPr>
            <p:spPr>
              <a:xfrm flipV="1">
                <a:off x="3927153" y="3754090"/>
                <a:ext cx="0" cy="3660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7863061-3CE5-0847-9E2C-E053F405DB13}"/>
                  </a:ext>
                </a:extLst>
              </p:cNvPr>
              <p:cNvCxnSpPr>
                <a:cxnSpLocks/>
                <a:endCxn id="12" idx="2"/>
              </p:cNvCxnSpPr>
              <p:nvPr/>
            </p:nvCxnSpPr>
            <p:spPr>
              <a:xfrm flipV="1">
                <a:off x="3927153" y="4548288"/>
                <a:ext cx="0" cy="4259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BEDC13CF-A8C2-044A-8894-7296FBC0008D}"/>
                </a:ext>
              </a:extLst>
            </p:cNvPr>
            <p:cNvGrpSpPr/>
            <p:nvPr/>
          </p:nvGrpSpPr>
          <p:grpSpPr>
            <a:xfrm>
              <a:off x="2945973" y="1500292"/>
              <a:ext cx="1835454" cy="1895390"/>
              <a:chOff x="440020" y="3478768"/>
              <a:chExt cx="1835454" cy="1895390"/>
            </a:xfrm>
          </p:grpSpPr>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D8AD29C-2917-D64C-9429-D9FAB5D1B118}"/>
                      </a:ext>
                    </a:extLst>
                  </p:cNvPr>
                  <p:cNvSpPr txBox="1"/>
                  <p:nvPr/>
                </p:nvSpPr>
                <p:spPr>
                  <a:xfrm>
                    <a:off x="1520459" y="5158714"/>
                    <a:ext cx="75501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&lt;1&gt;</m:t>
                              </m:r>
                            </m:sup>
                          </m:sSup>
                          <m:r>
                            <a:rPr lang="en-US" sz="1400" b="0" i="1" smtClean="0">
                              <a:latin typeface="Cambria Math" panose="02040503050406030204" pitchFamily="18" charset="0"/>
                            </a:rPr>
                            <m:t>=0</m:t>
                          </m:r>
                        </m:oMath>
                      </m:oMathPara>
                    </a14:m>
                    <a:endParaRPr lang="en-US" sz="1400" dirty="0"/>
                  </a:p>
                </p:txBody>
              </p:sp>
            </mc:Choice>
            <mc:Fallback xmlns="">
              <p:sp>
                <p:nvSpPr>
                  <p:cNvPr id="18" name="TextBox 17">
                    <a:extLst>
                      <a:ext uri="{FF2B5EF4-FFF2-40B4-BE49-F238E27FC236}">
                        <a16:creationId xmlns:a16="http://schemas.microsoft.com/office/drawing/2014/main" id="{4A4E87E4-F5CA-3247-8C2A-964BF23AC5EF}"/>
                      </a:ext>
                    </a:extLst>
                  </p:cNvPr>
                  <p:cNvSpPr txBox="1">
                    <a:spLocks noRot="1" noChangeAspect="1" noMove="1" noResize="1" noEditPoints="1" noAdjustHandles="1" noChangeArrowheads="1" noChangeShapeType="1" noTextEdit="1"/>
                  </p:cNvSpPr>
                  <p:nvPr/>
                </p:nvSpPr>
                <p:spPr>
                  <a:xfrm>
                    <a:off x="1520459" y="5158714"/>
                    <a:ext cx="755015" cy="215444"/>
                  </a:xfrm>
                  <a:prstGeom prst="rect">
                    <a:avLst/>
                  </a:prstGeom>
                  <a:blipFill>
                    <a:blip r:embed="rId7"/>
                    <a:stretch>
                      <a:fillRect l="-1639" r="-3279" b="-5556"/>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30008B6A-22D9-7C41-9990-EBC1FCBEC7A7}"/>
                  </a:ext>
                </a:extLst>
              </p:cNvPr>
              <p:cNvSpPr/>
              <p:nvPr/>
            </p:nvSpPr>
            <p:spPr>
              <a:xfrm>
                <a:off x="1554248" y="4120116"/>
                <a:ext cx="667657" cy="4281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94B4CEB-AF42-C140-91BC-57CEAC244141}"/>
                      </a:ext>
                    </a:extLst>
                  </p:cNvPr>
                  <p:cNvSpPr txBox="1"/>
                  <p:nvPr/>
                </p:nvSpPr>
                <p:spPr>
                  <a:xfrm>
                    <a:off x="1678595" y="4226480"/>
                    <a:ext cx="41896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𝑎</m:t>
                              </m:r>
                            </m:e>
                            <m:sup>
                              <m:r>
                                <a:rPr lang="en-US" sz="1400" b="0" i="1" smtClean="0">
                                  <a:latin typeface="Cambria Math" panose="02040503050406030204" pitchFamily="18" charset="0"/>
                                </a:rPr>
                                <m:t>&lt;1&gt;</m:t>
                              </m:r>
                            </m:sup>
                          </m:sSup>
                        </m:oMath>
                      </m:oMathPara>
                    </a14:m>
                    <a:endParaRPr lang="en-US" sz="1400" dirty="0"/>
                  </a:p>
                </p:txBody>
              </p:sp>
            </mc:Choice>
            <mc:Fallback xmlns="">
              <p:sp>
                <p:nvSpPr>
                  <p:cNvPr id="20" name="TextBox 19">
                    <a:extLst>
                      <a:ext uri="{FF2B5EF4-FFF2-40B4-BE49-F238E27FC236}">
                        <a16:creationId xmlns:a16="http://schemas.microsoft.com/office/drawing/2014/main" id="{8E5C3900-B04B-3E42-9039-0A02F63570CA}"/>
                      </a:ext>
                    </a:extLst>
                  </p:cNvPr>
                  <p:cNvSpPr txBox="1">
                    <a:spLocks noRot="1" noChangeAspect="1" noMove="1" noResize="1" noEditPoints="1" noAdjustHandles="1" noChangeArrowheads="1" noChangeShapeType="1" noTextEdit="1"/>
                  </p:cNvSpPr>
                  <p:nvPr/>
                </p:nvSpPr>
                <p:spPr>
                  <a:xfrm>
                    <a:off x="1678595" y="4226480"/>
                    <a:ext cx="418961" cy="215444"/>
                  </a:xfrm>
                  <a:prstGeom prst="rect">
                    <a:avLst/>
                  </a:prstGeom>
                  <a:blipFill>
                    <a:blip r:embed="rId8"/>
                    <a:stretch>
                      <a:fillRect l="-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4224B5A-8994-B845-8B7D-DA583A25D9AE}"/>
                      </a:ext>
                    </a:extLst>
                  </p:cNvPr>
                  <p:cNvSpPr txBox="1"/>
                  <p:nvPr/>
                </p:nvSpPr>
                <p:spPr>
                  <a:xfrm>
                    <a:off x="1676350" y="3478768"/>
                    <a:ext cx="42498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𝑦</m:t>
                                  </m:r>
                                </m:e>
                              </m:acc>
                            </m:e>
                            <m:sup>
                              <m:r>
                                <a:rPr lang="en-US" sz="1400" b="0" i="1" smtClean="0">
                                  <a:latin typeface="Cambria Math" panose="02040503050406030204" pitchFamily="18" charset="0"/>
                                </a:rPr>
                                <m:t>&lt;1&gt;</m:t>
                              </m:r>
                            </m:sup>
                          </m:sSup>
                        </m:oMath>
                      </m:oMathPara>
                    </a14:m>
                    <a:endParaRPr lang="en-US" sz="1400" dirty="0"/>
                  </a:p>
                </p:txBody>
              </p:sp>
            </mc:Choice>
            <mc:Fallback xmlns="">
              <p:sp>
                <p:nvSpPr>
                  <p:cNvPr id="21" name="TextBox 20">
                    <a:extLst>
                      <a:ext uri="{FF2B5EF4-FFF2-40B4-BE49-F238E27FC236}">
                        <a16:creationId xmlns:a16="http://schemas.microsoft.com/office/drawing/2014/main" id="{626F75F7-CC2C-6640-9A6D-9B9170E8CB63}"/>
                      </a:ext>
                    </a:extLst>
                  </p:cNvPr>
                  <p:cNvSpPr txBox="1">
                    <a:spLocks noRot="1" noChangeAspect="1" noMove="1" noResize="1" noEditPoints="1" noAdjustHandles="1" noChangeArrowheads="1" noChangeShapeType="1" noTextEdit="1"/>
                  </p:cNvSpPr>
                  <p:nvPr/>
                </p:nvSpPr>
                <p:spPr>
                  <a:xfrm>
                    <a:off x="1676350" y="3478768"/>
                    <a:ext cx="424988" cy="215444"/>
                  </a:xfrm>
                  <a:prstGeom prst="rect">
                    <a:avLst/>
                  </a:prstGeom>
                  <a:blipFill>
                    <a:blip r:embed="rId9"/>
                    <a:stretch>
                      <a:fillRect l="-8824" t="-22222" b="-22222"/>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0CE659E4-79C2-DF48-B7D0-244C7979F228}"/>
                  </a:ext>
                </a:extLst>
              </p:cNvPr>
              <p:cNvCxnSpPr>
                <a:endCxn id="20" idx="1"/>
              </p:cNvCxnSpPr>
              <p:nvPr/>
            </p:nvCxnSpPr>
            <p:spPr>
              <a:xfrm>
                <a:off x="1220827" y="4334202"/>
                <a:ext cx="3334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760316D-2413-9F4E-9D3F-AAE9BB290F25}"/>
                  </a:ext>
                </a:extLst>
              </p:cNvPr>
              <p:cNvCxnSpPr>
                <a:cxnSpLocks/>
                <a:stCxn id="20" idx="0"/>
              </p:cNvCxnSpPr>
              <p:nvPr/>
            </p:nvCxnSpPr>
            <p:spPr>
              <a:xfrm flipV="1">
                <a:off x="1888077" y="3754090"/>
                <a:ext cx="0" cy="3660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1EBDF71-0AF7-0D48-B436-3A969CC4841C}"/>
                  </a:ext>
                </a:extLst>
              </p:cNvPr>
              <p:cNvCxnSpPr>
                <a:cxnSpLocks/>
                <a:endCxn id="20" idx="2"/>
              </p:cNvCxnSpPr>
              <p:nvPr/>
            </p:nvCxnSpPr>
            <p:spPr>
              <a:xfrm flipV="1">
                <a:off x="1888077" y="4548288"/>
                <a:ext cx="0" cy="4259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57A150E-CE63-4549-8538-9A418C01809B}"/>
                      </a:ext>
                    </a:extLst>
                  </p:cNvPr>
                  <p:cNvSpPr txBox="1"/>
                  <p:nvPr/>
                </p:nvSpPr>
                <p:spPr>
                  <a:xfrm>
                    <a:off x="440020" y="4226480"/>
                    <a:ext cx="7527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𝑎</m:t>
                              </m:r>
                            </m:e>
                            <m:sup>
                              <m:r>
                                <a:rPr lang="en-US" sz="1400" b="0" i="1" smtClean="0">
                                  <a:latin typeface="Cambria Math" panose="02040503050406030204" pitchFamily="18" charset="0"/>
                                </a:rPr>
                                <m:t>&lt;0&gt;</m:t>
                              </m:r>
                            </m:sup>
                          </m:sSup>
                          <m:r>
                            <a:rPr lang="en-US" sz="1400" b="0" i="1" smtClean="0">
                              <a:latin typeface="Cambria Math" panose="02040503050406030204" pitchFamily="18" charset="0"/>
                            </a:rPr>
                            <m:t>=0</m:t>
                          </m:r>
                        </m:oMath>
                      </m:oMathPara>
                    </a14:m>
                    <a:endParaRPr lang="en-US" sz="1400" dirty="0"/>
                  </a:p>
                </p:txBody>
              </p:sp>
            </mc:Choice>
            <mc:Fallback xmlns="">
              <p:sp>
                <p:nvSpPr>
                  <p:cNvPr id="25" name="TextBox 24">
                    <a:extLst>
                      <a:ext uri="{FF2B5EF4-FFF2-40B4-BE49-F238E27FC236}">
                        <a16:creationId xmlns:a16="http://schemas.microsoft.com/office/drawing/2014/main" id="{7672787A-EF06-1E4E-A0BD-AAE5C5442479}"/>
                      </a:ext>
                    </a:extLst>
                  </p:cNvPr>
                  <p:cNvSpPr txBox="1">
                    <a:spLocks noRot="1" noChangeAspect="1" noMove="1" noResize="1" noEditPoints="1" noAdjustHandles="1" noChangeArrowheads="1" noChangeShapeType="1" noTextEdit="1"/>
                  </p:cNvSpPr>
                  <p:nvPr/>
                </p:nvSpPr>
                <p:spPr>
                  <a:xfrm>
                    <a:off x="440020" y="4226480"/>
                    <a:ext cx="752770" cy="215444"/>
                  </a:xfrm>
                  <a:prstGeom prst="rect">
                    <a:avLst/>
                  </a:prstGeom>
                  <a:blipFill>
                    <a:blip r:embed="rId10"/>
                    <a:stretch>
                      <a:fillRect l="-1667" r="-5000"/>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D41F476A-9B87-324A-9A49-86DF7D187870}"/>
                </a:ext>
              </a:extLst>
            </p:cNvPr>
            <p:cNvGrpSpPr/>
            <p:nvPr/>
          </p:nvGrpSpPr>
          <p:grpSpPr>
            <a:xfrm>
              <a:off x="6061484" y="1496649"/>
              <a:ext cx="1381806" cy="1893865"/>
              <a:chOff x="2879175" y="3478768"/>
              <a:chExt cx="1381806" cy="1893865"/>
            </a:xfrm>
          </p:grpSpPr>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94A4C1E-490F-1A48-8F56-3F64AF5DEC65}"/>
                      </a:ext>
                    </a:extLst>
                  </p:cNvPr>
                  <p:cNvSpPr txBox="1"/>
                  <p:nvPr/>
                </p:nvSpPr>
                <p:spPr>
                  <a:xfrm>
                    <a:off x="3715426" y="5157189"/>
                    <a:ext cx="42498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𝑦</m:t>
                                  </m:r>
                                </m:e>
                              </m:acc>
                            </m:e>
                            <m:sup>
                              <m:r>
                                <a:rPr lang="en-US" sz="1400" b="0" i="1" smtClean="0">
                                  <a:latin typeface="Cambria Math" panose="02040503050406030204" pitchFamily="18" charset="0"/>
                                </a:rPr>
                                <m:t>&lt;2&gt;</m:t>
                              </m:r>
                            </m:sup>
                          </m:sSup>
                        </m:oMath>
                      </m:oMathPara>
                    </a14:m>
                    <a:endParaRPr lang="en-US" sz="1400" dirty="0"/>
                  </a:p>
                </p:txBody>
              </p:sp>
            </mc:Choice>
            <mc:Fallback xmlns="">
              <p:sp>
                <p:nvSpPr>
                  <p:cNvPr id="26" name="TextBox 25">
                    <a:extLst>
                      <a:ext uri="{FF2B5EF4-FFF2-40B4-BE49-F238E27FC236}">
                        <a16:creationId xmlns:a16="http://schemas.microsoft.com/office/drawing/2014/main" id="{6E1738A2-8EBA-3941-88FE-82471FFF4F92}"/>
                      </a:ext>
                    </a:extLst>
                  </p:cNvPr>
                  <p:cNvSpPr txBox="1">
                    <a:spLocks noRot="1" noChangeAspect="1" noMove="1" noResize="1" noEditPoints="1" noAdjustHandles="1" noChangeArrowheads="1" noChangeShapeType="1" noTextEdit="1"/>
                  </p:cNvSpPr>
                  <p:nvPr/>
                </p:nvSpPr>
                <p:spPr>
                  <a:xfrm>
                    <a:off x="3715426" y="5157189"/>
                    <a:ext cx="424988" cy="215444"/>
                  </a:xfrm>
                  <a:prstGeom prst="rect">
                    <a:avLst/>
                  </a:prstGeom>
                  <a:blipFill>
                    <a:blip r:embed="rId11"/>
                    <a:stretch>
                      <a:fillRect l="-8571" t="-22222" b="-22222"/>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E9BDC6DB-7E77-3744-90B7-23B3102A37B4}"/>
                  </a:ext>
                </a:extLst>
              </p:cNvPr>
              <p:cNvSpPr/>
              <p:nvPr/>
            </p:nvSpPr>
            <p:spPr>
              <a:xfrm>
                <a:off x="3593324" y="4120116"/>
                <a:ext cx="667657" cy="4281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9655877-1E8B-E644-98B4-F2E3ECD644BB}"/>
                      </a:ext>
                    </a:extLst>
                  </p:cNvPr>
                  <p:cNvSpPr txBox="1"/>
                  <p:nvPr/>
                </p:nvSpPr>
                <p:spPr>
                  <a:xfrm>
                    <a:off x="3717671" y="4226480"/>
                    <a:ext cx="41896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𝑎</m:t>
                              </m:r>
                            </m:e>
                            <m:sup>
                              <m:r>
                                <a:rPr lang="en-US" sz="1400" b="0" i="1" smtClean="0">
                                  <a:latin typeface="Cambria Math" panose="02040503050406030204" pitchFamily="18" charset="0"/>
                                </a:rPr>
                                <m:t>&lt;3&gt;</m:t>
                              </m:r>
                            </m:sup>
                          </m:sSup>
                        </m:oMath>
                      </m:oMathPara>
                    </a14:m>
                    <a:endParaRPr lang="en-US" sz="1400" dirty="0"/>
                  </a:p>
                </p:txBody>
              </p:sp>
            </mc:Choice>
            <mc:Fallback xmlns="">
              <p:sp>
                <p:nvSpPr>
                  <p:cNvPr id="29" name="TextBox 28">
                    <a:extLst>
                      <a:ext uri="{FF2B5EF4-FFF2-40B4-BE49-F238E27FC236}">
                        <a16:creationId xmlns:a16="http://schemas.microsoft.com/office/drawing/2014/main" id="{0600519F-63F1-2641-BCD3-6C29C6E8ED98}"/>
                      </a:ext>
                    </a:extLst>
                  </p:cNvPr>
                  <p:cNvSpPr txBox="1">
                    <a:spLocks noRot="1" noChangeAspect="1" noMove="1" noResize="1" noEditPoints="1" noAdjustHandles="1" noChangeArrowheads="1" noChangeShapeType="1" noTextEdit="1"/>
                  </p:cNvSpPr>
                  <p:nvPr/>
                </p:nvSpPr>
                <p:spPr>
                  <a:xfrm>
                    <a:off x="3717671" y="4226480"/>
                    <a:ext cx="418961" cy="215444"/>
                  </a:xfrm>
                  <a:prstGeom prst="rect">
                    <a:avLst/>
                  </a:prstGeom>
                  <a:blipFill>
                    <a:blip r:embed="rId12"/>
                    <a:stretch>
                      <a:fillRect l="-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A72D493-49CF-774D-A8EC-49AC86FBBBD5}"/>
                      </a:ext>
                    </a:extLst>
                  </p:cNvPr>
                  <p:cNvSpPr txBox="1"/>
                  <p:nvPr/>
                </p:nvSpPr>
                <p:spPr>
                  <a:xfrm>
                    <a:off x="3715426" y="3478768"/>
                    <a:ext cx="42498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𝑦</m:t>
                                  </m:r>
                                </m:e>
                              </m:acc>
                            </m:e>
                            <m:sup>
                              <m:r>
                                <a:rPr lang="en-US" sz="1400" b="0" i="1" smtClean="0">
                                  <a:latin typeface="Cambria Math" panose="02040503050406030204" pitchFamily="18" charset="0"/>
                                </a:rPr>
                                <m:t>&lt;3&gt;</m:t>
                              </m:r>
                            </m:sup>
                          </m:sSup>
                        </m:oMath>
                      </m:oMathPara>
                    </a14:m>
                    <a:endParaRPr lang="en-US" sz="1400" dirty="0"/>
                  </a:p>
                </p:txBody>
              </p:sp>
            </mc:Choice>
            <mc:Fallback xmlns="">
              <p:sp>
                <p:nvSpPr>
                  <p:cNvPr id="30" name="TextBox 29">
                    <a:extLst>
                      <a:ext uri="{FF2B5EF4-FFF2-40B4-BE49-F238E27FC236}">
                        <a16:creationId xmlns:a16="http://schemas.microsoft.com/office/drawing/2014/main" id="{F878ED82-5AC4-9944-BA03-C10CC9552158}"/>
                      </a:ext>
                    </a:extLst>
                  </p:cNvPr>
                  <p:cNvSpPr txBox="1">
                    <a:spLocks noRot="1" noChangeAspect="1" noMove="1" noResize="1" noEditPoints="1" noAdjustHandles="1" noChangeArrowheads="1" noChangeShapeType="1" noTextEdit="1"/>
                  </p:cNvSpPr>
                  <p:nvPr/>
                </p:nvSpPr>
                <p:spPr>
                  <a:xfrm>
                    <a:off x="3715426" y="3478768"/>
                    <a:ext cx="424988" cy="215444"/>
                  </a:xfrm>
                  <a:prstGeom prst="rect">
                    <a:avLst/>
                  </a:prstGeom>
                  <a:blipFill>
                    <a:blip r:embed="rId13"/>
                    <a:stretch>
                      <a:fillRect l="-8571" t="-22222" b="-22222"/>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A301A7B3-30E0-974D-8A8A-F93E565A721F}"/>
                  </a:ext>
                </a:extLst>
              </p:cNvPr>
              <p:cNvCxnSpPr>
                <a:cxnSpLocks/>
                <a:endCxn id="29" idx="1"/>
              </p:cNvCxnSpPr>
              <p:nvPr/>
            </p:nvCxnSpPr>
            <p:spPr>
              <a:xfrm>
                <a:off x="2879175" y="4334202"/>
                <a:ext cx="7141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02FE89A-016C-C044-9C62-ADD3C19EA367}"/>
                  </a:ext>
                </a:extLst>
              </p:cNvPr>
              <p:cNvCxnSpPr>
                <a:cxnSpLocks/>
                <a:stCxn id="29" idx="0"/>
              </p:cNvCxnSpPr>
              <p:nvPr/>
            </p:nvCxnSpPr>
            <p:spPr>
              <a:xfrm flipV="1">
                <a:off x="3927153" y="3754090"/>
                <a:ext cx="0" cy="3660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58D754C-B8FF-4140-AA5D-C97FD288DDA0}"/>
                  </a:ext>
                </a:extLst>
              </p:cNvPr>
              <p:cNvCxnSpPr>
                <a:cxnSpLocks/>
                <a:endCxn id="29" idx="2"/>
              </p:cNvCxnSpPr>
              <p:nvPr/>
            </p:nvCxnSpPr>
            <p:spPr>
              <a:xfrm flipV="1">
                <a:off x="3927153" y="4548288"/>
                <a:ext cx="0" cy="4259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5" name="Curved Connector 34">
              <a:extLst>
                <a:ext uri="{FF2B5EF4-FFF2-40B4-BE49-F238E27FC236}">
                  <a16:creationId xmlns:a16="http://schemas.microsoft.com/office/drawing/2014/main" id="{F2479089-E88F-FA4F-B42E-1AF97577B28B}"/>
                </a:ext>
              </a:extLst>
            </p:cNvPr>
            <p:cNvCxnSpPr/>
            <p:nvPr/>
          </p:nvCxnSpPr>
          <p:spPr>
            <a:xfrm>
              <a:off x="4394030" y="1771971"/>
              <a:ext cx="1334206" cy="1220102"/>
            </a:xfrm>
            <a:prstGeom prst="curvedConnector3">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D4267D70-B91D-DA49-AFCB-4DB99A0AAEFF}"/>
                </a:ext>
              </a:extLst>
            </p:cNvPr>
            <p:cNvCxnSpPr>
              <a:cxnSpLocks/>
            </p:cNvCxnSpPr>
            <p:nvPr/>
          </p:nvCxnSpPr>
          <p:spPr>
            <a:xfrm>
              <a:off x="5747978" y="1771971"/>
              <a:ext cx="1361482" cy="1220102"/>
            </a:xfrm>
            <a:prstGeom prst="curvedConnector3">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625F3AD8-3F05-4E42-8D58-C6F2A4B3322C}"/>
                </a:ext>
              </a:extLst>
            </p:cNvPr>
            <p:cNvGrpSpPr/>
            <p:nvPr/>
          </p:nvGrpSpPr>
          <p:grpSpPr>
            <a:xfrm>
              <a:off x="8196116" y="1496649"/>
              <a:ext cx="1417051" cy="1893865"/>
              <a:chOff x="2879175" y="3478768"/>
              <a:chExt cx="1417051" cy="1893865"/>
            </a:xfrm>
          </p:grpSpPr>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257D57F-BC3C-9B4F-9D58-4325E77CB5F8}"/>
                      </a:ext>
                    </a:extLst>
                  </p:cNvPr>
                  <p:cNvSpPr txBox="1"/>
                  <p:nvPr/>
                </p:nvSpPr>
                <p:spPr>
                  <a:xfrm>
                    <a:off x="3715426" y="5157189"/>
                    <a:ext cx="58080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𝑦</m:t>
                                  </m:r>
                                </m:e>
                              </m:acc>
                            </m:e>
                            <m:sup>
                              <m:r>
                                <a:rPr lang="en-US" sz="1400" b="0" i="1" smtClean="0">
                                  <a:latin typeface="Cambria Math" panose="02040503050406030204" pitchFamily="18" charset="0"/>
                                </a:rPr>
                                <m:t>&lt;</m:t>
                              </m:r>
                              <m:r>
                                <a:rPr lang="en-US" sz="1400" b="0" i="1" smtClean="0">
                                  <a:latin typeface="Cambria Math" panose="02040503050406030204" pitchFamily="18" charset="0"/>
                                </a:rPr>
                                <m:t>𝑡</m:t>
                              </m:r>
                              <m:r>
                                <a:rPr lang="en-US" sz="1400" b="0" i="1" smtClean="0">
                                  <a:latin typeface="Cambria Math" panose="02040503050406030204" pitchFamily="18" charset="0"/>
                                </a:rPr>
                                <m:t>−1&gt;</m:t>
                              </m:r>
                            </m:sup>
                          </m:sSup>
                        </m:oMath>
                      </m:oMathPara>
                    </a14:m>
                    <a:endParaRPr lang="en-US" sz="1400" dirty="0"/>
                  </a:p>
                </p:txBody>
              </p:sp>
            </mc:Choice>
            <mc:Fallback xmlns="">
              <p:sp>
                <p:nvSpPr>
                  <p:cNvPr id="45" name="TextBox 44">
                    <a:extLst>
                      <a:ext uri="{FF2B5EF4-FFF2-40B4-BE49-F238E27FC236}">
                        <a16:creationId xmlns:a16="http://schemas.microsoft.com/office/drawing/2014/main" id="{364932BF-2B38-9A49-8383-986774E83900}"/>
                      </a:ext>
                    </a:extLst>
                  </p:cNvPr>
                  <p:cNvSpPr txBox="1">
                    <a:spLocks noRot="1" noChangeAspect="1" noMove="1" noResize="1" noEditPoints="1" noAdjustHandles="1" noChangeArrowheads="1" noChangeShapeType="1" noTextEdit="1"/>
                  </p:cNvSpPr>
                  <p:nvPr/>
                </p:nvSpPr>
                <p:spPr>
                  <a:xfrm>
                    <a:off x="3715426" y="5157189"/>
                    <a:ext cx="580800" cy="215444"/>
                  </a:xfrm>
                  <a:prstGeom prst="rect">
                    <a:avLst/>
                  </a:prstGeom>
                  <a:blipFill>
                    <a:blip r:embed="rId20"/>
                    <a:stretch>
                      <a:fillRect l="-6522" t="-22222" r="-2174" b="-22222"/>
                    </a:stretch>
                  </a:blipFill>
                </p:spPr>
                <p:txBody>
                  <a:bodyPr/>
                  <a:lstStyle/>
                  <a:p>
                    <a:r>
                      <a:rPr lang="en-US">
                        <a:noFill/>
                      </a:rPr>
                      <a:t> </a:t>
                    </a:r>
                  </a:p>
                </p:txBody>
              </p:sp>
            </mc:Fallback>
          </mc:AlternateContent>
          <p:sp>
            <p:nvSpPr>
              <p:cNvPr id="39" name="Rectangle 38">
                <a:extLst>
                  <a:ext uri="{FF2B5EF4-FFF2-40B4-BE49-F238E27FC236}">
                    <a16:creationId xmlns:a16="http://schemas.microsoft.com/office/drawing/2014/main" id="{026FCE2E-A3D9-A746-A839-4B212DE655AA}"/>
                  </a:ext>
                </a:extLst>
              </p:cNvPr>
              <p:cNvSpPr/>
              <p:nvPr/>
            </p:nvSpPr>
            <p:spPr>
              <a:xfrm>
                <a:off x="3593324" y="4120116"/>
                <a:ext cx="667657" cy="4281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721BFC8-A38B-ED48-8B02-94B4F9785187}"/>
                      </a:ext>
                    </a:extLst>
                  </p:cNvPr>
                  <p:cNvSpPr txBox="1"/>
                  <p:nvPr/>
                </p:nvSpPr>
                <p:spPr>
                  <a:xfrm>
                    <a:off x="3717671" y="4226480"/>
                    <a:ext cx="41896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𝑎</m:t>
                              </m:r>
                            </m:e>
                            <m:sup>
                              <m:r>
                                <a:rPr lang="en-US" sz="1400" b="0" i="1" smtClean="0">
                                  <a:latin typeface="Cambria Math" panose="02040503050406030204" pitchFamily="18" charset="0"/>
                                </a:rPr>
                                <m:t>&lt;3&gt;</m:t>
                              </m:r>
                            </m:sup>
                          </m:sSup>
                        </m:oMath>
                      </m:oMathPara>
                    </a14:m>
                    <a:endParaRPr lang="en-US" sz="1400" dirty="0"/>
                  </a:p>
                </p:txBody>
              </p:sp>
            </mc:Choice>
            <mc:Fallback xmlns="">
              <p:sp>
                <p:nvSpPr>
                  <p:cNvPr id="29" name="TextBox 28">
                    <a:extLst>
                      <a:ext uri="{FF2B5EF4-FFF2-40B4-BE49-F238E27FC236}">
                        <a16:creationId xmlns:a16="http://schemas.microsoft.com/office/drawing/2014/main" id="{0600519F-63F1-2641-BCD3-6C29C6E8ED98}"/>
                      </a:ext>
                    </a:extLst>
                  </p:cNvPr>
                  <p:cNvSpPr txBox="1">
                    <a:spLocks noRot="1" noChangeAspect="1" noMove="1" noResize="1" noEditPoints="1" noAdjustHandles="1" noChangeArrowheads="1" noChangeShapeType="1" noTextEdit="1"/>
                  </p:cNvSpPr>
                  <p:nvPr/>
                </p:nvSpPr>
                <p:spPr>
                  <a:xfrm>
                    <a:off x="3717671" y="4226480"/>
                    <a:ext cx="418961" cy="215444"/>
                  </a:xfrm>
                  <a:prstGeom prst="rect">
                    <a:avLst/>
                  </a:prstGeom>
                  <a:blipFill>
                    <a:blip r:embed="rId12"/>
                    <a:stretch>
                      <a:fillRect l="-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811816A-E4F1-BE48-B10C-A1187C083952}"/>
                      </a:ext>
                    </a:extLst>
                  </p:cNvPr>
                  <p:cNvSpPr txBox="1"/>
                  <p:nvPr/>
                </p:nvSpPr>
                <p:spPr>
                  <a:xfrm>
                    <a:off x="3715426" y="3478768"/>
                    <a:ext cx="41088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𝑦</m:t>
                                  </m:r>
                                </m:e>
                              </m:acc>
                            </m:e>
                            <m:sup>
                              <m:r>
                                <a:rPr lang="en-US" sz="1400" b="0" i="1" smtClean="0">
                                  <a:latin typeface="Cambria Math" panose="02040503050406030204" pitchFamily="18" charset="0"/>
                                </a:rPr>
                                <m:t>&lt;</m:t>
                              </m:r>
                              <m:r>
                                <a:rPr lang="en-US" sz="1400" b="0" i="1" smtClean="0">
                                  <a:latin typeface="Cambria Math" panose="02040503050406030204" pitchFamily="18" charset="0"/>
                                </a:rPr>
                                <m:t>𝑡</m:t>
                              </m:r>
                              <m:r>
                                <a:rPr lang="en-US" sz="1400" b="0" i="1" smtClean="0">
                                  <a:latin typeface="Cambria Math" panose="02040503050406030204" pitchFamily="18" charset="0"/>
                                </a:rPr>
                                <m:t>&gt;</m:t>
                              </m:r>
                            </m:sup>
                          </m:sSup>
                        </m:oMath>
                      </m:oMathPara>
                    </a14:m>
                    <a:endParaRPr lang="en-US" sz="1400" dirty="0"/>
                  </a:p>
                </p:txBody>
              </p:sp>
            </mc:Choice>
            <mc:Fallback xmlns="">
              <p:sp>
                <p:nvSpPr>
                  <p:cNvPr id="48" name="TextBox 47">
                    <a:extLst>
                      <a:ext uri="{FF2B5EF4-FFF2-40B4-BE49-F238E27FC236}">
                        <a16:creationId xmlns:a16="http://schemas.microsoft.com/office/drawing/2014/main" id="{F49C5606-D8CF-B148-B344-50E2C99D8B3A}"/>
                      </a:ext>
                    </a:extLst>
                  </p:cNvPr>
                  <p:cNvSpPr txBox="1">
                    <a:spLocks noRot="1" noChangeAspect="1" noMove="1" noResize="1" noEditPoints="1" noAdjustHandles="1" noChangeArrowheads="1" noChangeShapeType="1" noTextEdit="1"/>
                  </p:cNvSpPr>
                  <p:nvPr/>
                </p:nvSpPr>
                <p:spPr>
                  <a:xfrm>
                    <a:off x="3715426" y="3478768"/>
                    <a:ext cx="410882" cy="215444"/>
                  </a:xfrm>
                  <a:prstGeom prst="rect">
                    <a:avLst/>
                  </a:prstGeom>
                  <a:blipFill>
                    <a:blip r:embed="rId21"/>
                    <a:stretch>
                      <a:fillRect l="-12121" t="-22222" b="-16667"/>
                    </a:stretch>
                  </a:blipFill>
                </p:spPr>
                <p:txBody>
                  <a:bodyPr/>
                  <a:lstStyle/>
                  <a:p>
                    <a:r>
                      <a:rPr lang="en-US">
                        <a:noFill/>
                      </a:rPr>
                      <a:t> </a:t>
                    </a:r>
                  </a:p>
                </p:txBody>
              </p:sp>
            </mc:Fallback>
          </mc:AlternateContent>
          <p:cxnSp>
            <p:nvCxnSpPr>
              <p:cNvPr id="42" name="Straight Arrow Connector 41">
                <a:extLst>
                  <a:ext uri="{FF2B5EF4-FFF2-40B4-BE49-F238E27FC236}">
                    <a16:creationId xmlns:a16="http://schemas.microsoft.com/office/drawing/2014/main" id="{DA285103-7BF6-B04C-872E-AC08E2D33FFF}"/>
                  </a:ext>
                </a:extLst>
              </p:cNvPr>
              <p:cNvCxnSpPr>
                <a:cxnSpLocks/>
                <a:endCxn id="39" idx="1"/>
              </p:cNvCxnSpPr>
              <p:nvPr/>
            </p:nvCxnSpPr>
            <p:spPr>
              <a:xfrm>
                <a:off x="2879175" y="4334202"/>
                <a:ext cx="7141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0335A90-6C82-8143-A8C2-53EF4FE71EA1}"/>
                  </a:ext>
                </a:extLst>
              </p:cNvPr>
              <p:cNvCxnSpPr>
                <a:cxnSpLocks/>
                <a:stCxn id="39" idx="0"/>
              </p:cNvCxnSpPr>
              <p:nvPr/>
            </p:nvCxnSpPr>
            <p:spPr>
              <a:xfrm flipV="1">
                <a:off x="3927153" y="3754090"/>
                <a:ext cx="0" cy="3660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884FE86-4380-E34E-9ABA-FA6BA7D6EF92}"/>
                  </a:ext>
                </a:extLst>
              </p:cNvPr>
              <p:cNvCxnSpPr>
                <a:cxnSpLocks/>
                <a:endCxn id="39" idx="2"/>
              </p:cNvCxnSpPr>
              <p:nvPr/>
            </p:nvCxnSpPr>
            <p:spPr>
              <a:xfrm flipV="1">
                <a:off x="3927153" y="4548288"/>
                <a:ext cx="0" cy="4259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5" name="Curved Connector 44">
              <a:extLst>
                <a:ext uri="{FF2B5EF4-FFF2-40B4-BE49-F238E27FC236}">
                  <a16:creationId xmlns:a16="http://schemas.microsoft.com/office/drawing/2014/main" id="{3C4372D2-0265-A649-8D23-FA5C34743469}"/>
                </a:ext>
              </a:extLst>
            </p:cNvPr>
            <p:cNvCxnSpPr>
              <a:cxnSpLocks/>
            </p:cNvCxnSpPr>
            <p:nvPr/>
          </p:nvCxnSpPr>
          <p:spPr>
            <a:xfrm>
              <a:off x="7882610" y="1771971"/>
              <a:ext cx="1361482" cy="1220102"/>
            </a:xfrm>
            <a:prstGeom prst="curvedConnector3">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E3008C6-87F6-9249-A5AC-4D0DE60FCCBD}"/>
                </a:ext>
              </a:extLst>
            </p:cNvPr>
            <p:cNvSpPr txBox="1"/>
            <p:nvPr/>
          </p:nvSpPr>
          <p:spPr>
            <a:xfrm>
              <a:off x="7567637" y="2257906"/>
              <a:ext cx="343364" cy="369332"/>
            </a:xfrm>
            <a:prstGeom prst="rect">
              <a:avLst/>
            </a:prstGeom>
            <a:noFill/>
          </p:spPr>
          <p:txBody>
            <a:bodyPr wrap="none" rtlCol="0">
              <a:spAutoFit/>
            </a:bodyPr>
            <a:lstStyle/>
            <a:p>
              <a:r>
                <a:rPr lang="en-US" dirty="0"/>
                <a:t>…</a:t>
              </a:r>
            </a:p>
          </p:txBody>
        </p:sp>
      </p:grpSp>
      <p:sp>
        <p:nvSpPr>
          <p:cNvPr id="47" name="TextBox 46">
            <a:extLst>
              <a:ext uri="{FF2B5EF4-FFF2-40B4-BE49-F238E27FC236}">
                <a16:creationId xmlns:a16="http://schemas.microsoft.com/office/drawing/2014/main" id="{23C44C1A-B85E-B148-BBBF-5CC3A508F2E5}"/>
              </a:ext>
            </a:extLst>
          </p:cNvPr>
          <p:cNvSpPr txBox="1"/>
          <p:nvPr/>
        </p:nvSpPr>
        <p:spPr>
          <a:xfrm>
            <a:off x="838200" y="4252731"/>
            <a:ext cx="1559442" cy="646331"/>
          </a:xfrm>
          <a:prstGeom prst="rect">
            <a:avLst/>
          </a:prstGeom>
          <a:noFill/>
        </p:spPr>
        <p:txBody>
          <a:bodyPr wrap="square" rtlCol="0">
            <a:spAutoFit/>
          </a:bodyPr>
          <a:lstStyle/>
          <a:p>
            <a:r>
              <a:rPr lang="en-US" dirty="0"/>
              <a:t>Machine translation:</a:t>
            </a:r>
          </a:p>
        </p:txBody>
      </p:sp>
      <p:grpSp>
        <p:nvGrpSpPr>
          <p:cNvPr id="81" name="Group 80">
            <a:extLst>
              <a:ext uri="{FF2B5EF4-FFF2-40B4-BE49-F238E27FC236}">
                <a16:creationId xmlns:a16="http://schemas.microsoft.com/office/drawing/2014/main" id="{96C07530-533A-7B44-AF9C-6B4718340E81}"/>
              </a:ext>
            </a:extLst>
          </p:cNvPr>
          <p:cNvGrpSpPr/>
          <p:nvPr/>
        </p:nvGrpSpPr>
        <p:grpSpPr>
          <a:xfrm>
            <a:off x="2657389" y="4031050"/>
            <a:ext cx="7542659" cy="1755128"/>
            <a:chOff x="2657389" y="4031050"/>
            <a:chExt cx="7542659" cy="1755128"/>
          </a:xfrm>
        </p:grpSpPr>
        <p:grpSp>
          <p:nvGrpSpPr>
            <p:cNvPr id="48" name="Group 47">
              <a:extLst>
                <a:ext uri="{FF2B5EF4-FFF2-40B4-BE49-F238E27FC236}">
                  <a16:creationId xmlns:a16="http://schemas.microsoft.com/office/drawing/2014/main" id="{3EE27D36-8521-0747-9C20-84909C38D583}"/>
                </a:ext>
              </a:extLst>
            </p:cNvPr>
            <p:cNvGrpSpPr/>
            <p:nvPr/>
          </p:nvGrpSpPr>
          <p:grpSpPr>
            <a:xfrm>
              <a:off x="2657389" y="4031050"/>
              <a:ext cx="7542659" cy="1755128"/>
              <a:chOff x="6278830" y="2640906"/>
              <a:chExt cx="7542659" cy="1755128"/>
            </a:xfrm>
          </p:grpSpPr>
          <p:sp>
            <p:nvSpPr>
              <p:cNvPr id="49" name="Rectangle 48">
                <a:extLst>
                  <a:ext uri="{FF2B5EF4-FFF2-40B4-BE49-F238E27FC236}">
                    <a16:creationId xmlns:a16="http://schemas.microsoft.com/office/drawing/2014/main" id="{731FB314-F70B-934F-A4CB-CDDB2E583440}"/>
                  </a:ext>
                </a:extLst>
              </p:cNvPr>
              <p:cNvSpPr/>
              <p:nvPr/>
            </p:nvSpPr>
            <p:spPr>
              <a:xfrm>
                <a:off x="10312896" y="3285897"/>
                <a:ext cx="667657" cy="4281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55E6E03-3ED1-EC48-A717-9910FB1D104F}"/>
                      </a:ext>
                    </a:extLst>
                  </p:cNvPr>
                  <p:cNvSpPr txBox="1"/>
                  <p:nvPr/>
                </p:nvSpPr>
                <p:spPr>
                  <a:xfrm>
                    <a:off x="10434998" y="2644549"/>
                    <a:ext cx="42498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𝑦</m:t>
                                  </m:r>
                                </m:e>
                              </m:acc>
                            </m:e>
                            <m:sup>
                              <m:r>
                                <a:rPr lang="en-US" sz="1400" b="0" i="1" smtClean="0">
                                  <a:latin typeface="Cambria Math" panose="02040503050406030204" pitchFamily="18" charset="0"/>
                                </a:rPr>
                                <m:t>&lt;1&gt;</m:t>
                              </m:r>
                            </m:sup>
                          </m:sSup>
                        </m:oMath>
                      </m:oMathPara>
                    </a14:m>
                    <a:endParaRPr lang="en-US" sz="1400" dirty="0"/>
                  </a:p>
                </p:txBody>
              </p:sp>
            </mc:Choice>
            <mc:Fallback xmlns="">
              <p:sp>
                <p:nvSpPr>
                  <p:cNvPr id="50" name="TextBox 49">
                    <a:extLst>
                      <a:ext uri="{FF2B5EF4-FFF2-40B4-BE49-F238E27FC236}">
                        <a16:creationId xmlns:a16="http://schemas.microsoft.com/office/drawing/2014/main" id="{855E6E03-3ED1-EC48-A717-9910FB1D104F}"/>
                      </a:ext>
                    </a:extLst>
                  </p:cNvPr>
                  <p:cNvSpPr txBox="1">
                    <a:spLocks noRot="1" noChangeAspect="1" noMove="1" noResize="1" noEditPoints="1" noAdjustHandles="1" noChangeArrowheads="1" noChangeShapeType="1" noTextEdit="1"/>
                  </p:cNvSpPr>
                  <p:nvPr/>
                </p:nvSpPr>
                <p:spPr>
                  <a:xfrm>
                    <a:off x="10434998" y="2644549"/>
                    <a:ext cx="424988" cy="215444"/>
                  </a:xfrm>
                  <a:prstGeom prst="rect">
                    <a:avLst/>
                  </a:prstGeom>
                  <a:blipFill>
                    <a:blip r:embed="rId22"/>
                    <a:stretch>
                      <a:fillRect l="-11765" t="-22222" b="-16667"/>
                    </a:stretch>
                  </a:blipFill>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14FAA2EA-5E77-F04D-ADDD-D728A0618C90}"/>
                  </a:ext>
                </a:extLst>
              </p:cNvPr>
              <p:cNvCxnSpPr>
                <a:endCxn id="49" idx="1"/>
              </p:cNvCxnSpPr>
              <p:nvPr/>
            </p:nvCxnSpPr>
            <p:spPr>
              <a:xfrm>
                <a:off x="9979475" y="3499983"/>
                <a:ext cx="3334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2845F02-6CE4-624A-9C79-EAFDDD09252D}"/>
                  </a:ext>
                </a:extLst>
              </p:cNvPr>
              <p:cNvCxnSpPr>
                <a:cxnSpLocks/>
                <a:stCxn id="49" idx="0"/>
                <a:endCxn id="50" idx="2"/>
              </p:cNvCxnSpPr>
              <p:nvPr/>
            </p:nvCxnSpPr>
            <p:spPr>
              <a:xfrm flipV="1">
                <a:off x="10646725" y="2859993"/>
                <a:ext cx="767" cy="4259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B87BF42-BE42-8547-B379-1A419ED99B37}"/>
                  </a:ext>
                </a:extLst>
              </p:cNvPr>
              <p:cNvCxnSpPr>
                <a:cxnSpLocks/>
              </p:cNvCxnSpPr>
              <p:nvPr/>
            </p:nvCxnSpPr>
            <p:spPr>
              <a:xfrm>
                <a:off x="10970285" y="3499983"/>
                <a:ext cx="3334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5CE0C5F3-13DF-C947-B5E1-8CBFD9AD735A}"/>
                  </a:ext>
                </a:extLst>
              </p:cNvPr>
              <p:cNvSpPr/>
              <p:nvPr/>
            </p:nvSpPr>
            <p:spPr>
              <a:xfrm>
                <a:off x="13153832" y="3274749"/>
                <a:ext cx="667657" cy="4281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9FCC4DD-69AD-3F42-AAE4-5A01166284ED}"/>
                      </a:ext>
                    </a:extLst>
                  </p:cNvPr>
                  <p:cNvSpPr txBox="1"/>
                  <p:nvPr/>
                </p:nvSpPr>
                <p:spPr>
                  <a:xfrm>
                    <a:off x="13246729" y="2640906"/>
                    <a:ext cx="490455" cy="219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𝑦</m:t>
                                  </m:r>
                                </m:e>
                              </m:acc>
                            </m:e>
                            <m:sup>
                              <m:r>
                                <a:rPr lang="en-US" sz="1400" b="0" i="1" smtClean="0">
                                  <a:latin typeface="Cambria Math" panose="02040503050406030204" pitchFamily="18" charset="0"/>
                                </a:rPr>
                                <m:t>&lt;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𝑇</m:t>
                                  </m:r>
                                </m:e>
                                <m:sub>
                                  <m:r>
                                    <a:rPr lang="en-US" sz="1400" b="0" i="1" smtClean="0">
                                      <a:latin typeface="Cambria Math" panose="02040503050406030204" pitchFamily="18" charset="0"/>
                                    </a:rPr>
                                    <m:t>𝑦</m:t>
                                  </m:r>
                                </m:sub>
                              </m:sSub>
                              <m:r>
                                <a:rPr lang="en-US" sz="1400" b="0" i="1" smtClean="0">
                                  <a:latin typeface="Cambria Math" panose="02040503050406030204" pitchFamily="18" charset="0"/>
                                </a:rPr>
                                <m:t>&gt;</m:t>
                              </m:r>
                            </m:sup>
                          </m:sSup>
                        </m:oMath>
                      </m:oMathPara>
                    </a14:m>
                    <a:endParaRPr lang="en-US" sz="1400" dirty="0"/>
                  </a:p>
                </p:txBody>
              </p:sp>
            </mc:Choice>
            <mc:Fallback xmlns="">
              <p:sp>
                <p:nvSpPr>
                  <p:cNvPr id="55" name="TextBox 54">
                    <a:extLst>
                      <a:ext uri="{FF2B5EF4-FFF2-40B4-BE49-F238E27FC236}">
                        <a16:creationId xmlns:a16="http://schemas.microsoft.com/office/drawing/2014/main" id="{D9FCC4DD-69AD-3F42-AAE4-5A01166284ED}"/>
                      </a:ext>
                    </a:extLst>
                  </p:cNvPr>
                  <p:cNvSpPr txBox="1">
                    <a:spLocks noRot="1" noChangeAspect="1" noMove="1" noResize="1" noEditPoints="1" noAdjustHandles="1" noChangeArrowheads="1" noChangeShapeType="1" noTextEdit="1"/>
                  </p:cNvSpPr>
                  <p:nvPr/>
                </p:nvSpPr>
                <p:spPr>
                  <a:xfrm>
                    <a:off x="13246729" y="2640906"/>
                    <a:ext cx="490455" cy="219547"/>
                  </a:xfrm>
                  <a:prstGeom prst="rect">
                    <a:avLst/>
                  </a:prstGeom>
                  <a:blipFill>
                    <a:blip r:embed="rId23"/>
                    <a:stretch>
                      <a:fillRect l="-7500" t="-10526" b="-21053"/>
                    </a:stretch>
                  </a:blipFill>
                </p:spPr>
                <p:txBody>
                  <a:bodyPr/>
                  <a:lstStyle/>
                  <a:p>
                    <a:r>
                      <a:rPr lang="en-US">
                        <a:noFill/>
                      </a:rPr>
                      <a:t> </a:t>
                    </a:r>
                  </a:p>
                </p:txBody>
              </p:sp>
            </mc:Fallback>
          </mc:AlternateContent>
          <p:cxnSp>
            <p:nvCxnSpPr>
              <p:cNvPr id="56" name="Straight Arrow Connector 55">
                <a:extLst>
                  <a:ext uri="{FF2B5EF4-FFF2-40B4-BE49-F238E27FC236}">
                    <a16:creationId xmlns:a16="http://schemas.microsoft.com/office/drawing/2014/main" id="{33E76362-4326-C341-A145-CE967FBE2754}"/>
                  </a:ext>
                </a:extLst>
              </p:cNvPr>
              <p:cNvCxnSpPr>
                <a:endCxn id="54" idx="1"/>
              </p:cNvCxnSpPr>
              <p:nvPr/>
            </p:nvCxnSpPr>
            <p:spPr>
              <a:xfrm>
                <a:off x="12820411" y="3488835"/>
                <a:ext cx="3334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1E364E5-0785-2C47-8A8B-C24BBD7B346A}"/>
                  </a:ext>
                </a:extLst>
              </p:cNvPr>
              <p:cNvCxnSpPr>
                <a:cxnSpLocks/>
                <a:stCxn id="54" idx="0"/>
                <a:endCxn id="55" idx="2"/>
              </p:cNvCxnSpPr>
              <p:nvPr/>
            </p:nvCxnSpPr>
            <p:spPr>
              <a:xfrm flipV="1">
                <a:off x="13487661" y="2860453"/>
                <a:ext cx="4296" cy="4142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4E87D1D-2064-5D48-9F9E-234A792CBEFE}"/>
                  </a:ext>
                </a:extLst>
              </p:cNvPr>
              <p:cNvSpPr txBox="1"/>
              <p:nvPr/>
            </p:nvSpPr>
            <p:spPr>
              <a:xfrm>
                <a:off x="12422131" y="3344737"/>
                <a:ext cx="343364"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8C0ABE5-E98E-A64B-8D93-F8498209A5A2}"/>
                      </a:ext>
                    </a:extLst>
                  </p:cNvPr>
                  <p:cNvSpPr txBox="1"/>
                  <p:nvPr/>
                </p:nvSpPr>
                <p:spPr>
                  <a:xfrm>
                    <a:off x="6738272" y="4180590"/>
                    <a:ext cx="42120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&lt;1&gt;</m:t>
                              </m:r>
                            </m:sup>
                          </m:sSup>
                        </m:oMath>
                      </m:oMathPara>
                    </a14:m>
                    <a:endParaRPr lang="en-US" sz="1400" dirty="0"/>
                  </a:p>
                </p:txBody>
              </p:sp>
            </mc:Choice>
            <mc:Fallback xmlns="">
              <p:sp>
                <p:nvSpPr>
                  <p:cNvPr id="81" name="TextBox 80">
                    <a:extLst>
                      <a:ext uri="{FF2B5EF4-FFF2-40B4-BE49-F238E27FC236}">
                        <a16:creationId xmlns:a16="http://schemas.microsoft.com/office/drawing/2014/main" id="{ECFA85CE-2459-EC41-BFA2-55A44CFEA111}"/>
                      </a:ext>
                    </a:extLst>
                  </p:cNvPr>
                  <p:cNvSpPr txBox="1">
                    <a:spLocks noRot="1" noChangeAspect="1" noMove="1" noResize="1" noEditPoints="1" noAdjustHandles="1" noChangeArrowheads="1" noChangeShapeType="1" noTextEdit="1"/>
                  </p:cNvSpPr>
                  <p:nvPr/>
                </p:nvSpPr>
                <p:spPr>
                  <a:xfrm>
                    <a:off x="6738272" y="4180590"/>
                    <a:ext cx="421206" cy="215444"/>
                  </a:xfrm>
                  <a:prstGeom prst="rect">
                    <a:avLst/>
                  </a:prstGeom>
                  <a:blipFill>
                    <a:blip r:embed="rId15"/>
                    <a:stretch>
                      <a:fillRect l="-5882"/>
                    </a:stretch>
                  </a:blipFill>
                </p:spPr>
                <p:txBody>
                  <a:bodyPr/>
                  <a:lstStyle/>
                  <a:p>
                    <a:r>
                      <a:rPr lang="en-US">
                        <a:noFill/>
                      </a:rPr>
                      <a:t> </a:t>
                    </a:r>
                  </a:p>
                </p:txBody>
              </p:sp>
            </mc:Fallback>
          </mc:AlternateContent>
          <p:sp>
            <p:nvSpPr>
              <p:cNvPr id="60" name="Rectangle 59">
                <a:extLst>
                  <a:ext uri="{FF2B5EF4-FFF2-40B4-BE49-F238E27FC236}">
                    <a16:creationId xmlns:a16="http://schemas.microsoft.com/office/drawing/2014/main" id="{57050A11-62D3-D44D-B024-A7C08CEDE4DC}"/>
                  </a:ext>
                </a:extLst>
              </p:cNvPr>
              <p:cNvSpPr/>
              <p:nvPr/>
            </p:nvSpPr>
            <p:spPr>
              <a:xfrm>
                <a:off x="6612251" y="3294081"/>
                <a:ext cx="667657" cy="4281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5279F1-C0F3-2148-98B5-492278A2045A}"/>
                      </a:ext>
                    </a:extLst>
                  </p:cNvPr>
                  <p:cNvSpPr txBox="1"/>
                  <p:nvPr/>
                </p:nvSpPr>
                <p:spPr>
                  <a:xfrm>
                    <a:off x="6736598" y="3400445"/>
                    <a:ext cx="41896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𝑎</m:t>
                              </m:r>
                            </m:e>
                            <m:sup>
                              <m:r>
                                <a:rPr lang="en-US" sz="1400" b="0" i="1" smtClean="0">
                                  <a:latin typeface="Cambria Math" panose="02040503050406030204" pitchFamily="18" charset="0"/>
                                </a:rPr>
                                <m:t>&lt;1&gt;</m:t>
                              </m:r>
                            </m:sup>
                          </m:sSup>
                        </m:oMath>
                      </m:oMathPara>
                    </a14:m>
                    <a:endParaRPr lang="en-US" sz="1400" dirty="0"/>
                  </a:p>
                </p:txBody>
              </p:sp>
            </mc:Choice>
            <mc:Fallback xmlns="">
              <p:sp>
                <p:nvSpPr>
                  <p:cNvPr id="83" name="TextBox 82">
                    <a:extLst>
                      <a:ext uri="{FF2B5EF4-FFF2-40B4-BE49-F238E27FC236}">
                        <a16:creationId xmlns:a16="http://schemas.microsoft.com/office/drawing/2014/main" id="{865A3810-8624-5344-BB82-BE09E7B1661D}"/>
                      </a:ext>
                    </a:extLst>
                  </p:cNvPr>
                  <p:cNvSpPr txBox="1">
                    <a:spLocks noRot="1" noChangeAspect="1" noMove="1" noResize="1" noEditPoints="1" noAdjustHandles="1" noChangeArrowheads="1" noChangeShapeType="1" noTextEdit="1"/>
                  </p:cNvSpPr>
                  <p:nvPr/>
                </p:nvSpPr>
                <p:spPr>
                  <a:xfrm>
                    <a:off x="6736598" y="3400445"/>
                    <a:ext cx="418961" cy="215444"/>
                  </a:xfrm>
                  <a:prstGeom prst="rect">
                    <a:avLst/>
                  </a:prstGeom>
                  <a:blipFill>
                    <a:blip r:embed="rId16"/>
                    <a:stretch>
                      <a:fillRect l="-2941" r="-2941"/>
                    </a:stretch>
                  </a:blipFill>
                </p:spPr>
                <p:txBody>
                  <a:bodyPr/>
                  <a:lstStyle/>
                  <a:p>
                    <a:r>
                      <a:rPr lang="en-US">
                        <a:noFill/>
                      </a:rPr>
                      <a:t> </a:t>
                    </a:r>
                  </a:p>
                </p:txBody>
              </p:sp>
            </mc:Fallback>
          </mc:AlternateContent>
          <p:cxnSp>
            <p:nvCxnSpPr>
              <p:cNvPr id="62" name="Straight Arrow Connector 61">
                <a:extLst>
                  <a:ext uri="{FF2B5EF4-FFF2-40B4-BE49-F238E27FC236}">
                    <a16:creationId xmlns:a16="http://schemas.microsoft.com/office/drawing/2014/main" id="{156C9E19-3AB2-C045-81D3-EB00E90CBEB2}"/>
                  </a:ext>
                </a:extLst>
              </p:cNvPr>
              <p:cNvCxnSpPr>
                <a:endCxn id="60" idx="1"/>
              </p:cNvCxnSpPr>
              <p:nvPr/>
            </p:nvCxnSpPr>
            <p:spPr>
              <a:xfrm>
                <a:off x="6278830" y="3508167"/>
                <a:ext cx="3334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46FEE324-F403-CD45-84AD-6165A9CD9A57}"/>
                  </a:ext>
                </a:extLst>
              </p:cNvPr>
              <p:cNvCxnSpPr>
                <a:cxnSpLocks/>
                <a:stCxn id="59" idx="0"/>
                <a:endCxn id="60" idx="2"/>
              </p:cNvCxnSpPr>
              <p:nvPr/>
            </p:nvCxnSpPr>
            <p:spPr>
              <a:xfrm flipH="1" flipV="1">
                <a:off x="6946080" y="3722253"/>
                <a:ext cx="2795" cy="458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3153BB91-7438-4741-BFB9-B0F888245BDB}"/>
                  </a:ext>
                </a:extLst>
              </p:cNvPr>
              <p:cNvCxnSpPr>
                <a:cxnSpLocks/>
              </p:cNvCxnSpPr>
              <p:nvPr/>
            </p:nvCxnSpPr>
            <p:spPr>
              <a:xfrm>
                <a:off x="7269640" y="3508167"/>
                <a:ext cx="3334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CD188D9D-9DF3-FA43-93F7-AC8AB24B89F1}"/>
                      </a:ext>
                    </a:extLst>
                  </p:cNvPr>
                  <p:cNvSpPr txBox="1"/>
                  <p:nvPr/>
                </p:nvSpPr>
                <p:spPr>
                  <a:xfrm>
                    <a:off x="9407510" y="4177756"/>
                    <a:ext cx="48186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&lt;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𝑇</m:t>
                                  </m:r>
                                </m:e>
                                <m:sub>
                                  <m:r>
                                    <a:rPr lang="en-US" sz="1400" b="0" i="1" smtClean="0">
                                      <a:latin typeface="Cambria Math" panose="02040503050406030204" pitchFamily="18" charset="0"/>
                                    </a:rPr>
                                    <m:t>𝑥</m:t>
                                  </m:r>
                                </m:sub>
                              </m:sSub>
                              <m:r>
                                <a:rPr lang="en-US" sz="1400" b="0" i="1" smtClean="0">
                                  <a:latin typeface="Cambria Math" panose="02040503050406030204" pitchFamily="18" charset="0"/>
                                </a:rPr>
                                <m:t>&gt;</m:t>
                              </m:r>
                            </m:sup>
                          </m:sSup>
                        </m:oMath>
                      </m:oMathPara>
                    </a14:m>
                    <a:endParaRPr lang="en-US" sz="1400" dirty="0"/>
                  </a:p>
                </p:txBody>
              </p:sp>
            </mc:Choice>
            <mc:Fallback xmlns="">
              <p:sp>
                <p:nvSpPr>
                  <p:cNvPr id="65" name="TextBox 64">
                    <a:extLst>
                      <a:ext uri="{FF2B5EF4-FFF2-40B4-BE49-F238E27FC236}">
                        <a16:creationId xmlns:a16="http://schemas.microsoft.com/office/drawing/2014/main" id="{CD188D9D-9DF3-FA43-93F7-AC8AB24B89F1}"/>
                      </a:ext>
                    </a:extLst>
                  </p:cNvPr>
                  <p:cNvSpPr txBox="1">
                    <a:spLocks noRot="1" noChangeAspect="1" noMove="1" noResize="1" noEditPoints="1" noAdjustHandles="1" noChangeArrowheads="1" noChangeShapeType="1" noTextEdit="1"/>
                  </p:cNvSpPr>
                  <p:nvPr/>
                </p:nvSpPr>
                <p:spPr>
                  <a:xfrm>
                    <a:off x="9407510" y="4177756"/>
                    <a:ext cx="481863" cy="215444"/>
                  </a:xfrm>
                  <a:prstGeom prst="rect">
                    <a:avLst/>
                  </a:prstGeom>
                  <a:blipFill>
                    <a:blip r:embed="rId24"/>
                    <a:stretch>
                      <a:fillRect l="-7895"/>
                    </a:stretch>
                  </a:blipFill>
                </p:spPr>
                <p:txBody>
                  <a:bodyPr/>
                  <a:lstStyle/>
                  <a:p>
                    <a:r>
                      <a:rPr lang="en-US">
                        <a:noFill/>
                      </a:rPr>
                      <a:t> </a:t>
                    </a:r>
                  </a:p>
                </p:txBody>
              </p:sp>
            </mc:Fallback>
          </mc:AlternateContent>
          <p:sp>
            <p:nvSpPr>
              <p:cNvPr id="66" name="Rectangle 65">
                <a:extLst>
                  <a:ext uri="{FF2B5EF4-FFF2-40B4-BE49-F238E27FC236}">
                    <a16:creationId xmlns:a16="http://schemas.microsoft.com/office/drawing/2014/main" id="{88D41FFD-506F-3049-AE39-FB746EEE1F83}"/>
                  </a:ext>
                </a:extLst>
              </p:cNvPr>
              <p:cNvSpPr/>
              <p:nvPr/>
            </p:nvSpPr>
            <p:spPr>
              <a:xfrm>
                <a:off x="9314613" y="3282933"/>
                <a:ext cx="667657" cy="4281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3CEB9EE-CEA0-BA45-9D69-9FC4FC8F97DC}"/>
                      </a:ext>
                    </a:extLst>
                  </p:cNvPr>
                  <p:cNvSpPr txBox="1"/>
                  <p:nvPr/>
                </p:nvSpPr>
                <p:spPr>
                  <a:xfrm>
                    <a:off x="9424446" y="3389297"/>
                    <a:ext cx="47961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𝑎</m:t>
                              </m:r>
                            </m:e>
                            <m:sup>
                              <m:r>
                                <a:rPr lang="en-US" sz="1400" b="0" i="1" smtClean="0">
                                  <a:latin typeface="Cambria Math" panose="02040503050406030204" pitchFamily="18" charset="0"/>
                                </a:rPr>
                                <m:t>&lt;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𝑇</m:t>
                                  </m:r>
                                </m:e>
                                <m:sub>
                                  <m:r>
                                    <a:rPr lang="en-US" sz="1400" b="0" i="1" smtClean="0">
                                      <a:latin typeface="Cambria Math" panose="02040503050406030204" pitchFamily="18" charset="0"/>
                                    </a:rPr>
                                    <m:t>𝑥</m:t>
                                  </m:r>
                                </m:sub>
                              </m:sSub>
                              <m:r>
                                <a:rPr lang="en-US" sz="1400" b="0" i="1" smtClean="0">
                                  <a:latin typeface="Cambria Math" panose="02040503050406030204" pitchFamily="18" charset="0"/>
                                </a:rPr>
                                <m:t>&gt;</m:t>
                              </m:r>
                            </m:sup>
                          </m:sSup>
                        </m:oMath>
                      </m:oMathPara>
                    </a14:m>
                    <a:endParaRPr lang="en-US" sz="1400" dirty="0"/>
                  </a:p>
                </p:txBody>
              </p:sp>
            </mc:Choice>
            <mc:Fallback xmlns="">
              <p:sp>
                <p:nvSpPr>
                  <p:cNvPr id="67" name="TextBox 66">
                    <a:extLst>
                      <a:ext uri="{FF2B5EF4-FFF2-40B4-BE49-F238E27FC236}">
                        <a16:creationId xmlns:a16="http://schemas.microsoft.com/office/drawing/2014/main" id="{C3CEB9EE-CEA0-BA45-9D69-9FC4FC8F97DC}"/>
                      </a:ext>
                    </a:extLst>
                  </p:cNvPr>
                  <p:cNvSpPr txBox="1">
                    <a:spLocks noRot="1" noChangeAspect="1" noMove="1" noResize="1" noEditPoints="1" noAdjustHandles="1" noChangeArrowheads="1" noChangeShapeType="1" noTextEdit="1"/>
                  </p:cNvSpPr>
                  <p:nvPr/>
                </p:nvSpPr>
                <p:spPr>
                  <a:xfrm>
                    <a:off x="9424446" y="3389297"/>
                    <a:ext cx="479618" cy="215444"/>
                  </a:xfrm>
                  <a:prstGeom prst="rect">
                    <a:avLst/>
                  </a:prstGeom>
                  <a:blipFill>
                    <a:blip r:embed="rId25"/>
                    <a:stretch>
                      <a:fillRect l="-2564"/>
                    </a:stretch>
                  </a:blipFill>
                </p:spPr>
                <p:txBody>
                  <a:bodyPr/>
                  <a:lstStyle/>
                  <a:p>
                    <a:r>
                      <a:rPr lang="en-US">
                        <a:noFill/>
                      </a:rPr>
                      <a:t> </a:t>
                    </a:r>
                  </a:p>
                </p:txBody>
              </p:sp>
            </mc:Fallback>
          </mc:AlternateContent>
          <p:cxnSp>
            <p:nvCxnSpPr>
              <p:cNvPr id="68" name="Straight Arrow Connector 67">
                <a:extLst>
                  <a:ext uri="{FF2B5EF4-FFF2-40B4-BE49-F238E27FC236}">
                    <a16:creationId xmlns:a16="http://schemas.microsoft.com/office/drawing/2014/main" id="{5CC7E374-E5D3-1949-A078-1AC5CA7E9C1E}"/>
                  </a:ext>
                </a:extLst>
              </p:cNvPr>
              <p:cNvCxnSpPr>
                <a:endCxn id="66" idx="1"/>
              </p:cNvCxnSpPr>
              <p:nvPr/>
            </p:nvCxnSpPr>
            <p:spPr>
              <a:xfrm>
                <a:off x="8981192" y="3497019"/>
                <a:ext cx="3334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6E534ED2-1B42-144F-B93F-43655FFB465F}"/>
                  </a:ext>
                </a:extLst>
              </p:cNvPr>
              <p:cNvCxnSpPr>
                <a:cxnSpLocks/>
                <a:stCxn id="65" idx="0"/>
                <a:endCxn id="66" idx="2"/>
              </p:cNvCxnSpPr>
              <p:nvPr/>
            </p:nvCxnSpPr>
            <p:spPr>
              <a:xfrm flipV="1">
                <a:off x="9648442" y="3711105"/>
                <a:ext cx="0" cy="4666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E4FBB35-548E-294C-8C06-F3FA4E3A0319}"/>
                  </a:ext>
                </a:extLst>
              </p:cNvPr>
              <p:cNvSpPr txBox="1"/>
              <p:nvPr/>
            </p:nvSpPr>
            <p:spPr>
              <a:xfrm>
                <a:off x="8582912" y="3352921"/>
                <a:ext cx="343364" cy="369332"/>
              </a:xfrm>
              <a:prstGeom prst="rect">
                <a:avLst/>
              </a:prstGeom>
              <a:noFill/>
            </p:spPr>
            <p:txBody>
              <a:bodyPr wrap="none" rtlCol="0">
                <a:spAutoFit/>
              </a:bodyPr>
              <a:lstStyle/>
              <a:p>
                <a:r>
                  <a:rPr lang="en-US" dirty="0"/>
                  <a:t>…</a:t>
                </a:r>
              </a:p>
            </p:txBody>
          </p:sp>
        </p:grpSp>
        <p:sp>
          <p:nvSpPr>
            <p:cNvPr id="71" name="Freeform 70">
              <a:extLst>
                <a:ext uri="{FF2B5EF4-FFF2-40B4-BE49-F238E27FC236}">
                  <a16:creationId xmlns:a16="http://schemas.microsoft.com/office/drawing/2014/main" id="{33DF8F42-C6DA-5740-93A4-E23541A130EE}"/>
                </a:ext>
              </a:extLst>
            </p:cNvPr>
            <p:cNvSpPr/>
            <p:nvPr/>
          </p:nvSpPr>
          <p:spPr>
            <a:xfrm>
              <a:off x="7251940" y="4263709"/>
              <a:ext cx="968927" cy="1117096"/>
            </a:xfrm>
            <a:custGeom>
              <a:avLst/>
              <a:gdLst>
                <a:gd name="connsiteX0" fmla="*/ 0 w 887321"/>
                <a:gd name="connsiteY0" fmla="*/ 0 h 1246909"/>
                <a:gd name="connsiteX1" fmla="*/ 72736 w 887321"/>
                <a:gd name="connsiteY1" fmla="*/ 20782 h 1246909"/>
                <a:gd name="connsiteX2" fmla="*/ 135081 w 887321"/>
                <a:gd name="connsiteY2" fmla="*/ 62345 h 1246909"/>
                <a:gd name="connsiteX3" fmla="*/ 197427 w 887321"/>
                <a:gd name="connsiteY3" fmla="*/ 114300 h 1246909"/>
                <a:gd name="connsiteX4" fmla="*/ 238991 w 887321"/>
                <a:gd name="connsiteY4" fmla="*/ 187036 h 1246909"/>
                <a:gd name="connsiteX5" fmla="*/ 259772 w 887321"/>
                <a:gd name="connsiteY5" fmla="*/ 218209 h 1246909"/>
                <a:gd name="connsiteX6" fmla="*/ 280554 w 887321"/>
                <a:gd name="connsiteY6" fmla="*/ 280554 h 1246909"/>
                <a:gd name="connsiteX7" fmla="*/ 301336 w 887321"/>
                <a:gd name="connsiteY7" fmla="*/ 353291 h 1246909"/>
                <a:gd name="connsiteX8" fmla="*/ 311727 w 887321"/>
                <a:gd name="connsiteY8" fmla="*/ 384463 h 1246909"/>
                <a:gd name="connsiteX9" fmla="*/ 322118 w 887321"/>
                <a:gd name="connsiteY9" fmla="*/ 426027 h 1246909"/>
                <a:gd name="connsiteX10" fmla="*/ 342900 w 887321"/>
                <a:gd name="connsiteY10" fmla="*/ 498763 h 1246909"/>
                <a:gd name="connsiteX11" fmla="*/ 353291 w 887321"/>
                <a:gd name="connsiteY11" fmla="*/ 581891 h 1246909"/>
                <a:gd name="connsiteX12" fmla="*/ 363681 w 887321"/>
                <a:gd name="connsiteY12" fmla="*/ 633845 h 1246909"/>
                <a:gd name="connsiteX13" fmla="*/ 374072 w 887321"/>
                <a:gd name="connsiteY13" fmla="*/ 696191 h 1246909"/>
                <a:gd name="connsiteX14" fmla="*/ 394854 w 887321"/>
                <a:gd name="connsiteY14" fmla="*/ 852054 h 1246909"/>
                <a:gd name="connsiteX15" fmla="*/ 415636 w 887321"/>
                <a:gd name="connsiteY15" fmla="*/ 935182 h 1246909"/>
                <a:gd name="connsiteX16" fmla="*/ 426027 w 887321"/>
                <a:gd name="connsiteY16" fmla="*/ 976745 h 1246909"/>
                <a:gd name="connsiteX17" fmla="*/ 436418 w 887321"/>
                <a:gd name="connsiteY17" fmla="*/ 1018309 h 1246909"/>
                <a:gd name="connsiteX18" fmla="*/ 457200 w 887321"/>
                <a:gd name="connsiteY18" fmla="*/ 1049482 h 1246909"/>
                <a:gd name="connsiteX19" fmla="*/ 467591 w 887321"/>
                <a:gd name="connsiteY19" fmla="*/ 1080654 h 1246909"/>
                <a:gd name="connsiteX20" fmla="*/ 509154 w 887321"/>
                <a:gd name="connsiteY20" fmla="*/ 1132609 h 1246909"/>
                <a:gd name="connsiteX21" fmla="*/ 602672 w 887321"/>
                <a:gd name="connsiteY21" fmla="*/ 1215736 h 1246909"/>
                <a:gd name="connsiteX22" fmla="*/ 665018 w 887321"/>
                <a:gd name="connsiteY22" fmla="*/ 1246909 h 1246909"/>
                <a:gd name="connsiteX23" fmla="*/ 810491 w 887321"/>
                <a:gd name="connsiteY23" fmla="*/ 1236518 h 1246909"/>
                <a:gd name="connsiteX24" fmla="*/ 862445 w 887321"/>
                <a:gd name="connsiteY24" fmla="*/ 1143000 h 1246909"/>
                <a:gd name="connsiteX25" fmla="*/ 872836 w 887321"/>
                <a:gd name="connsiteY25" fmla="*/ 1111827 h 1246909"/>
                <a:gd name="connsiteX26" fmla="*/ 883227 w 887321"/>
                <a:gd name="connsiteY26" fmla="*/ 945573 h 1246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7321" h="1246909">
                  <a:moveTo>
                    <a:pt x="0" y="0"/>
                  </a:moveTo>
                  <a:cubicBezTo>
                    <a:pt x="24245" y="6927"/>
                    <a:pt x="49841" y="10215"/>
                    <a:pt x="72736" y="20782"/>
                  </a:cubicBezTo>
                  <a:cubicBezTo>
                    <a:pt x="95414" y="31249"/>
                    <a:pt x="114299" y="48491"/>
                    <a:pt x="135081" y="62345"/>
                  </a:cubicBezTo>
                  <a:cubicBezTo>
                    <a:pt x="165732" y="82779"/>
                    <a:pt x="172425" y="84298"/>
                    <a:pt x="197427" y="114300"/>
                  </a:cubicBezTo>
                  <a:cubicBezTo>
                    <a:pt x="220439" y="141915"/>
                    <a:pt x="220515" y="154702"/>
                    <a:pt x="238991" y="187036"/>
                  </a:cubicBezTo>
                  <a:cubicBezTo>
                    <a:pt x="245187" y="197879"/>
                    <a:pt x="254700" y="206797"/>
                    <a:pt x="259772" y="218209"/>
                  </a:cubicBezTo>
                  <a:cubicBezTo>
                    <a:pt x="268669" y="238227"/>
                    <a:pt x="273627" y="259772"/>
                    <a:pt x="280554" y="280554"/>
                  </a:cubicBezTo>
                  <a:cubicBezTo>
                    <a:pt x="305468" y="355296"/>
                    <a:pt x="275241" y="261958"/>
                    <a:pt x="301336" y="353291"/>
                  </a:cubicBezTo>
                  <a:cubicBezTo>
                    <a:pt x="304345" y="363822"/>
                    <a:pt x="308718" y="373932"/>
                    <a:pt x="311727" y="384463"/>
                  </a:cubicBezTo>
                  <a:cubicBezTo>
                    <a:pt x="315650" y="398195"/>
                    <a:pt x="318195" y="412295"/>
                    <a:pt x="322118" y="426027"/>
                  </a:cubicBezTo>
                  <a:cubicBezTo>
                    <a:pt x="351935" y="530386"/>
                    <a:pt x="310413" y="368817"/>
                    <a:pt x="342900" y="498763"/>
                  </a:cubicBezTo>
                  <a:cubicBezTo>
                    <a:pt x="346364" y="526472"/>
                    <a:pt x="349045" y="554291"/>
                    <a:pt x="353291" y="581891"/>
                  </a:cubicBezTo>
                  <a:cubicBezTo>
                    <a:pt x="355976" y="599347"/>
                    <a:pt x="360522" y="616469"/>
                    <a:pt x="363681" y="633845"/>
                  </a:cubicBezTo>
                  <a:cubicBezTo>
                    <a:pt x="367450" y="654574"/>
                    <a:pt x="371092" y="675334"/>
                    <a:pt x="374072" y="696191"/>
                  </a:cubicBezTo>
                  <a:cubicBezTo>
                    <a:pt x="377865" y="722742"/>
                    <a:pt x="388965" y="822609"/>
                    <a:pt x="394854" y="852054"/>
                  </a:cubicBezTo>
                  <a:cubicBezTo>
                    <a:pt x="400456" y="880061"/>
                    <a:pt x="408709" y="907473"/>
                    <a:pt x="415636" y="935182"/>
                  </a:cubicBezTo>
                  <a:lnTo>
                    <a:pt x="426027" y="976745"/>
                  </a:lnTo>
                  <a:cubicBezTo>
                    <a:pt x="429491" y="990600"/>
                    <a:pt x="428496" y="1006426"/>
                    <a:pt x="436418" y="1018309"/>
                  </a:cubicBezTo>
                  <a:cubicBezTo>
                    <a:pt x="443345" y="1028700"/>
                    <a:pt x="451615" y="1038312"/>
                    <a:pt x="457200" y="1049482"/>
                  </a:cubicBezTo>
                  <a:cubicBezTo>
                    <a:pt x="462098" y="1059278"/>
                    <a:pt x="461786" y="1071366"/>
                    <a:pt x="467591" y="1080654"/>
                  </a:cubicBezTo>
                  <a:cubicBezTo>
                    <a:pt x="479345" y="1099461"/>
                    <a:pt x="494235" y="1116199"/>
                    <a:pt x="509154" y="1132609"/>
                  </a:cubicBezTo>
                  <a:cubicBezTo>
                    <a:pt x="532098" y="1157848"/>
                    <a:pt x="567541" y="1198170"/>
                    <a:pt x="602672" y="1215736"/>
                  </a:cubicBezTo>
                  <a:cubicBezTo>
                    <a:pt x="688717" y="1258759"/>
                    <a:pt x="575676" y="1187348"/>
                    <a:pt x="665018" y="1246909"/>
                  </a:cubicBezTo>
                  <a:cubicBezTo>
                    <a:pt x="713509" y="1243445"/>
                    <a:pt x="763169" y="1247653"/>
                    <a:pt x="810491" y="1236518"/>
                  </a:cubicBezTo>
                  <a:cubicBezTo>
                    <a:pt x="844245" y="1228576"/>
                    <a:pt x="856257" y="1161564"/>
                    <a:pt x="862445" y="1143000"/>
                  </a:cubicBezTo>
                  <a:lnTo>
                    <a:pt x="872836" y="1111827"/>
                  </a:lnTo>
                  <a:cubicBezTo>
                    <a:pt x="897466" y="1037938"/>
                    <a:pt x="883227" y="1091607"/>
                    <a:pt x="883227" y="945573"/>
                  </a:cubicBezTo>
                </a:path>
              </a:pathLst>
            </a:cu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7EF8219-A91A-524F-858B-6EF9599F5C31}"/>
                </a:ext>
              </a:extLst>
            </p:cNvPr>
            <p:cNvSpPr/>
            <p:nvPr/>
          </p:nvSpPr>
          <p:spPr>
            <a:xfrm>
              <a:off x="7887806" y="4673077"/>
              <a:ext cx="667657" cy="4281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75D03D94-8474-0F49-ACD3-8C37B76BBA59}"/>
                    </a:ext>
                  </a:extLst>
                </p:cNvPr>
                <p:cNvSpPr txBox="1"/>
                <p:nvPr/>
              </p:nvSpPr>
              <p:spPr>
                <a:xfrm>
                  <a:off x="8009908" y="4031729"/>
                  <a:ext cx="42498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𝑦</m:t>
                                </m:r>
                              </m:e>
                            </m:acc>
                          </m:e>
                          <m:sup>
                            <m:r>
                              <a:rPr lang="en-US" sz="1400" b="0" i="1" smtClean="0">
                                <a:latin typeface="Cambria Math" panose="02040503050406030204" pitchFamily="18" charset="0"/>
                              </a:rPr>
                              <m:t>&lt;2&gt;</m:t>
                            </m:r>
                          </m:sup>
                        </m:sSup>
                      </m:oMath>
                    </m:oMathPara>
                  </a14:m>
                  <a:endParaRPr lang="en-US" sz="1400" dirty="0"/>
                </a:p>
              </p:txBody>
            </p:sp>
          </mc:Choice>
          <mc:Fallback xmlns="">
            <p:sp>
              <p:nvSpPr>
                <p:cNvPr id="73" name="TextBox 72">
                  <a:extLst>
                    <a:ext uri="{FF2B5EF4-FFF2-40B4-BE49-F238E27FC236}">
                      <a16:creationId xmlns:a16="http://schemas.microsoft.com/office/drawing/2014/main" id="{75D03D94-8474-0F49-ACD3-8C37B76BBA59}"/>
                    </a:ext>
                  </a:extLst>
                </p:cNvPr>
                <p:cNvSpPr txBox="1">
                  <a:spLocks noRot="1" noChangeAspect="1" noMove="1" noResize="1" noEditPoints="1" noAdjustHandles="1" noChangeArrowheads="1" noChangeShapeType="1" noTextEdit="1"/>
                </p:cNvSpPr>
                <p:nvPr/>
              </p:nvSpPr>
              <p:spPr>
                <a:xfrm>
                  <a:off x="8009908" y="4031729"/>
                  <a:ext cx="424988" cy="215444"/>
                </a:xfrm>
                <a:prstGeom prst="rect">
                  <a:avLst/>
                </a:prstGeom>
                <a:blipFill>
                  <a:blip r:embed="rId26"/>
                  <a:stretch>
                    <a:fillRect l="-8824" t="-16667" r="-2941" b="-22222"/>
                  </a:stretch>
                </a:blipFill>
              </p:spPr>
              <p:txBody>
                <a:bodyPr/>
                <a:lstStyle/>
                <a:p>
                  <a:r>
                    <a:rPr lang="en-US">
                      <a:noFill/>
                    </a:rPr>
                    <a:t> </a:t>
                  </a:r>
                </a:p>
              </p:txBody>
            </p:sp>
          </mc:Fallback>
        </mc:AlternateContent>
        <p:cxnSp>
          <p:nvCxnSpPr>
            <p:cNvPr id="74" name="Straight Arrow Connector 73">
              <a:extLst>
                <a:ext uri="{FF2B5EF4-FFF2-40B4-BE49-F238E27FC236}">
                  <a16:creationId xmlns:a16="http://schemas.microsoft.com/office/drawing/2014/main" id="{C5098915-179C-FE40-A8C9-FF7DDDCCDE55}"/>
                </a:ext>
              </a:extLst>
            </p:cNvPr>
            <p:cNvCxnSpPr>
              <a:cxnSpLocks/>
              <a:stCxn id="72" idx="0"/>
              <a:endCxn id="73" idx="2"/>
            </p:cNvCxnSpPr>
            <p:nvPr/>
          </p:nvCxnSpPr>
          <p:spPr>
            <a:xfrm flipV="1">
              <a:off x="8221635" y="4247173"/>
              <a:ext cx="767" cy="4259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53C5068-4B0A-0C46-9D8A-26D9C2E2A0BC}"/>
                </a:ext>
              </a:extLst>
            </p:cNvPr>
            <p:cNvCxnSpPr>
              <a:cxnSpLocks/>
            </p:cNvCxnSpPr>
            <p:nvPr/>
          </p:nvCxnSpPr>
          <p:spPr>
            <a:xfrm>
              <a:off x="8555463" y="4905205"/>
              <a:ext cx="3334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D63E7C82-B2AD-EA46-AAAA-5E5190804A80}"/>
                    </a:ext>
                  </a:extLst>
                </p:cNvPr>
                <p:cNvSpPr txBox="1"/>
                <p:nvPr/>
              </p:nvSpPr>
              <p:spPr>
                <a:xfrm>
                  <a:off x="4123204" y="5559586"/>
                  <a:ext cx="42120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&lt;2&gt;</m:t>
                            </m:r>
                          </m:sup>
                        </m:sSup>
                      </m:oMath>
                    </m:oMathPara>
                  </a14:m>
                  <a:endParaRPr lang="en-US" sz="1400" dirty="0"/>
                </a:p>
              </p:txBody>
            </p:sp>
          </mc:Choice>
          <mc:Fallback xmlns="">
            <p:sp>
              <p:nvSpPr>
                <p:cNvPr id="76" name="TextBox 75">
                  <a:extLst>
                    <a:ext uri="{FF2B5EF4-FFF2-40B4-BE49-F238E27FC236}">
                      <a16:creationId xmlns:a16="http://schemas.microsoft.com/office/drawing/2014/main" id="{D63E7C82-B2AD-EA46-AAAA-5E5190804A80}"/>
                    </a:ext>
                  </a:extLst>
                </p:cNvPr>
                <p:cNvSpPr txBox="1">
                  <a:spLocks noRot="1" noChangeAspect="1" noMove="1" noResize="1" noEditPoints="1" noAdjustHandles="1" noChangeArrowheads="1" noChangeShapeType="1" noTextEdit="1"/>
                </p:cNvSpPr>
                <p:nvPr/>
              </p:nvSpPr>
              <p:spPr>
                <a:xfrm>
                  <a:off x="4123204" y="5559586"/>
                  <a:ext cx="421206" cy="215444"/>
                </a:xfrm>
                <a:prstGeom prst="rect">
                  <a:avLst/>
                </a:prstGeom>
                <a:blipFill>
                  <a:blip r:embed="rId27"/>
                  <a:stretch>
                    <a:fillRect l="-5882"/>
                  </a:stretch>
                </a:blipFill>
              </p:spPr>
              <p:txBody>
                <a:bodyPr/>
                <a:lstStyle/>
                <a:p>
                  <a:r>
                    <a:rPr lang="en-US">
                      <a:noFill/>
                    </a:rPr>
                    <a:t> </a:t>
                  </a:r>
                </a:p>
              </p:txBody>
            </p:sp>
          </mc:Fallback>
        </mc:AlternateContent>
        <p:sp>
          <p:nvSpPr>
            <p:cNvPr id="77" name="Rectangle 76">
              <a:extLst>
                <a:ext uri="{FF2B5EF4-FFF2-40B4-BE49-F238E27FC236}">
                  <a16:creationId xmlns:a16="http://schemas.microsoft.com/office/drawing/2014/main" id="{AD9DAB85-0004-4B44-97D9-F8F09FFB94C9}"/>
                </a:ext>
              </a:extLst>
            </p:cNvPr>
            <p:cNvSpPr/>
            <p:nvPr/>
          </p:nvSpPr>
          <p:spPr>
            <a:xfrm>
              <a:off x="3997183" y="4673077"/>
              <a:ext cx="667657" cy="4281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Arrow Connector 77">
              <a:extLst>
                <a:ext uri="{FF2B5EF4-FFF2-40B4-BE49-F238E27FC236}">
                  <a16:creationId xmlns:a16="http://schemas.microsoft.com/office/drawing/2014/main" id="{AC7AAAA0-3714-6A43-94F1-AF576914B949}"/>
                </a:ext>
              </a:extLst>
            </p:cNvPr>
            <p:cNvCxnSpPr>
              <a:cxnSpLocks/>
              <a:stCxn id="76" idx="0"/>
              <a:endCxn id="77" idx="2"/>
            </p:cNvCxnSpPr>
            <p:nvPr/>
          </p:nvCxnSpPr>
          <p:spPr>
            <a:xfrm flipH="1" flipV="1">
              <a:off x="4331012" y="5101249"/>
              <a:ext cx="2795" cy="458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ED90194E-369D-834D-A5DE-F7CCDB3B6E26}"/>
                </a:ext>
              </a:extLst>
            </p:cNvPr>
            <p:cNvCxnSpPr>
              <a:cxnSpLocks/>
            </p:cNvCxnSpPr>
            <p:nvPr/>
          </p:nvCxnSpPr>
          <p:spPr>
            <a:xfrm>
              <a:off x="4664840" y="4890130"/>
              <a:ext cx="3334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17F8C413-EAEB-474A-925A-2FDB499A0173}"/>
                    </a:ext>
                  </a:extLst>
                </p:cNvPr>
                <p:cNvSpPr txBox="1"/>
                <p:nvPr/>
              </p:nvSpPr>
              <p:spPr>
                <a:xfrm>
                  <a:off x="4125449" y="4790589"/>
                  <a:ext cx="41896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𝑎</m:t>
                            </m:r>
                          </m:e>
                          <m:sup>
                            <m:r>
                              <a:rPr lang="en-US" sz="1400" b="0" i="1" smtClean="0">
                                <a:latin typeface="Cambria Math" panose="02040503050406030204" pitchFamily="18" charset="0"/>
                              </a:rPr>
                              <m:t>&lt;2&gt;</m:t>
                            </m:r>
                          </m:sup>
                        </m:sSup>
                      </m:oMath>
                    </m:oMathPara>
                  </a14:m>
                  <a:endParaRPr lang="en-US" sz="1400" dirty="0"/>
                </a:p>
              </p:txBody>
            </p:sp>
          </mc:Choice>
          <mc:Fallback xmlns="">
            <p:sp>
              <p:nvSpPr>
                <p:cNvPr id="80" name="TextBox 79">
                  <a:extLst>
                    <a:ext uri="{FF2B5EF4-FFF2-40B4-BE49-F238E27FC236}">
                      <a16:creationId xmlns:a16="http://schemas.microsoft.com/office/drawing/2014/main" id="{17F8C413-EAEB-474A-925A-2FDB499A0173}"/>
                    </a:ext>
                  </a:extLst>
                </p:cNvPr>
                <p:cNvSpPr txBox="1">
                  <a:spLocks noRot="1" noChangeAspect="1" noMove="1" noResize="1" noEditPoints="1" noAdjustHandles="1" noChangeArrowheads="1" noChangeShapeType="1" noTextEdit="1"/>
                </p:cNvSpPr>
                <p:nvPr/>
              </p:nvSpPr>
              <p:spPr>
                <a:xfrm>
                  <a:off x="4125449" y="4790589"/>
                  <a:ext cx="418961" cy="215444"/>
                </a:xfrm>
                <a:prstGeom prst="rect">
                  <a:avLst/>
                </a:prstGeom>
                <a:blipFill>
                  <a:blip r:embed="rId28"/>
                  <a:stretch>
                    <a:fillRect l="-5882"/>
                  </a:stretch>
                </a:blipFill>
              </p:spPr>
              <p:txBody>
                <a:bodyPr/>
                <a:lstStyle/>
                <a:p>
                  <a:r>
                    <a:rPr lang="en-US">
                      <a:noFill/>
                    </a:rPr>
                    <a:t> </a:t>
                  </a:r>
                </a:p>
              </p:txBody>
            </p:sp>
          </mc:Fallback>
        </mc:AlternateContent>
      </p:grpSp>
      <p:grpSp>
        <p:nvGrpSpPr>
          <p:cNvPr id="91" name="Group 90">
            <a:extLst>
              <a:ext uri="{FF2B5EF4-FFF2-40B4-BE49-F238E27FC236}">
                <a16:creationId xmlns:a16="http://schemas.microsoft.com/office/drawing/2014/main" id="{2FDFFDD4-A38B-DF41-87C4-240000EF67EF}"/>
              </a:ext>
            </a:extLst>
          </p:cNvPr>
          <p:cNvGrpSpPr/>
          <p:nvPr/>
        </p:nvGrpSpPr>
        <p:grpSpPr>
          <a:xfrm>
            <a:off x="3856073" y="1417674"/>
            <a:ext cx="8375978" cy="4141912"/>
            <a:chOff x="3856073" y="1417674"/>
            <a:chExt cx="8375978" cy="4141912"/>
          </a:xfrm>
        </p:grpSpPr>
        <p:sp>
          <p:nvSpPr>
            <p:cNvPr id="83" name="Rounded Rectangle 82">
              <a:extLst>
                <a:ext uri="{FF2B5EF4-FFF2-40B4-BE49-F238E27FC236}">
                  <a16:creationId xmlns:a16="http://schemas.microsoft.com/office/drawing/2014/main" id="{8F486ABF-710B-5B4E-83C8-DE4A7847F00B}"/>
                </a:ext>
              </a:extLst>
            </p:cNvPr>
            <p:cNvSpPr/>
            <p:nvPr/>
          </p:nvSpPr>
          <p:spPr>
            <a:xfrm>
              <a:off x="3856073" y="1417674"/>
              <a:ext cx="6259669" cy="2083982"/>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ounded Rectangle 83">
              <a:extLst>
                <a:ext uri="{FF2B5EF4-FFF2-40B4-BE49-F238E27FC236}">
                  <a16:creationId xmlns:a16="http://schemas.microsoft.com/office/drawing/2014/main" id="{F946835A-C2D3-4A4B-82E2-08AD1A25E53A}"/>
                </a:ext>
              </a:extLst>
            </p:cNvPr>
            <p:cNvSpPr/>
            <p:nvPr/>
          </p:nvSpPr>
          <p:spPr>
            <a:xfrm>
              <a:off x="6523554" y="3830848"/>
              <a:ext cx="3839645" cy="1728738"/>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Arrow Connector 85">
              <a:extLst>
                <a:ext uri="{FF2B5EF4-FFF2-40B4-BE49-F238E27FC236}">
                  <a16:creationId xmlns:a16="http://schemas.microsoft.com/office/drawing/2014/main" id="{47EC4368-5911-3C45-9F66-D61DAEDF5DA7}"/>
                </a:ext>
              </a:extLst>
            </p:cNvPr>
            <p:cNvCxnSpPr>
              <a:cxnSpLocks/>
              <a:stCxn id="83" idx="3"/>
            </p:cNvCxnSpPr>
            <p:nvPr/>
          </p:nvCxnSpPr>
          <p:spPr>
            <a:xfrm>
              <a:off x="10115742" y="2459665"/>
              <a:ext cx="630230" cy="836428"/>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1A6FDBCA-CE04-3F4D-8366-39F692BE2CC8}"/>
                </a:ext>
              </a:extLst>
            </p:cNvPr>
            <p:cNvCxnSpPr>
              <a:cxnSpLocks/>
              <a:stCxn id="84" idx="3"/>
            </p:cNvCxnSpPr>
            <p:nvPr/>
          </p:nvCxnSpPr>
          <p:spPr>
            <a:xfrm flipV="1">
              <a:off x="10363199" y="3685953"/>
              <a:ext cx="439480" cy="1009264"/>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063945AD-F2AF-E642-892F-322153045086}"/>
                </a:ext>
              </a:extLst>
            </p:cNvPr>
            <p:cNvSpPr txBox="1"/>
            <p:nvPr/>
          </p:nvSpPr>
          <p:spPr>
            <a:xfrm>
              <a:off x="10812409" y="3209268"/>
              <a:ext cx="1419642" cy="584775"/>
            </a:xfrm>
            <a:prstGeom prst="rect">
              <a:avLst/>
            </a:prstGeom>
            <a:noFill/>
          </p:spPr>
          <p:txBody>
            <a:bodyPr wrap="square" rtlCol="0">
              <a:spAutoFit/>
            </a:bodyPr>
            <a:lstStyle/>
            <a:p>
              <a:r>
                <a:rPr lang="en-US" sz="1600" dirty="0"/>
                <a:t>similar architecture</a:t>
              </a:r>
            </a:p>
          </p:txBody>
        </p:sp>
      </p:grpSp>
      <p:sp>
        <p:nvSpPr>
          <p:cNvPr id="93" name="Down Arrow 92">
            <a:extLst>
              <a:ext uri="{FF2B5EF4-FFF2-40B4-BE49-F238E27FC236}">
                <a16:creationId xmlns:a16="http://schemas.microsoft.com/office/drawing/2014/main" id="{4A5535C9-8346-1B4D-99FF-9FB611FAFEEB}"/>
              </a:ext>
            </a:extLst>
          </p:cNvPr>
          <p:cNvSpPr/>
          <p:nvPr/>
        </p:nvSpPr>
        <p:spPr>
          <a:xfrm>
            <a:off x="1219200" y="4994885"/>
            <a:ext cx="262270" cy="300129"/>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3F056793-3D0E-F04D-97FE-EA537D5C0D2E}"/>
              </a:ext>
            </a:extLst>
          </p:cNvPr>
          <p:cNvSpPr txBox="1"/>
          <p:nvPr/>
        </p:nvSpPr>
        <p:spPr>
          <a:xfrm>
            <a:off x="806406" y="5411208"/>
            <a:ext cx="1813873" cy="646331"/>
          </a:xfrm>
          <a:prstGeom prst="rect">
            <a:avLst/>
          </a:prstGeom>
          <a:noFill/>
        </p:spPr>
        <p:txBody>
          <a:bodyPr wrap="square" rtlCol="0">
            <a:spAutoFit/>
          </a:bodyPr>
          <a:lstStyle/>
          <a:p>
            <a:r>
              <a:rPr lang="en-US" dirty="0"/>
              <a:t>A conditional language model</a:t>
            </a:r>
          </a:p>
        </p:txBody>
      </p:sp>
    </p:spTree>
    <p:extLst>
      <p:ext uri="{BB962C8B-B14F-4D97-AF65-F5344CB8AC3E}">
        <p14:creationId xmlns:p14="http://schemas.microsoft.com/office/powerpoint/2010/main" val="1829709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blinds(horizontal)">
                                      <p:cBhvr>
                                        <p:cTn id="7" dur="500"/>
                                        <p:tgtEl>
                                          <p:spTgt spid="8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81"/>
                                        </p:tgtEl>
                                        <p:attrNameLst>
                                          <p:attrName>style.visibility</p:attrName>
                                        </p:attrNameLst>
                                      </p:cBhvr>
                                      <p:to>
                                        <p:strVal val="visible"/>
                                      </p:to>
                                    </p:set>
                                    <p:animEffect transition="in" filter="blinds(horizontal)">
                                      <p:cBhvr>
                                        <p:cTn id="15" dur="500"/>
                                        <p:tgtEl>
                                          <p:spTgt spid="81"/>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blinds(horizontal)">
                                      <p:cBhvr>
                                        <p:cTn id="18" dur="500"/>
                                        <p:tgtEl>
                                          <p:spTgt spid="4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91"/>
                                        </p:tgtEl>
                                        <p:attrNameLst>
                                          <p:attrName>style.visibility</p:attrName>
                                        </p:attrNameLst>
                                      </p:cBhvr>
                                      <p:to>
                                        <p:strVal val="visible"/>
                                      </p:to>
                                    </p:set>
                                    <p:animEffect transition="in" filter="blinds(horizontal)">
                                      <p:cBhvr>
                                        <p:cTn id="23" dur="500"/>
                                        <p:tgtEl>
                                          <p:spTgt spid="91"/>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94"/>
                                        </p:tgtEl>
                                        <p:attrNameLst>
                                          <p:attrName>style.visibility</p:attrName>
                                        </p:attrNameLst>
                                      </p:cBhvr>
                                      <p:to>
                                        <p:strVal val="visible"/>
                                      </p:to>
                                    </p:set>
                                    <p:animEffect transition="in" filter="blinds(horizontal)">
                                      <p:cBhvr>
                                        <p:cTn id="28" dur="500"/>
                                        <p:tgtEl>
                                          <p:spTgt spid="94"/>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93"/>
                                        </p:tgtEl>
                                        <p:attrNameLst>
                                          <p:attrName>style.visibility</p:attrName>
                                        </p:attrNameLst>
                                      </p:cBhvr>
                                      <p:to>
                                        <p:strVal val="visible"/>
                                      </p:to>
                                    </p:set>
                                    <p:animEffect transition="in" filter="blinds(horizontal)">
                                      <p:cBhvr>
                                        <p:cTn id="31"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7" grpId="0"/>
      <p:bldP spid="93" grpId="0" animBg="1"/>
      <p:bldP spid="9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DFEA4-6B2F-5048-BFA5-60204FEF2A8C}"/>
              </a:ext>
            </a:extLst>
          </p:cNvPr>
          <p:cNvSpPr>
            <a:spLocks noGrp="1"/>
          </p:cNvSpPr>
          <p:nvPr>
            <p:ph type="title"/>
          </p:nvPr>
        </p:nvSpPr>
        <p:spPr>
          <a:xfrm>
            <a:off x="838200" y="365126"/>
            <a:ext cx="10515600" cy="920534"/>
          </a:xfrm>
        </p:spPr>
        <p:txBody>
          <a:bodyPr>
            <a:normAutofit/>
          </a:bodyPr>
          <a:lstStyle/>
          <a:p>
            <a:r>
              <a:rPr lang="en-US" sz="3600" dirty="0">
                <a:latin typeface="Apple Symbols" panose="02000000000000000000" pitchFamily="2" charset="-79"/>
                <a:ea typeface="Apple Symbols" panose="02000000000000000000" pitchFamily="2" charset="-79"/>
                <a:cs typeface="Apple Symbols" panose="02000000000000000000" pitchFamily="2" charset="-79"/>
              </a:rPr>
              <a:t>Difference from language modeling</a:t>
            </a:r>
          </a:p>
        </p:txBody>
      </p:sp>
      <p:sp>
        <p:nvSpPr>
          <p:cNvPr id="4" name="Date Placeholder 3">
            <a:extLst>
              <a:ext uri="{FF2B5EF4-FFF2-40B4-BE49-F238E27FC236}">
                <a16:creationId xmlns:a16="http://schemas.microsoft.com/office/drawing/2014/main" id="{B5AD2E02-D950-D048-AE03-3A5FDA33B46B}"/>
              </a:ext>
            </a:extLst>
          </p:cNvPr>
          <p:cNvSpPr>
            <a:spLocks noGrp="1"/>
          </p:cNvSpPr>
          <p:nvPr>
            <p:ph type="dt" sz="half" idx="10"/>
          </p:nvPr>
        </p:nvSpPr>
        <p:spPr/>
        <p:txBody>
          <a:bodyPr/>
          <a:lstStyle/>
          <a:p>
            <a:fld id="{C56917B3-6684-F24E-8F2D-ACF3E5CC8216}" type="datetime1">
              <a:rPr lang="en-US" smtClean="0"/>
              <a:t>12/10/18</a:t>
            </a:fld>
            <a:endParaRPr lang="en-US"/>
          </a:p>
        </p:txBody>
      </p:sp>
      <p:sp>
        <p:nvSpPr>
          <p:cNvPr id="5" name="Footer Placeholder 4">
            <a:extLst>
              <a:ext uri="{FF2B5EF4-FFF2-40B4-BE49-F238E27FC236}">
                <a16:creationId xmlns:a16="http://schemas.microsoft.com/office/drawing/2014/main" id="{ABF5AD92-44A8-7E42-BFAA-8C6BB7E2C262}"/>
              </a:ext>
            </a:extLst>
          </p:cNvPr>
          <p:cNvSpPr>
            <a:spLocks noGrp="1"/>
          </p:cNvSpPr>
          <p:nvPr>
            <p:ph type="ftr" sz="quarter" idx="11"/>
          </p:nvPr>
        </p:nvSpPr>
        <p:spPr/>
        <p:txBody>
          <a:bodyPr/>
          <a:lstStyle/>
          <a:p>
            <a:r>
              <a:rPr lang="en-US"/>
              <a:t>CS596 Machine Learning @SDSU</a:t>
            </a:r>
          </a:p>
        </p:txBody>
      </p:sp>
      <p:sp>
        <p:nvSpPr>
          <p:cNvPr id="6" name="Slide Number Placeholder 5">
            <a:extLst>
              <a:ext uri="{FF2B5EF4-FFF2-40B4-BE49-F238E27FC236}">
                <a16:creationId xmlns:a16="http://schemas.microsoft.com/office/drawing/2014/main" id="{77141656-AE4A-B941-92A2-DB19EB279541}"/>
              </a:ext>
            </a:extLst>
          </p:cNvPr>
          <p:cNvSpPr>
            <a:spLocks noGrp="1"/>
          </p:cNvSpPr>
          <p:nvPr>
            <p:ph type="sldNum" sz="quarter" idx="12"/>
          </p:nvPr>
        </p:nvSpPr>
        <p:spPr/>
        <p:txBody>
          <a:bodyPr/>
          <a:lstStyle/>
          <a:p>
            <a:fld id="{17130504-63A3-8448-95E2-F9768F014961}" type="slidenum">
              <a:rPr lang="en-US" smtClean="0"/>
              <a:t>14</a:t>
            </a:fld>
            <a:endParaRPr lang="en-US"/>
          </a:p>
        </p:txBody>
      </p:sp>
      <p:pic>
        <p:nvPicPr>
          <p:cNvPr id="7" name="Picture 6">
            <a:extLst>
              <a:ext uri="{FF2B5EF4-FFF2-40B4-BE49-F238E27FC236}">
                <a16:creationId xmlns:a16="http://schemas.microsoft.com/office/drawing/2014/main" id="{BE48BCA7-D6CB-4941-B891-C814E7A72EC7}"/>
              </a:ext>
            </a:extLst>
          </p:cNvPr>
          <p:cNvPicPr>
            <a:picLocks noChangeAspect="1"/>
          </p:cNvPicPr>
          <p:nvPr/>
        </p:nvPicPr>
        <p:blipFill>
          <a:blip r:embed="rId2"/>
          <a:stretch>
            <a:fillRect/>
          </a:stretch>
        </p:blipFill>
        <p:spPr>
          <a:xfrm>
            <a:off x="11130461" y="150494"/>
            <a:ext cx="910525" cy="632918"/>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19BE039-6320-1E49-BE6A-43BE7DEBAC71}"/>
                  </a:ext>
                </a:extLst>
              </p:cNvPr>
              <p:cNvSpPr txBox="1"/>
              <p:nvPr/>
            </p:nvSpPr>
            <p:spPr>
              <a:xfrm>
                <a:off x="637953" y="1772092"/>
                <a:ext cx="2282456" cy="584775"/>
              </a:xfrm>
              <a:prstGeom prst="rect">
                <a:avLst/>
              </a:prstGeom>
              <a:noFill/>
            </p:spPr>
            <p:txBody>
              <a:bodyPr wrap="square" rtlCol="0">
                <a:spAutoFit/>
              </a:bodyPr>
              <a:lstStyle/>
              <a:p>
                <a:r>
                  <a:rPr lang="en-US" sz="1600" dirty="0"/>
                  <a:t>LM uses </a:t>
                </a:r>
                <a:r>
                  <a:rPr lang="en-US" sz="1600" b="1" dirty="0"/>
                  <a:t>random</a:t>
                </a:r>
                <a:r>
                  <a:rPr lang="en-US" sz="1600" dirty="0"/>
                  <a:t> sampling over </a:t>
                </a:r>
                <a14:m>
                  <m:oMath xmlns:m="http://schemas.openxmlformats.org/officeDocument/2006/math">
                    <m:r>
                      <a:rPr lang="en-US" sz="1600" b="0" i="1" smtClean="0">
                        <a:latin typeface="Cambria Math" panose="02040503050406030204" pitchFamily="18" charset="0"/>
                      </a:rPr>
                      <m:t>𝑝</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&lt;</m:t>
                        </m:r>
                        <m:r>
                          <a:rPr lang="en-US" sz="1600" b="0" i="1" smtClean="0">
                            <a:latin typeface="Cambria Math" panose="02040503050406030204" pitchFamily="18" charset="0"/>
                          </a:rPr>
                          <m:t>𝑡</m:t>
                        </m:r>
                        <m:r>
                          <a:rPr lang="en-US" sz="1600" b="0" i="1" smtClean="0">
                            <a:latin typeface="Cambria Math" panose="02040503050406030204" pitchFamily="18" charset="0"/>
                          </a:rPr>
                          <m:t>&gt;</m:t>
                        </m:r>
                      </m:sup>
                    </m:sSup>
                    <m:r>
                      <a:rPr lang="en-US" sz="1600" b="0" i="1" smtClean="0">
                        <a:latin typeface="Cambria Math" panose="02040503050406030204" pitchFamily="18" charset="0"/>
                      </a:rPr>
                      <m:t>|</m:t>
                    </m:r>
                    <m:r>
                      <a:rPr lang="en-US" sz="1600" b="0" i="1" smtClean="0">
                        <a:latin typeface="Cambria Math" panose="02040503050406030204" pitchFamily="18" charset="0"/>
                      </a:rPr>
                      <m:t>𝑥</m:t>
                    </m:r>
                    <m:r>
                      <a:rPr lang="en-US" sz="1600" b="0" i="1" smtClean="0">
                        <a:latin typeface="Cambria Math" panose="02040503050406030204" pitchFamily="18" charset="0"/>
                      </a:rPr>
                      <m:t>)</m:t>
                    </m:r>
                  </m:oMath>
                </a14:m>
                <a:endParaRPr lang="en-US" sz="1600" dirty="0"/>
              </a:p>
            </p:txBody>
          </p:sp>
        </mc:Choice>
        <mc:Fallback xmlns="">
          <p:sp>
            <p:nvSpPr>
              <p:cNvPr id="3" name="TextBox 2">
                <a:extLst>
                  <a:ext uri="{FF2B5EF4-FFF2-40B4-BE49-F238E27FC236}">
                    <a16:creationId xmlns:a16="http://schemas.microsoft.com/office/drawing/2014/main" id="{819BE039-6320-1E49-BE6A-43BE7DEBAC71}"/>
                  </a:ext>
                </a:extLst>
              </p:cNvPr>
              <p:cNvSpPr txBox="1">
                <a:spLocks noRot="1" noChangeAspect="1" noMove="1" noResize="1" noEditPoints="1" noAdjustHandles="1" noChangeArrowheads="1" noChangeShapeType="1" noTextEdit="1"/>
              </p:cNvSpPr>
              <p:nvPr/>
            </p:nvSpPr>
            <p:spPr>
              <a:xfrm>
                <a:off x="637953" y="1772092"/>
                <a:ext cx="2282456" cy="584775"/>
              </a:xfrm>
              <a:prstGeom prst="rect">
                <a:avLst/>
              </a:prstGeom>
              <a:blipFill>
                <a:blip r:embed="rId3"/>
                <a:stretch>
                  <a:fillRect l="-1105" t="-2128" b="-10638"/>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79DFE023-21B7-A848-BF23-F83B2D5F4FA1}"/>
              </a:ext>
            </a:extLst>
          </p:cNvPr>
          <p:cNvGrpSpPr/>
          <p:nvPr/>
        </p:nvGrpSpPr>
        <p:grpSpPr>
          <a:xfrm>
            <a:off x="4399264" y="3133511"/>
            <a:ext cx="1334208" cy="1893865"/>
            <a:chOff x="2926773" y="3478768"/>
            <a:chExt cx="1334208" cy="1893865"/>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89AAEFF-BC60-1E45-BF64-081F052F70A7}"/>
                    </a:ext>
                  </a:extLst>
                </p:cNvPr>
                <p:cNvSpPr txBox="1"/>
                <p:nvPr/>
              </p:nvSpPr>
              <p:spPr>
                <a:xfrm>
                  <a:off x="3715426" y="5157189"/>
                  <a:ext cx="42498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𝑦</m:t>
                                </m:r>
                              </m:e>
                            </m:acc>
                          </m:e>
                          <m:sup>
                            <m:r>
                              <a:rPr lang="en-US" sz="1400" b="0" i="1" smtClean="0">
                                <a:latin typeface="Cambria Math" panose="02040503050406030204" pitchFamily="18" charset="0"/>
                              </a:rPr>
                              <m:t>&lt;1&gt;</m:t>
                            </m:r>
                          </m:sup>
                        </m:sSup>
                      </m:oMath>
                    </m:oMathPara>
                  </a14:m>
                  <a:endParaRPr lang="en-US" sz="1400" dirty="0"/>
                </a:p>
              </p:txBody>
            </p:sp>
          </mc:Choice>
          <mc:Fallback xmlns="">
            <p:sp>
              <p:nvSpPr>
                <p:cNvPr id="9" name="TextBox 8">
                  <a:extLst>
                    <a:ext uri="{FF2B5EF4-FFF2-40B4-BE49-F238E27FC236}">
                      <a16:creationId xmlns:a16="http://schemas.microsoft.com/office/drawing/2014/main" id="{3AC5DD6F-E533-A04E-A20E-72E27CD13CCE}"/>
                    </a:ext>
                  </a:extLst>
                </p:cNvPr>
                <p:cNvSpPr txBox="1">
                  <a:spLocks noRot="1" noChangeAspect="1" noMove="1" noResize="1" noEditPoints="1" noAdjustHandles="1" noChangeArrowheads="1" noChangeShapeType="1" noTextEdit="1"/>
                </p:cNvSpPr>
                <p:nvPr/>
              </p:nvSpPr>
              <p:spPr>
                <a:xfrm>
                  <a:off x="3715426" y="5157189"/>
                  <a:ext cx="424988" cy="215444"/>
                </a:xfrm>
                <a:prstGeom prst="rect">
                  <a:avLst/>
                </a:prstGeom>
                <a:blipFill>
                  <a:blip r:embed="rId4"/>
                  <a:stretch>
                    <a:fillRect l="-8571" t="-22222" b="-22222"/>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DC6A0188-B4F0-FF45-AFE9-B594216F92FF}"/>
                </a:ext>
              </a:extLst>
            </p:cNvPr>
            <p:cNvSpPr/>
            <p:nvPr/>
          </p:nvSpPr>
          <p:spPr>
            <a:xfrm>
              <a:off x="3593324" y="4120116"/>
              <a:ext cx="667657" cy="4281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57C39D-102A-8145-91EC-B6E99C59A036}"/>
                    </a:ext>
                  </a:extLst>
                </p:cNvPr>
                <p:cNvSpPr txBox="1"/>
                <p:nvPr/>
              </p:nvSpPr>
              <p:spPr>
                <a:xfrm>
                  <a:off x="3717671" y="4226480"/>
                  <a:ext cx="41896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𝑎</m:t>
                            </m:r>
                          </m:e>
                          <m:sup>
                            <m:r>
                              <a:rPr lang="en-US" sz="1400" b="0" i="1" smtClean="0">
                                <a:latin typeface="Cambria Math" panose="02040503050406030204" pitchFamily="18" charset="0"/>
                              </a:rPr>
                              <m:t>&lt;2&gt;</m:t>
                            </m:r>
                          </m:sup>
                        </m:sSup>
                      </m:oMath>
                    </m:oMathPara>
                  </a14:m>
                  <a:endParaRPr lang="en-US" sz="1400" dirty="0"/>
                </a:p>
              </p:txBody>
            </p:sp>
          </mc:Choice>
          <mc:Fallback xmlns="">
            <p:sp>
              <p:nvSpPr>
                <p:cNvPr id="12" name="TextBox 11">
                  <a:extLst>
                    <a:ext uri="{FF2B5EF4-FFF2-40B4-BE49-F238E27FC236}">
                      <a16:creationId xmlns:a16="http://schemas.microsoft.com/office/drawing/2014/main" id="{4FE7DC5E-2C7E-9F44-9942-BEB397B0DCCB}"/>
                    </a:ext>
                  </a:extLst>
                </p:cNvPr>
                <p:cNvSpPr txBox="1">
                  <a:spLocks noRot="1" noChangeAspect="1" noMove="1" noResize="1" noEditPoints="1" noAdjustHandles="1" noChangeArrowheads="1" noChangeShapeType="1" noTextEdit="1"/>
                </p:cNvSpPr>
                <p:nvPr/>
              </p:nvSpPr>
              <p:spPr>
                <a:xfrm>
                  <a:off x="3717671" y="4226480"/>
                  <a:ext cx="418961" cy="215444"/>
                </a:xfrm>
                <a:prstGeom prst="rect">
                  <a:avLst/>
                </a:prstGeom>
                <a:blipFill>
                  <a:blip r:embed="rId5"/>
                  <a:stretch>
                    <a:fillRect l="-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22F41CB-B840-5643-B4D2-7F6E1F80C082}"/>
                    </a:ext>
                  </a:extLst>
                </p:cNvPr>
                <p:cNvSpPr txBox="1"/>
                <p:nvPr/>
              </p:nvSpPr>
              <p:spPr>
                <a:xfrm>
                  <a:off x="3715426" y="3478768"/>
                  <a:ext cx="42498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𝑦</m:t>
                                </m:r>
                              </m:e>
                            </m:acc>
                          </m:e>
                          <m:sup>
                            <m:r>
                              <a:rPr lang="en-US" sz="1400" b="0" i="1" smtClean="0">
                                <a:latin typeface="Cambria Math" panose="02040503050406030204" pitchFamily="18" charset="0"/>
                              </a:rPr>
                              <m:t>&lt;2&gt;</m:t>
                            </m:r>
                          </m:sup>
                        </m:sSup>
                      </m:oMath>
                    </m:oMathPara>
                  </a14:m>
                  <a:endParaRPr lang="en-US" sz="1400" dirty="0"/>
                </a:p>
              </p:txBody>
            </p:sp>
          </mc:Choice>
          <mc:Fallback xmlns="">
            <p:sp>
              <p:nvSpPr>
                <p:cNvPr id="13" name="TextBox 12">
                  <a:extLst>
                    <a:ext uri="{FF2B5EF4-FFF2-40B4-BE49-F238E27FC236}">
                      <a16:creationId xmlns:a16="http://schemas.microsoft.com/office/drawing/2014/main" id="{8AFB4E24-8BE2-3740-96BD-8BC8A816B241}"/>
                    </a:ext>
                  </a:extLst>
                </p:cNvPr>
                <p:cNvSpPr txBox="1">
                  <a:spLocks noRot="1" noChangeAspect="1" noMove="1" noResize="1" noEditPoints="1" noAdjustHandles="1" noChangeArrowheads="1" noChangeShapeType="1" noTextEdit="1"/>
                </p:cNvSpPr>
                <p:nvPr/>
              </p:nvSpPr>
              <p:spPr>
                <a:xfrm>
                  <a:off x="3715426" y="3478768"/>
                  <a:ext cx="424988" cy="215444"/>
                </a:xfrm>
                <a:prstGeom prst="rect">
                  <a:avLst/>
                </a:prstGeom>
                <a:blipFill>
                  <a:blip r:embed="rId6"/>
                  <a:stretch>
                    <a:fillRect l="-8824" t="-22222" r="-2941" b="-22222"/>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8A50EB45-4EAE-6143-B9A9-B77BBBC3E785}"/>
                </a:ext>
              </a:extLst>
            </p:cNvPr>
            <p:cNvCxnSpPr>
              <a:cxnSpLocks/>
              <a:endCxn id="10" idx="1"/>
            </p:cNvCxnSpPr>
            <p:nvPr/>
          </p:nvCxnSpPr>
          <p:spPr>
            <a:xfrm>
              <a:off x="2926773" y="4334202"/>
              <a:ext cx="66655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20D7F42-2A46-D543-AA0E-2220D7ED4B1E}"/>
                </a:ext>
              </a:extLst>
            </p:cNvPr>
            <p:cNvCxnSpPr>
              <a:cxnSpLocks/>
              <a:stCxn id="10" idx="0"/>
            </p:cNvCxnSpPr>
            <p:nvPr/>
          </p:nvCxnSpPr>
          <p:spPr>
            <a:xfrm flipV="1">
              <a:off x="3927153" y="3754090"/>
              <a:ext cx="0" cy="3660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A99A510-3470-2949-8A10-131188BDA46D}"/>
                </a:ext>
              </a:extLst>
            </p:cNvPr>
            <p:cNvCxnSpPr>
              <a:cxnSpLocks/>
              <a:endCxn id="10" idx="2"/>
            </p:cNvCxnSpPr>
            <p:nvPr/>
          </p:nvCxnSpPr>
          <p:spPr>
            <a:xfrm flipV="1">
              <a:off x="3927153" y="4548288"/>
              <a:ext cx="0" cy="4259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7C59B36C-39B0-1749-873C-2255AB6D76A8}"/>
              </a:ext>
            </a:extLst>
          </p:cNvPr>
          <p:cNvGrpSpPr/>
          <p:nvPr/>
        </p:nvGrpSpPr>
        <p:grpSpPr>
          <a:xfrm>
            <a:off x="2617381" y="3133511"/>
            <a:ext cx="1835454" cy="1895390"/>
            <a:chOff x="440020" y="3478768"/>
            <a:chExt cx="1835454" cy="1895390"/>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484AA0F-9484-2B4E-8093-2468202E8916}"/>
                    </a:ext>
                  </a:extLst>
                </p:cNvPr>
                <p:cNvSpPr txBox="1"/>
                <p:nvPr/>
              </p:nvSpPr>
              <p:spPr>
                <a:xfrm>
                  <a:off x="1520459" y="5158714"/>
                  <a:ext cx="75501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&lt;1&gt;</m:t>
                            </m:r>
                          </m:sup>
                        </m:sSup>
                        <m:r>
                          <a:rPr lang="en-US" sz="1400" b="0" i="1" smtClean="0">
                            <a:latin typeface="Cambria Math" panose="02040503050406030204" pitchFamily="18" charset="0"/>
                          </a:rPr>
                          <m:t>=0</m:t>
                        </m:r>
                      </m:oMath>
                    </m:oMathPara>
                  </a14:m>
                  <a:endParaRPr lang="en-US" sz="1400" dirty="0"/>
                </a:p>
              </p:txBody>
            </p:sp>
          </mc:Choice>
          <mc:Fallback xmlns="">
            <p:sp>
              <p:nvSpPr>
                <p:cNvPr id="18" name="TextBox 17">
                  <a:extLst>
                    <a:ext uri="{FF2B5EF4-FFF2-40B4-BE49-F238E27FC236}">
                      <a16:creationId xmlns:a16="http://schemas.microsoft.com/office/drawing/2014/main" id="{4A4E87E4-F5CA-3247-8C2A-964BF23AC5EF}"/>
                    </a:ext>
                  </a:extLst>
                </p:cNvPr>
                <p:cNvSpPr txBox="1">
                  <a:spLocks noRot="1" noChangeAspect="1" noMove="1" noResize="1" noEditPoints="1" noAdjustHandles="1" noChangeArrowheads="1" noChangeShapeType="1" noTextEdit="1"/>
                </p:cNvSpPr>
                <p:nvPr/>
              </p:nvSpPr>
              <p:spPr>
                <a:xfrm>
                  <a:off x="1520459" y="5158714"/>
                  <a:ext cx="755015" cy="215444"/>
                </a:xfrm>
                <a:prstGeom prst="rect">
                  <a:avLst/>
                </a:prstGeom>
                <a:blipFill>
                  <a:blip r:embed="rId7"/>
                  <a:stretch>
                    <a:fillRect l="-1639" r="-3279" b="-5556"/>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87A12E30-E118-F24D-8F8A-0F800E31D76B}"/>
                </a:ext>
              </a:extLst>
            </p:cNvPr>
            <p:cNvSpPr/>
            <p:nvPr/>
          </p:nvSpPr>
          <p:spPr>
            <a:xfrm>
              <a:off x="1554248" y="4120116"/>
              <a:ext cx="667657" cy="4281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A440335-D92D-C946-8157-B79F0CBA084E}"/>
                    </a:ext>
                  </a:extLst>
                </p:cNvPr>
                <p:cNvSpPr txBox="1"/>
                <p:nvPr/>
              </p:nvSpPr>
              <p:spPr>
                <a:xfrm>
                  <a:off x="1678595" y="4226480"/>
                  <a:ext cx="41896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𝑎</m:t>
                            </m:r>
                          </m:e>
                          <m:sup>
                            <m:r>
                              <a:rPr lang="en-US" sz="1400" b="0" i="1" smtClean="0">
                                <a:latin typeface="Cambria Math" panose="02040503050406030204" pitchFamily="18" charset="0"/>
                              </a:rPr>
                              <m:t>&lt;1&gt;</m:t>
                            </m:r>
                          </m:sup>
                        </m:sSup>
                      </m:oMath>
                    </m:oMathPara>
                  </a14:m>
                  <a:endParaRPr lang="en-US" sz="1400" dirty="0"/>
                </a:p>
              </p:txBody>
            </p:sp>
          </mc:Choice>
          <mc:Fallback xmlns="">
            <p:sp>
              <p:nvSpPr>
                <p:cNvPr id="20" name="TextBox 19">
                  <a:extLst>
                    <a:ext uri="{FF2B5EF4-FFF2-40B4-BE49-F238E27FC236}">
                      <a16:creationId xmlns:a16="http://schemas.microsoft.com/office/drawing/2014/main" id="{8E5C3900-B04B-3E42-9039-0A02F63570CA}"/>
                    </a:ext>
                  </a:extLst>
                </p:cNvPr>
                <p:cNvSpPr txBox="1">
                  <a:spLocks noRot="1" noChangeAspect="1" noMove="1" noResize="1" noEditPoints="1" noAdjustHandles="1" noChangeArrowheads="1" noChangeShapeType="1" noTextEdit="1"/>
                </p:cNvSpPr>
                <p:nvPr/>
              </p:nvSpPr>
              <p:spPr>
                <a:xfrm>
                  <a:off x="1678595" y="4226480"/>
                  <a:ext cx="418961" cy="215444"/>
                </a:xfrm>
                <a:prstGeom prst="rect">
                  <a:avLst/>
                </a:prstGeom>
                <a:blipFill>
                  <a:blip r:embed="rId8"/>
                  <a:stretch>
                    <a:fillRect l="-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DD1E979-5E13-0440-94C6-E8A3E8470816}"/>
                    </a:ext>
                  </a:extLst>
                </p:cNvPr>
                <p:cNvSpPr txBox="1"/>
                <p:nvPr/>
              </p:nvSpPr>
              <p:spPr>
                <a:xfrm>
                  <a:off x="1676350" y="3478768"/>
                  <a:ext cx="42498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𝑦</m:t>
                                </m:r>
                              </m:e>
                            </m:acc>
                          </m:e>
                          <m:sup>
                            <m:r>
                              <a:rPr lang="en-US" sz="1400" b="0" i="1" smtClean="0">
                                <a:latin typeface="Cambria Math" panose="02040503050406030204" pitchFamily="18" charset="0"/>
                              </a:rPr>
                              <m:t>&lt;1&gt;</m:t>
                            </m:r>
                          </m:sup>
                        </m:sSup>
                      </m:oMath>
                    </m:oMathPara>
                  </a14:m>
                  <a:endParaRPr lang="en-US" sz="1400" dirty="0"/>
                </a:p>
              </p:txBody>
            </p:sp>
          </mc:Choice>
          <mc:Fallback xmlns="">
            <p:sp>
              <p:nvSpPr>
                <p:cNvPr id="21" name="TextBox 20">
                  <a:extLst>
                    <a:ext uri="{FF2B5EF4-FFF2-40B4-BE49-F238E27FC236}">
                      <a16:creationId xmlns:a16="http://schemas.microsoft.com/office/drawing/2014/main" id="{626F75F7-CC2C-6640-9A6D-9B9170E8CB63}"/>
                    </a:ext>
                  </a:extLst>
                </p:cNvPr>
                <p:cNvSpPr txBox="1">
                  <a:spLocks noRot="1" noChangeAspect="1" noMove="1" noResize="1" noEditPoints="1" noAdjustHandles="1" noChangeArrowheads="1" noChangeShapeType="1" noTextEdit="1"/>
                </p:cNvSpPr>
                <p:nvPr/>
              </p:nvSpPr>
              <p:spPr>
                <a:xfrm>
                  <a:off x="1676350" y="3478768"/>
                  <a:ext cx="424988" cy="215444"/>
                </a:xfrm>
                <a:prstGeom prst="rect">
                  <a:avLst/>
                </a:prstGeom>
                <a:blipFill>
                  <a:blip r:embed="rId9"/>
                  <a:stretch>
                    <a:fillRect l="-8824" t="-22222" b="-22222"/>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8CE1B210-6A67-514B-9559-EDB02DA19E20}"/>
                </a:ext>
              </a:extLst>
            </p:cNvPr>
            <p:cNvCxnSpPr>
              <a:endCxn id="18" idx="1"/>
            </p:cNvCxnSpPr>
            <p:nvPr/>
          </p:nvCxnSpPr>
          <p:spPr>
            <a:xfrm>
              <a:off x="1220827" y="4334202"/>
              <a:ext cx="3334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0A95614-4A6E-F34D-94B2-5320334AF40E}"/>
                </a:ext>
              </a:extLst>
            </p:cNvPr>
            <p:cNvCxnSpPr>
              <a:cxnSpLocks/>
              <a:stCxn id="18" idx="0"/>
            </p:cNvCxnSpPr>
            <p:nvPr/>
          </p:nvCxnSpPr>
          <p:spPr>
            <a:xfrm flipV="1">
              <a:off x="1888077" y="3754090"/>
              <a:ext cx="0" cy="3660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37E7F34-3FC4-6949-8C9D-22374FA746E6}"/>
                </a:ext>
              </a:extLst>
            </p:cNvPr>
            <p:cNvCxnSpPr>
              <a:cxnSpLocks/>
              <a:endCxn id="18" idx="2"/>
            </p:cNvCxnSpPr>
            <p:nvPr/>
          </p:nvCxnSpPr>
          <p:spPr>
            <a:xfrm flipV="1">
              <a:off x="1888077" y="4548288"/>
              <a:ext cx="0" cy="4259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71D63B1-E87B-9245-9331-82C1448962E7}"/>
                    </a:ext>
                  </a:extLst>
                </p:cNvPr>
                <p:cNvSpPr txBox="1"/>
                <p:nvPr/>
              </p:nvSpPr>
              <p:spPr>
                <a:xfrm>
                  <a:off x="440020" y="4226480"/>
                  <a:ext cx="7527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𝑎</m:t>
                            </m:r>
                          </m:e>
                          <m:sup>
                            <m:r>
                              <a:rPr lang="en-US" sz="1400" b="0" i="1" smtClean="0">
                                <a:latin typeface="Cambria Math" panose="02040503050406030204" pitchFamily="18" charset="0"/>
                              </a:rPr>
                              <m:t>&lt;0&gt;</m:t>
                            </m:r>
                          </m:sup>
                        </m:sSup>
                        <m:r>
                          <a:rPr lang="en-US" sz="1400" b="0" i="1" smtClean="0">
                            <a:latin typeface="Cambria Math" panose="02040503050406030204" pitchFamily="18" charset="0"/>
                          </a:rPr>
                          <m:t>=0</m:t>
                        </m:r>
                      </m:oMath>
                    </m:oMathPara>
                  </a14:m>
                  <a:endParaRPr lang="en-US" sz="1400" dirty="0"/>
                </a:p>
              </p:txBody>
            </p:sp>
          </mc:Choice>
          <mc:Fallback xmlns="">
            <p:sp>
              <p:nvSpPr>
                <p:cNvPr id="25" name="TextBox 24">
                  <a:extLst>
                    <a:ext uri="{FF2B5EF4-FFF2-40B4-BE49-F238E27FC236}">
                      <a16:creationId xmlns:a16="http://schemas.microsoft.com/office/drawing/2014/main" id="{7672787A-EF06-1E4E-A0BD-AAE5C5442479}"/>
                    </a:ext>
                  </a:extLst>
                </p:cNvPr>
                <p:cNvSpPr txBox="1">
                  <a:spLocks noRot="1" noChangeAspect="1" noMove="1" noResize="1" noEditPoints="1" noAdjustHandles="1" noChangeArrowheads="1" noChangeShapeType="1" noTextEdit="1"/>
                </p:cNvSpPr>
                <p:nvPr/>
              </p:nvSpPr>
              <p:spPr>
                <a:xfrm>
                  <a:off x="440020" y="4226480"/>
                  <a:ext cx="752770" cy="215444"/>
                </a:xfrm>
                <a:prstGeom prst="rect">
                  <a:avLst/>
                </a:prstGeom>
                <a:blipFill>
                  <a:blip r:embed="rId10"/>
                  <a:stretch>
                    <a:fillRect l="-1667" r="-5000"/>
                  </a:stretch>
                </a:blipFill>
              </p:spPr>
              <p:txBody>
                <a:bodyPr/>
                <a:lstStyle/>
                <a:p>
                  <a:r>
                    <a:rPr lang="en-US">
                      <a:noFill/>
                    </a:rPr>
                    <a:t> </a:t>
                  </a:r>
                </a:p>
              </p:txBody>
            </p:sp>
          </mc:Fallback>
        </mc:AlternateContent>
      </p:grpSp>
      <p:grpSp>
        <p:nvGrpSpPr>
          <p:cNvPr id="25" name="Group 24">
            <a:extLst>
              <a:ext uri="{FF2B5EF4-FFF2-40B4-BE49-F238E27FC236}">
                <a16:creationId xmlns:a16="http://schemas.microsoft.com/office/drawing/2014/main" id="{A1B6E320-7BCB-E24A-BC5A-380720132837}"/>
              </a:ext>
            </a:extLst>
          </p:cNvPr>
          <p:cNvGrpSpPr/>
          <p:nvPr/>
        </p:nvGrpSpPr>
        <p:grpSpPr>
          <a:xfrm>
            <a:off x="5732892" y="3129868"/>
            <a:ext cx="1381806" cy="1893865"/>
            <a:chOff x="2879175" y="3478768"/>
            <a:chExt cx="1381806" cy="1893865"/>
          </a:xfrm>
        </p:grpSpPr>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3070F69-6359-444D-8723-3980C11DCA35}"/>
                    </a:ext>
                  </a:extLst>
                </p:cNvPr>
                <p:cNvSpPr txBox="1"/>
                <p:nvPr/>
              </p:nvSpPr>
              <p:spPr>
                <a:xfrm>
                  <a:off x="3715426" y="5157189"/>
                  <a:ext cx="42498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𝑦</m:t>
                                </m:r>
                              </m:e>
                            </m:acc>
                          </m:e>
                          <m:sup>
                            <m:r>
                              <a:rPr lang="en-US" sz="1400" b="0" i="1" smtClean="0">
                                <a:latin typeface="Cambria Math" panose="02040503050406030204" pitchFamily="18" charset="0"/>
                              </a:rPr>
                              <m:t>&lt;2&gt;</m:t>
                            </m:r>
                          </m:sup>
                        </m:sSup>
                      </m:oMath>
                    </m:oMathPara>
                  </a14:m>
                  <a:endParaRPr lang="en-US" sz="1400" dirty="0"/>
                </a:p>
              </p:txBody>
            </p:sp>
          </mc:Choice>
          <mc:Fallback xmlns="">
            <p:sp>
              <p:nvSpPr>
                <p:cNvPr id="26" name="TextBox 25">
                  <a:extLst>
                    <a:ext uri="{FF2B5EF4-FFF2-40B4-BE49-F238E27FC236}">
                      <a16:creationId xmlns:a16="http://schemas.microsoft.com/office/drawing/2014/main" id="{6E1738A2-8EBA-3941-88FE-82471FFF4F92}"/>
                    </a:ext>
                  </a:extLst>
                </p:cNvPr>
                <p:cNvSpPr txBox="1">
                  <a:spLocks noRot="1" noChangeAspect="1" noMove="1" noResize="1" noEditPoints="1" noAdjustHandles="1" noChangeArrowheads="1" noChangeShapeType="1" noTextEdit="1"/>
                </p:cNvSpPr>
                <p:nvPr/>
              </p:nvSpPr>
              <p:spPr>
                <a:xfrm>
                  <a:off x="3715426" y="5157189"/>
                  <a:ext cx="424988" cy="215444"/>
                </a:xfrm>
                <a:prstGeom prst="rect">
                  <a:avLst/>
                </a:prstGeom>
                <a:blipFill>
                  <a:blip r:embed="rId11"/>
                  <a:stretch>
                    <a:fillRect l="-8571" t="-22222" b="-22222"/>
                  </a:stretch>
                </a:blipFill>
              </p:spPr>
              <p:txBody>
                <a:bodyPr/>
                <a:lstStyle/>
                <a:p>
                  <a:r>
                    <a:rPr lang="en-US">
                      <a:noFill/>
                    </a:rPr>
                    <a:t> </a:t>
                  </a:r>
                </a:p>
              </p:txBody>
            </p:sp>
          </mc:Fallback>
        </mc:AlternateContent>
        <p:sp>
          <p:nvSpPr>
            <p:cNvPr id="27" name="Rectangle 26">
              <a:extLst>
                <a:ext uri="{FF2B5EF4-FFF2-40B4-BE49-F238E27FC236}">
                  <a16:creationId xmlns:a16="http://schemas.microsoft.com/office/drawing/2014/main" id="{9588A6C6-C340-B448-A5CB-4086E292C94C}"/>
                </a:ext>
              </a:extLst>
            </p:cNvPr>
            <p:cNvSpPr/>
            <p:nvPr/>
          </p:nvSpPr>
          <p:spPr>
            <a:xfrm>
              <a:off x="3593324" y="4120116"/>
              <a:ext cx="667657" cy="4281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1407C50-9AD8-B345-AA1B-00D4833A2595}"/>
                    </a:ext>
                  </a:extLst>
                </p:cNvPr>
                <p:cNvSpPr txBox="1"/>
                <p:nvPr/>
              </p:nvSpPr>
              <p:spPr>
                <a:xfrm>
                  <a:off x="3717671" y="4226480"/>
                  <a:ext cx="41896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𝑎</m:t>
                            </m:r>
                          </m:e>
                          <m:sup>
                            <m:r>
                              <a:rPr lang="en-US" sz="1400" b="0" i="1" smtClean="0">
                                <a:latin typeface="Cambria Math" panose="02040503050406030204" pitchFamily="18" charset="0"/>
                              </a:rPr>
                              <m:t>&lt;3&gt;</m:t>
                            </m:r>
                          </m:sup>
                        </m:sSup>
                      </m:oMath>
                    </m:oMathPara>
                  </a14:m>
                  <a:endParaRPr lang="en-US" sz="1400" dirty="0"/>
                </a:p>
              </p:txBody>
            </p:sp>
          </mc:Choice>
          <mc:Fallback xmlns="">
            <p:sp>
              <p:nvSpPr>
                <p:cNvPr id="29" name="TextBox 28">
                  <a:extLst>
                    <a:ext uri="{FF2B5EF4-FFF2-40B4-BE49-F238E27FC236}">
                      <a16:creationId xmlns:a16="http://schemas.microsoft.com/office/drawing/2014/main" id="{0600519F-63F1-2641-BCD3-6C29C6E8ED98}"/>
                    </a:ext>
                  </a:extLst>
                </p:cNvPr>
                <p:cNvSpPr txBox="1">
                  <a:spLocks noRot="1" noChangeAspect="1" noMove="1" noResize="1" noEditPoints="1" noAdjustHandles="1" noChangeArrowheads="1" noChangeShapeType="1" noTextEdit="1"/>
                </p:cNvSpPr>
                <p:nvPr/>
              </p:nvSpPr>
              <p:spPr>
                <a:xfrm>
                  <a:off x="3717671" y="4226480"/>
                  <a:ext cx="418961" cy="215444"/>
                </a:xfrm>
                <a:prstGeom prst="rect">
                  <a:avLst/>
                </a:prstGeom>
                <a:blipFill>
                  <a:blip r:embed="rId12"/>
                  <a:stretch>
                    <a:fillRect l="-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3325101-9FCC-3D4B-B5FA-3ECB743212AE}"/>
                    </a:ext>
                  </a:extLst>
                </p:cNvPr>
                <p:cNvSpPr txBox="1"/>
                <p:nvPr/>
              </p:nvSpPr>
              <p:spPr>
                <a:xfrm>
                  <a:off x="3715426" y="3478768"/>
                  <a:ext cx="42498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𝑦</m:t>
                                </m:r>
                              </m:e>
                            </m:acc>
                          </m:e>
                          <m:sup>
                            <m:r>
                              <a:rPr lang="en-US" sz="1400" b="0" i="1" smtClean="0">
                                <a:latin typeface="Cambria Math" panose="02040503050406030204" pitchFamily="18" charset="0"/>
                              </a:rPr>
                              <m:t>&lt;3&gt;</m:t>
                            </m:r>
                          </m:sup>
                        </m:sSup>
                      </m:oMath>
                    </m:oMathPara>
                  </a14:m>
                  <a:endParaRPr lang="en-US" sz="1400" dirty="0"/>
                </a:p>
              </p:txBody>
            </p:sp>
          </mc:Choice>
          <mc:Fallback xmlns="">
            <p:sp>
              <p:nvSpPr>
                <p:cNvPr id="30" name="TextBox 29">
                  <a:extLst>
                    <a:ext uri="{FF2B5EF4-FFF2-40B4-BE49-F238E27FC236}">
                      <a16:creationId xmlns:a16="http://schemas.microsoft.com/office/drawing/2014/main" id="{F878ED82-5AC4-9944-BA03-C10CC9552158}"/>
                    </a:ext>
                  </a:extLst>
                </p:cNvPr>
                <p:cNvSpPr txBox="1">
                  <a:spLocks noRot="1" noChangeAspect="1" noMove="1" noResize="1" noEditPoints="1" noAdjustHandles="1" noChangeArrowheads="1" noChangeShapeType="1" noTextEdit="1"/>
                </p:cNvSpPr>
                <p:nvPr/>
              </p:nvSpPr>
              <p:spPr>
                <a:xfrm>
                  <a:off x="3715426" y="3478768"/>
                  <a:ext cx="424988" cy="215444"/>
                </a:xfrm>
                <a:prstGeom prst="rect">
                  <a:avLst/>
                </a:prstGeom>
                <a:blipFill>
                  <a:blip r:embed="rId13"/>
                  <a:stretch>
                    <a:fillRect l="-8571" t="-22222" b="-22222"/>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F0823C49-C168-144E-B850-453F194BE796}"/>
                </a:ext>
              </a:extLst>
            </p:cNvPr>
            <p:cNvCxnSpPr>
              <a:cxnSpLocks/>
              <a:endCxn id="27" idx="1"/>
            </p:cNvCxnSpPr>
            <p:nvPr/>
          </p:nvCxnSpPr>
          <p:spPr>
            <a:xfrm>
              <a:off x="2879175" y="4334202"/>
              <a:ext cx="7141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965FCA9-E05B-884B-BD4D-299E32BA40EA}"/>
                </a:ext>
              </a:extLst>
            </p:cNvPr>
            <p:cNvCxnSpPr>
              <a:cxnSpLocks/>
              <a:stCxn id="27" idx="0"/>
            </p:cNvCxnSpPr>
            <p:nvPr/>
          </p:nvCxnSpPr>
          <p:spPr>
            <a:xfrm flipV="1">
              <a:off x="3927153" y="3754090"/>
              <a:ext cx="0" cy="3660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9F75DF1-3398-1F4C-9667-E303F2EE9988}"/>
                </a:ext>
              </a:extLst>
            </p:cNvPr>
            <p:cNvCxnSpPr>
              <a:cxnSpLocks/>
              <a:endCxn id="27" idx="2"/>
            </p:cNvCxnSpPr>
            <p:nvPr/>
          </p:nvCxnSpPr>
          <p:spPr>
            <a:xfrm flipV="1">
              <a:off x="3927153" y="4548288"/>
              <a:ext cx="0" cy="4259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3" name="Curved Connector 32">
            <a:extLst>
              <a:ext uri="{FF2B5EF4-FFF2-40B4-BE49-F238E27FC236}">
                <a16:creationId xmlns:a16="http://schemas.microsoft.com/office/drawing/2014/main" id="{89FC1324-8054-4D4A-8E9D-81E68D514A1D}"/>
              </a:ext>
            </a:extLst>
          </p:cNvPr>
          <p:cNvCxnSpPr/>
          <p:nvPr/>
        </p:nvCxnSpPr>
        <p:spPr>
          <a:xfrm>
            <a:off x="4065438" y="3405190"/>
            <a:ext cx="1334206" cy="1220102"/>
          </a:xfrm>
          <a:prstGeom prst="curvedConnector3">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95B6A8D-F09E-194A-A974-D525A3A14BA3}"/>
                  </a:ext>
                </a:extLst>
              </p:cNvPr>
              <p:cNvSpPr txBox="1"/>
              <p:nvPr/>
            </p:nvSpPr>
            <p:spPr>
              <a:xfrm>
                <a:off x="3564898" y="1915714"/>
                <a:ext cx="897425" cy="10868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i="1" smtClean="0">
                              <a:latin typeface="Cambria Math" panose="02040503050406030204" pitchFamily="18" charset="0"/>
                            </a:rPr>
                          </m:ctrlPr>
                        </m:dPr>
                        <m:e>
                          <m:eqArr>
                            <m:eqArrPr>
                              <m:ctrlPr>
                                <a:rPr lang="en-US" sz="1400" b="0" i="1" smtClean="0">
                                  <a:latin typeface="Cambria Math" panose="02040503050406030204" pitchFamily="18" charset="0"/>
                                </a:rPr>
                              </m:ctrlPr>
                            </m:eqArrPr>
                            <m:e>
                              <m:r>
                                <a:rPr lang="en-US" sz="1400" b="0" i="1" smtClean="0">
                                  <a:latin typeface="Cambria Math" panose="02040503050406030204" pitchFamily="18" charset="0"/>
                                </a:rPr>
                                <m:t>𝑃</m:t>
                              </m:r>
                              <m:r>
                                <a:rPr lang="en-US" sz="1400" b="0" i="1" smtClean="0">
                                  <a:latin typeface="Cambria Math" panose="02040503050406030204" pitchFamily="18" charset="0"/>
                                </a:rPr>
                                <m:t>(</m:t>
                              </m:r>
                              <m:r>
                                <a:rPr lang="en-US" sz="1400" b="0" i="1" smtClean="0">
                                  <a:latin typeface="Cambria Math" panose="02040503050406030204" pitchFamily="18" charset="0"/>
                                </a:rPr>
                                <m:t>𝑎</m:t>
                              </m:r>
                              <m:r>
                                <a:rPr lang="en-US" sz="1400" b="0" i="1" smtClean="0">
                                  <a:latin typeface="Cambria Math" panose="02040503050406030204" pitchFamily="18" charset="0"/>
                                </a:rPr>
                                <m:t>)</m:t>
                              </m:r>
                            </m:e>
                            <m:e>
                              <m:r>
                                <a:rPr lang="en-US" sz="1400" b="0" i="1" smtClean="0">
                                  <a:latin typeface="Cambria Math" panose="02040503050406030204" pitchFamily="18" charset="0"/>
                                  <a:ea typeface="Cambria Math" panose="02040503050406030204" pitchFamily="18" charset="0"/>
                                </a:rPr>
                                <m:t>𝑃</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𝑎𝑏𝑜𝑢𝑡</m:t>
                              </m:r>
                              <m:r>
                                <a:rPr lang="en-US" sz="1400" b="0" i="1" smtClean="0">
                                  <a:latin typeface="Cambria Math" panose="02040503050406030204" pitchFamily="18" charset="0"/>
                                  <a:ea typeface="Cambria Math" panose="02040503050406030204" pitchFamily="18" charset="0"/>
                                </a:rPr>
                                <m:t>)</m:t>
                              </m:r>
                            </m:e>
                            <m:e>
                              <m:r>
                                <a:rPr lang="en-US" sz="1400" b="0" i="1" smtClean="0">
                                  <a:latin typeface="Cambria Math" panose="02040503050406030204" pitchFamily="18" charset="0"/>
                                  <a:ea typeface="Cambria Math" panose="02040503050406030204" pitchFamily="18" charset="0"/>
                                </a:rPr>
                                <m:t>𝑃</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𝑎𝑙𝑙</m:t>
                              </m:r>
                              <m:r>
                                <a:rPr lang="en-US" sz="1400" b="0" i="1" smtClean="0">
                                  <a:latin typeface="Cambria Math" panose="02040503050406030204" pitchFamily="18" charset="0"/>
                                  <a:ea typeface="Cambria Math" panose="02040503050406030204" pitchFamily="18" charset="0"/>
                                </a:rPr>
                                <m:t>)</m:t>
                              </m:r>
                            </m:e>
                            <m:e>
                              <m:r>
                                <a:rPr lang="en-US" sz="1400" b="0" i="1" smtClean="0">
                                  <a:latin typeface="Cambria Math" panose="02040503050406030204" pitchFamily="18" charset="0"/>
                                  <a:ea typeface="Cambria Math" panose="02040503050406030204" pitchFamily="18" charset="0"/>
                                </a:rPr>
                                <m:t>⋮</m:t>
                              </m:r>
                            </m:e>
                            <m:e>
                              <m:r>
                                <a:rPr lang="en-US" sz="1400" b="0" i="1" smtClean="0">
                                  <a:latin typeface="Cambria Math" panose="02040503050406030204" pitchFamily="18" charset="0"/>
                                  <a:ea typeface="Cambria Math" panose="02040503050406030204" pitchFamily="18" charset="0"/>
                                </a:rPr>
                                <m:t>𝑃</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𝑧𝑜𝑜</m:t>
                              </m:r>
                              <m:r>
                                <a:rPr lang="en-US" sz="1400" b="0" i="1" smtClean="0">
                                  <a:latin typeface="Cambria Math" panose="02040503050406030204" pitchFamily="18" charset="0"/>
                                  <a:ea typeface="Cambria Math" panose="02040503050406030204" pitchFamily="18" charset="0"/>
                                </a:rPr>
                                <m:t>)</m:t>
                              </m:r>
                            </m:e>
                          </m:eqArr>
                        </m:e>
                      </m:d>
                    </m:oMath>
                  </m:oMathPara>
                </a14:m>
                <a:endParaRPr lang="en-US" sz="1400" dirty="0"/>
              </a:p>
            </p:txBody>
          </p:sp>
        </mc:Choice>
        <mc:Fallback xmlns="">
          <p:sp>
            <p:nvSpPr>
              <p:cNvPr id="34" name="TextBox 33">
                <a:extLst>
                  <a:ext uri="{FF2B5EF4-FFF2-40B4-BE49-F238E27FC236}">
                    <a16:creationId xmlns:a16="http://schemas.microsoft.com/office/drawing/2014/main" id="{B95B6A8D-F09E-194A-A974-D525A3A14BA3}"/>
                  </a:ext>
                </a:extLst>
              </p:cNvPr>
              <p:cNvSpPr txBox="1">
                <a:spLocks noRot="1" noChangeAspect="1" noMove="1" noResize="1" noEditPoints="1" noAdjustHandles="1" noChangeArrowheads="1" noChangeShapeType="1" noTextEdit="1"/>
              </p:cNvSpPr>
              <p:nvPr/>
            </p:nvSpPr>
            <p:spPr>
              <a:xfrm>
                <a:off x="3564898" y="1915714"/>
                <a:ext cx="897425" cy="1086836"/>
              </a:xfrm>
              <a:prstGeom prst="rect">
                <a:avLst/>
              </a:prstGeom>
              <a:blipFill>
                <a:blip r:embed="rId14"/>
                <a:stretch>
                  <a:fillRect t="-1163" b="-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2319D17-E590-2742-991C-527EF71F498A}"/>
                  </a:ext>
                </a:extLst>
              </p:cNvPr>
              <p:cNvSpPr txBox="1"/>
              <p:nvPr/>
            </p:nvSpPr>
            <p:spPr>
              <a:xfrm>
                <a:off x="4982092" y="1917585"/>
                <a:ext cx="1254061" cy="10617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i="1" smtClean="0">
                              <a:latin typeface="Cambria Math" panose="02040503050406030204" pitchFamily="18" charset="0"/>
                            </a:rPr>
                          </m:ctrlPr>
                        </m:dPr>
                        <m:e>
                          <m:eqArr>
                            <m:eqArrPr>
                              <m:ctrlPr>
                                <a:rPr lang="en-US" sz="1400" b="0" i="1" smtClean="0">
                                  <a:latin typeface="Cambria Math" panose="02040503050406030204" pitchFamily="18" charset="0"/>
                                </a:rPr>
                              </m:ctrlPr>
                            </m:eqArrPr>
                            <m:e>
                              <m:r>
                                <a:rPr lang="en-US" sz="1400" b="0" i="1" smtClean="0">
                                  <a:latin typeface="Cambria Math" panose="02040503050406030204" pitchFamily="18" charset="0"/>
                                </a:rPr>
                                <m:t>𝑃</m:t>
                              </m:r>
                              <m:r>
                                <a:rPr lang="en-US" sz="1400" b="0" i="1" smtClean="0">
                                  <a:latin typeface="Cambria Math" panose="02040503050406030204" pitchFamily="18" charset="0"/>
                                </a:rPr>
                                <m:t>(</m:t>
                              </m:r>
                              <m:r>
                                <a:rPr lang="en-US" sz="1400" b="0" i="1" smtClean="0">
                                  <a:latin typeface="Cambria Math" panose="02040503050406030204" pitchFamily="18" charset="0"/>
                                </a:rPr>
                                <m:t>𝑎</m:t>
                              </m:r>
                              <m:r>
                                <a:rPr lang="en-US" sz="1400" b="0" i="1" smtClean="0">
                                  <a:latin typeface="Cambria Math" panose="02040503050406030204" pitchFamily="18" charset="0"/>
                                </a:rPr>
                                <m:t>|</m:t>
                              </m:r>
                              <m:r>
                                <a:rPr lang="en-US" sz="1400" b="0" i="1" smtClean="0">
                                  <a:latin typeface="Cambria Math" panose="02040503050406030204" pitchFamily="18" charset="0"/>
                                </a:rPr>
                                <m:t>𝑇h𝑒</m:t>
                              </m:r>
                              <m:r>
                                <a:rPr lang="en-US" sz="1400" b="0" i="1" smtClean="0">
                                  <a:latin typeface="Cambria Math" panose="02040503050406030204" pitchFamily="18" charset="0"/>
                                </a:rPr>
                                <m:t>)</m:t>
                              </m:r>
                            </m:e>
                            <m:e>
                              <m:r>
                                <a:rPr lang="en-US" sz="1400" b="0" i="1" smtClean="0">
                                  <a:latin typeface="Cambria Math" panose="02040503050406030204" pitchFamily="18" charset="0"/>
                                  <a:ea typeface="Cambria Math" panose="02040503050406030204" pitchFamily="18" charset="0"/>
                                </a:rPr>
                                <m:t>𝑃</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𝑎𝑏𝑜𝑢𝑡</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𝑇h𝑒</m:t>
                              </m:r>
                              <m:r>
                                <a:rPr lang="en-US" sz="1400" b="0" i="1" smtClean="0">
                                  <a:latin typeface="Cambria Math" panose="02040503050406030204" pitchFamily="18" charset="0"/>
                                  <a:ea typeface="Cambria Math" panose="02040503050406030204" pitchFamily="18" charset="0"/>
                                </a:rPr>
                                <m:t>)</m:t>
                              </m:r>
                            </m:e>
                            <m:e>
                              <m:r>
                                <a:rPr lang="en-US" sz="1400" b="0" i="1" smtClean="0">
                                  <a:latin typeface="Cambria Math" panose="02040503050406030204" pitchFamily="18" charset="0"/>
                                  <a:ea typeface="Cambria Math" panose="02040503050406030204" pitchFamily="18" charset="0"/>
                                </a:rPr>
                                <m:t>𝑃</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𝑎𝑙𝑙</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𝑇h𝑒</m:t>
                              </m:r>
                              <m:r>
                                <a:rPr lang="en-US" sz="1400" b="0" i="1" smtClean="0">
                                  <a:latin typeface="Cambria Math" panose="02040503050406030204" pitchFamily="18" charset="0"/>
                                  <a:ea typeface="Cambria Math" panose="02040503050406030204" pitchFamily="18" charset="0"/>
                                </a:rPr>
                                <m:t>)</m:t>
                              </m:r>
                            </m:e>
                            <m:e>
                              <m:r>
                                <a:rPr lang="en-US" sz="1400" b="0" i="1" smtClean="0">
                                  <a:latin typeface="Cambria Math" panose="02040503050406030204" pitchFamily="18" charset="0"/>
                                  <a:ea typeface="Cambria Math" panose="02040503050406030204" pitchFamily="18" charset="0"/>
                                </a:rPr>
                                <m:t>⋮</m:t>
                              </m:r>
                            </m:e>
                            <m:e>
                              <m:r>
                                <a:rPr lang="en-US" sz="1400" b="0" i="1" smtClean="0">
                                  <a:latin typeface="Cambria Math" panose="02040503050406030204" pitchFamily="18" charset="0"/>
                                  <a:ea typeface="Cambria Math" panose="02040503050406030204" pitchFamily="18" charset="0"/>
                                </a:rPr>
                                <m:t>𝑃</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𝑧𝑜𝑜</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𝑇h𝑒</m:t>
                              </m:r>
                              <m:r>
                                <a:rPr lang="en-US" sz="1400" b="0" i="1" smtClean="0">
                                  <a:latin typeface="Cambria Math" panose="02040503050406030204" pitchFamily="18" charset="0"/>
                                  <a:ea typeface="Cambria Math" panose="02040503050406030204" pitchFamily="18" charset="0"/>
                                </a:rPr>
                                <m:t>)</m:t>
                              </m:r>
                            </m:e>
                          </m:eqArr>
                        </m:e>
                      </m:d>
                    </m:oMath>
                  </m:oMathPara>
                </a14:m>
                <a:endParaRPr lang="en-US" sz="1400" dirty="0"/>
              </a:p>
            </p:txBody>
          </p:sp>
        </mc:Choice>
        <mc:Fallback xmlns="">
          <p:sp>
            <p:nvSpPr>
              <p:cNvPr id="35" name="TextBox 34">
                <a:extLst>
                  <a:ext uri="{FF2B5EF4-FFF2-40B4-BE49-F238E27FC236}">
                    <a16:creationId xmlns:a16="http://schemas.microsoft.com/office/drawing/2014/main" id="{02319D17-E590-2742-991C-527EF71F498A}"/>
                  </a:ext>
                </a:extLst>
              </p:cNvPr>
              <p:cNvSpPr txBox="1">
                <a:spLocks noRot="1" noChangeAspect="1" noMove="1" noResize="1" noEditPoints="1" noAdjustHandles="1" noChangeArrowheads="1" noChangeShapeType="1" noTextEdit="1"/>
              </p:cNvSpPr>
              <p:nvPr/>
            </p:nvSpPr>
            <p:spPr>
              <a:xfrm>
                <a:off x="4982092" y="1917585"/>
                <a:ext cx="1254061" cy="1061701"/>
              </a:xfrm>
              <a:prstGeom prst="rect">
                <a:avLst/>
              </a:prstGeom>
              <a:blipFill>
                <a:blip r:embed="rId15"/>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F7FFE43-93F6-1845-A9C5-2D08015C7D1E}"/>
                  </a:ext>
                </a:extLst>
              </p:cNvPr>
              <p:cNvSpPr txBox="1"/>
              <p:nvPr/>
            </p:nvSpPr>
            <p:spPr>
              <a:xfrm>
                <a:off x="3153551" y="1548330"/>
                <a:ext cx="1269643" cy="215444"/>
              </a:xfrm>
              <a:prstGeom prst="rect">
                <a:avLst/>
              </a:prstGeom>
              <a:noFill/>
            </p:spPr>
            <p:txBody>
              <a:bodyPr wrap="none" lIns="0" tIns="0" rIns="0" bIns="0" rtlCol="0">
                <a:spAutoFit/>
              </a:bodyPr>
              <a:lstStyle/>
              <a:p>
                <a:r>
                  <a:rPr lang="en-US" sz="1400" dirty="0"/>
                  <a:t>E.g., </a:t>
                </a:r>
                <a14:m>
                  <m:oMath xmlns:m="http://schemas.openxmlformats.org/officeDocument/2006/math">
                    <m:sSup>
                      <m:sSupPr>
                        <m:ctrlPr>
                          <a:rPr lang="en-US" sz="1400" i="1" smtClean="0">
                            <a:latin typeface="Cambria Math" panose="02040503050406030204" pitchFamily="18" charset="0"/>
                          </a:rPr>
                        </m:ctrlPr>
                      </m:sSupPr>
                      <m:e>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𝑦</m:t>
                            </m:r>
                          </m:e>
                        </m:acc>
                      </m:e>
                      <m:sup>
                        <m:r>
                          <a:rPr lang="en-US" sz="1400" b="0" i="1" smtClean="0">
                            <a:latin typeface="Cambria Math" panose="02040503050406030204" pitchFamily="18" charset="0"/>
                          </a:rPr>
                          <m:t>&lt;1&gt;</m:t>
                        </m:r>
                      </m:sup>
                    </m:sSup>
                    <m:r>
                      <a:rPr lang="en-US" sz="1400" b="0" i="1" smtClean="0">
                        <a:latin typeface="Cambria Math" panose="02040503050406030204" pitchFamily="18" charset="0"/>
                      </a:rPr>
                      <m:t>=</m:t>
                    </m:r>
                    <m:r>
                      <a:rPr lang="en-US" sz="1400" b="0" i="1" smtClean="0">
                        <a:latin typeface="Cambria Math" panose="02040503050406030204" pitchFamily="18" charset="0"/>
                      </a:rPr>
                      <m:t>𝑇h𝑒</m:t>
                    </m:r>
                  </m:oMath>
                </a14:m>
                <a:endParaRPr lang="en-US" sz="1400" dirty="0"/>
              </a:p>
            </p:txBody>
          </p:sp>
        </mc:Choice>
        <mc:Fallback xmlns="">
          <p:sp>
            <p:nvSpPr>
              <p:cNvPr id="36" name="TextBox 35">
                <a:extLst>
                  <a:ext uri="{FF2B5EF4-FFF2-40B4-BE49-F238E27FC236}">
                    <a16:creationId xmlns:a16="http://schemas.microsoft.com/office/drawing/2014/main" id="{FF7FFE43-93F6-1845-A9C5-2D08015C7D1E}"/>
                  </a:ext>
                </a:extLst>
              </p:cNvPr>
              <p:cNvSpPr txBox="1">
                <a:spLocks noRot="1" noChangeAspect="1" noMove="1" noResize="1" noEditPoints="1" noAdjustHandles="1" noChangeArrowheads="1" noChangeShapeType="1" noTextEdit="1"/>
              </p:cNvSpPr>
              <p:nvPr/>
            </p:nvSpPr>
            <p:spPr>
              <a:xfrm>
                <a:off x="3153551" y="1548330"/>
                <a:ext cx="1269643" cy="215444"/>
              </a:xfrm>
              <a:prstGeom prst="rect">
                <a:avLst/>
              </a:prstGeom>
              <a:blipFill>
                <a:blip r:embed="rId16"/>
                <a:stretch>
                  <a:fillRect l="-7921" t="-22222" r="-3960" b="-4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07C6DC33-2FC9-2749-A471-465CE11D1ED6}"/>
                  </a:ext>
                </a:extLst>
              </p:cNvPr>
              <p:cNvSpPr/>
              <p:nvPr/>
            </p:nvSpPr>
            <p:spPr>
              <a:xfrm>
                <a:off x="4890644" y="1502163"/>
                <a:ext cx="1640321"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acc>
                            <m:accPr>
                              <m:chr m:val="̂"/>
                              <m:ctrlPr>
                                <a:rPr lang="en-US" sz="1400" i="1">
                                  <a:latin typeface="Cambria Math" panose="02040503050406030204" pitchFamily="18" charset="0"/>
                                </a:rPr>
                              </m:ctrlPr>
                            </m:accPr>
                            <m:e>
                              <m:r>
                                <a:rPr lang="en-US" sz="1400" i="1">
                                  <a:latin typeface="Cambria Math" panose="02040503050406030204" pitchFamily="18" charset="0"/>
                                </a:rPr>
                                <m:t>𝑦</m:t>
                              </m:r>
                            </m:e>
                          </m:acc>
                        </m:e>
                        <m:sup>
                          <m:r>
                            <a:rPr lang="en-US" sz="1400" i="1">
                              <a:latin typeface="Cambria Math" panose="02040503050406030204" pitchFamily="18" charset="0"/>
                            </a:rPr>
                            <m:t>&lt;</m:t>
                          </m:r>
                          <m:r>
                            <a:rPr lang="en-US" sz="1400" b="0" i="1" smtClean="0">
                              <a:latin typeface="Cambria Math" panose="02040503050406030204" pitchFamily="18" charset="0"/>
                            </a:rPr>
                            <m:t>2</m:t>
                          </m:r>
                          <m:r>
                            <a:rPr lang="en-US" sz="1400" i="1">
                              <a:latin typeface="Cambria Math" panose="02040503050406030204" pitchFamily="18" charset="0"/>
                            </a:rPr>
                            <m:t>&gt;</m:t>
                          </m:r>
                        </m:sup>
                      </m:sSup>
                      <m:r>
                        <a:rPr lang="en-US" sz="1400" i="1">
                          <a:latin typeface="Cambria Math" panose="02040503050406030204" pitchFamily="18" charset="0"/>
                        </a:rPr>
                        <m:t>=</m:t>
                      </m:r>
                      <m:r>
                        <a:rPr lang="en-US" sz="1400" b="0" i="1" smtClean="0">
                          <a:latin typeface="Cambria Math" panose="02040503050406030204" pitchFamily="18" charset="0"/>
                        </a:rPr>
                        <m:t>𝑃𝑟𝑒𝑠𝑖𝑑𝑒𝑛𝑡</m:t>
                      </m:r>
                    </m:oMath>
                  </m:oMathPara>
                </a14:m>
                <a:endParaRPr lang="en-US" sz="1400" dirty="0"/>
              </a:p>
            </p:txBody>
          </p:sp>
        </mc:Choice>
        <mc:Fallback xmlns="">
          <p:sp>
            <p:nvSpPr>
              <p:cNvPr id="37" name="Rectangle 36">
                <a:extLst>
                  <a:ext uri="{FF2B5EF4-FFF2-40B4-BE49-F238E27FC236}">
                    <a16:creationId xmlns:a16="http://schemas.microsoft.com/office/drawing/2014/main" id="{07C6DC33-2FC9-2749-A471-465CE11D1ED6}"/>
                  </a:ext>
                </a:extLst>
              </p:cNvPr>
              <p:cNvSpPr>
                <a:spLocks noRot="1" noChangeAspect="1" noMove="1" noResize="1" noEditPoints="1" noAdjustHandles="1" noChangeArrowheads="1" noChangeShapeType="1" noTextEdit="1"/>
              </p:cNvSpPr>
              <p:nvPr/>
            </p:nvSpPr>
            <p:spPr>
              <a:xfrm>
                <a:off x="4890644" y="1502163"/>
                <a:ext cx="1640321" cy="307777"/>
              </a:xfrm>
              <a:prstGeom prst="rect">
                <a:avLst/>
              </a:prstGeom>
              <a:blipFill>
                <a:blip r:embed="rId17"/>
                <a:stretch>
                  <a:fillRect/>
                </a:stretch>
              </a:blipFill>
            </p:spPr>
            <p:txBody>
              <a:bodyPr/>
              <a:lstStyle/>
              <a:p>
                <a:r>
                  <a:rPr lang="en-US">
                    <a:noFill/>
                  </a:rPr>
                  <a:t> </a:t>
                </a:r>
              </a:p>
            </p:txBody>
          </p:sp>
        </mc:Fallback>
      </mc:AlternateContent>
      <p:cxnSp>
        <p:nvCxnSpPr>
          <p:cNvPr id="38" name="Curved Connector 37">
            <a:extLst>
              <a:ext uri="{FF2B5EF4-FFF2-40B4-BE49-F238E27FC236}">
                <a16:creationId xmlns:a16="http://schemas.microsoft.com/office/drawing/2014/main" id="{43EC77F9-C48B-BD4C-A6A2-A41C4BB9B0A1}"/>
              </a:ext>
            </a:extLst>
          </p:cNvPr>
          <p:cNvCxnSpPr>
            <a:cxnSpLocks/>
          </p:cNvCxnSpPr>
          <p:nvPr/>
        </p:nvCxnSpPr>
        <p:spPr>
          <a:xfrm>
            <a:off x="5419386" y="3405190"/>
            <a:ext cx="1361482" cy="1220102"/>
          </a:xfrm>
          <a:prstGeom prst="curvedConnector3">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41C7403-5C4F-9442-BC96-29E4DB061DB6}"/>
                  </a:ext>
                </a:extLst>
              </p:cNvPr>
              <p:cNvSpPr txBox="1"/>
              <p:nvPr/>
            </p:nvSpPr>
            <p:spPr>
              <a:xfrm>
                <a:off x="6660591" y="1915714"/>
                <a:ext cx="2090380" cy="10617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i="1" smtClean="0">
                              <a:latin typeface="Cambria Math" panose="02040503050406030204" pitchFamily="18" charset="0"/>
                            </a:rPr>
                          </m:ctrlPr>
                        </m:dPr>
                        <m:e>
                          <m:eqArr>
                            <m:eqArrPr>
                              <m:ctrlPr>
                                <a:rPr lang="en-US" sz="1400" b="0" i="1" smtClean="0">
                                  <a:latin typeface="Cambria Math" panose="02040503050406030204" pitchFamily="18" charset="0"/>
                                </a:rPr>
                              </m:ctrlPr>
                            </m:eqArrPr>
                            <m:e>
                              <m:r>
                                <a:rPr lang="en-US" sz="1400" b="0" i="1" smtClean="0">
                                  <a:latin typeface="Cambria Math" panose="02040503050406030204" pitchFamily="18" charset="0"/>
                                </a:rPr>
                                <m:t>𝑃</m:t>
                              </m:r>
                              <m:r>
                                <a:rPr lang="en-US" sz="1400" b="0" i="1" smtClean="0">
                                  <a:latin typeface="Cambria Math" panose="02040503050406030204" pitchFamily="18" charset="0"/>
                                </a:rPr>
                                <m:t>(</m:t>
                              </m:r>
                              <m:r>
                                <a:rPr lang="en-US" sz="1400" b="0" i="1" smtClean="0">
                                  <a:latin typeface="Cambria Math" panose="02040503050406030204" pitchFamily="18" charset="0"/>
                                </a:rPr>
                                <m:t>𝑎</m:t>
                              </m:r>
                              <m:r>
                                <a:rPr lang="en-US" sz="1400" b="0" i="1" smtClean="0">
                                  <a:latin typeface="Cambria Math" panose="02040503050406030204" pitchFamily="18" charset="0"/>
                                </a:rPr>
                                <m:t>|</m:t>
                              </m:r>
                              <m:r>
                                <a:rPr lang="en-US" sz="1400" b="0" i="1" smtClean="0">
                                  <a:latin typeface="Cambria Math" panose="02040503050406030204" pitchFamily="18" charset="0"/>
                                </a:rPr>
                                <m:t>𝑇h𝑒</m:t>
                              </m:r>
                              <m:r>
                                <a:rPr lang="en-US" sz="1400" b="0" i="1" smtClean="0">
                                  <a:latin typeface="Cambria Math" panose="02040503050406030204" pitchFamily="18" charset="0"/>
                                </a:rPr>
                                <m:t> </m:t>
                              </m:r>
                              <m:r>
                                <a:rPr lang="en-US" sz="1400" b="0" i="1" smtClean="0">
                                  <a:latin typeface="Cambria Math" panose="02040503050406030204" pitchFamily="18" charset="0"/>
                                </a:rPr>
                                <m:t>𝑃𝑟𝑒𝑠𝑖𝑑𝑒𝑛𝑡</m:t>
                              </m:r>
                              <m:r>
                                <a:rPr lang="en-US" sz="1400" b="0" i="1" smtClean="0">
                                  <a:latin typeface="Cambria Math" panose="02040503050406030204" pitchFamily="18" charset="0"/>
                                </a:rPr>
                                <m:t>)</m:t>
                              </m:r>
                            </m:e>
                            <m:e>
                              <m:r>
                                <a:rPr lang="en-US" sz="1400" b="0" i="1" smtClean="0">
                                  <a:latin typeface="Cambria Math" panose="02040503050406030204" pitchFamily="18" charset="0"/>
                                  <a:ea typeface="Cambria Math" panose="02040503050406030204" pitchFamily="18" charset="0"/>
                                </a:rPr>
                                <m:t>𝑃</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𝑎𝑏𝑜𝑢𝑡</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𝑇h𝑒</m:t>
                              </m:r>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𝑃𝑟𝑒𝑠𝑖𝑑𝑒𝑛𝑡</m:t>
                              </m:r>
                              <m:r>
                                <a:rPr lang="en-US" sz="1400" b="0" i="1" smtClean="0">
                                  <a:latin typeface="Cambria Math" panose="02040503050406030204" pitchFamily="18" charset="0"/>
                                  <a:ea typeface="Cambria Math" panose="02040503050406030204" pitchFamily="18" charset="0"/>
                                </a:rPr>
                                <m:t>)</m:t>
                              </m:r>
                            </m:e>
                            <m:e>
                              <m:r>
                                <a:rPr lang="en-US" sz="1400" b="0" i="1" smtClean="0">
                                  <a:latin typeface="Cambria Math" panose="02040503050406030204" pitchFamily="18" charset="0"/>
                                  <a:ea typeface="Cambria Math" panose="02040503050406030204" pitchFamily="18" charset="0"/>
                                </a:rPr>
                                <m:t>𝑃</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𝑎𝑙𝑙</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𝑇h𝑒</m:t>
                              </m:r>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𝑃𝑟𝑒𝑠𝑖𝑑𝑒𝑛𝑡</m:t>
                              </m:r>
                              <m:r>
                                <a:rPr lang="en-US" sz="1400" b="0" i="1" smtClean="0">
                                  <a:latin typeface="Cambria Math" panose="02040503050406030204" pitchFamily="18" charset="0"/>
                                  <a:ea typeface="Cambria Math" panose="02040503050406030204" pitchFamily="18" charset="0"/>
                                </a:rPr>
                                <m:t>)</m:t>
                              </m:r>
                            </m:e>
                            <m:e>
                              <m:r>
                                <a:rPr lang="en-US" sz="1400" b="0" i="1" smtClean="0">
                                  <a:latin typeface="Cambria Math" panose="02040503050406030204" pitchFamily="18" charset="0"/>
                                  <a:ea typeface="Cambria Math" panose="02040503050406030204" pitchFamily="18" charset="0"/>
                                </a:rPr>
                                <m:t>⋮</m:t>
                              </m:r>
                            </m:e>
                            <m:e>
                              <m:r>
                                <a:rPr lang="en-US" sz="1400" b="0" i="1" smtClean="0">
                                  <a:latin typeface="Cambria Math" panose="02040503050406030204" pitchFamily="18" charset="0"/>
                                  <a:ea typeface="Cambria Math" panose="02040503050406030204" pitchFamily="18" charset="0"/>
                                </a:rPr>
                                <m:t>𝑃</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𝑧𝑜𝑜</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𝑇h𝑒</m:t>
                              </m:r>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𝑃𝑟𝑒𝑠𝑖𝑑𝑒𝑛𝑡</m:t>
                              </m:r>
                              <m:r>
                                <a:rPr lang="en-US" sz="1400" b="0" i="1" smtClean="0">
                                  <a:latin typeface="Cambria Math" panose="02040503050406030204" pitchFamily="18" charset="0"/>
                                  <a:ea typeface="Cambria Math" panose="02040503050406030204" pitchFamily="18" charset="0"/>
                                </a:rPr>
                                <m:t>)</m:t>
                              </m:r>
                            </m:e>
                          </m:eqArr>
                        </m:e>
                      </m:d>
                    </m:oMath>
                  </m:oMathPara>
                </a14:m>
                <a:endParaRPr lang="en-US" sz="1400" dirty="0"/>
              </a:p>
            </p:txBody>
          </p:sp>
        </mc:Choice>
        <mc:Fallback xmlns="">
          <p:sp>
            <p:nvSpPr>
              <p:cNvPr id="39" name="TextBox 38">
                <a:extLst>
                  <a:ext uri="{FF2B5EF4-FFF2-40B4-BE49-F238E27FC236}">
                    <a16:creationId xmlns:a16="http://schemas.microsoft.com/office/drawing/2014/main" id="{541C7403-5C4F-9442-BC96-29E4DB061DB6}"/>
                  </a:ext>
                </a:extLst>
              </p:cNvPr>
              <p:cNvSpPr txBox="1">
                <a:spLocks noRot="1" noChangeAspect="1" noMove="1" noResize="1" noEditPoints="1" noAdjustHandles="1" noChangeArrowheads="1" noChangeShapeType="1" noTextEdit="1"/>
              </p:cNvSpPr>
              <p:nvPr/>
            </p:nvSpPr>
            <p:spPr>
              <a:xfrm>
                <a:off x="6660591" y="1915714"/>
                <a:ext cx="2090380" cy="1061701"/>
              </a:xfrm>
              <a:prstGeom prst="rect">
                <a:avLst/>
              </a:prstGeom>
              <a:blipFill>
                <a:blip r:embed="rId18"/>
                <a:stretch>
                  <a:fillRect t="-3571"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32141EBE-CC06-534B-A89D-8D77A6CFB34F}"/>
                  </a:ext>
                </a:extLst>
              </p:cNvPr>
              <p:cNvSpPr/>
              <p:nvPr/>
            </p:nvSpPr>
            <p:spPr>
              <a:xfrm>
                <a:off x="6569143" y="1500292"/>
                <a:ext cx="98719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acc>
                            <m:accPr>
                              <m:chr m:val="̂"/>
                              <m:ctrlPr>
                                <a:rPr lang="en-US" sz="1400" i="1">
                                  <a:latin typeface="Cambria Math" panose="02040503050406030204" pitchFamily="18" charset="0"/>
                                </a:rPr>
                              </m:ctrlPr>
                            </m:accPr>
                            <m:e>
                              <m:r>
                                <a:rPr lang="en-US" sz="1400" i="1">
                                  <a:latin typeface="Cambria Math" panose="02040503050406030204" pitchFamily="18" charset="0"/>
                                </a:rPr>
                                <m:t>𝑦</m:t>
                              </m:r>
                            </m:e>
                          </m:acc>
                        </m:e>
                        <m:sup>
                          <m:r>
                            <a:rPr lang="en-US" sz="1400" i="1">
                              <a:latin typeface="Cambria Math" panose="02040503050406030204" pitchFamily="18" charset="0"/>
                            </a:rPr>
                            <m:t>&lt;</m:t>
                          </m:r>
                          <m:r>
                            <a:rPr lang="en-US" sz="1400" b="0" i="1" smtClean="0">
                              <a:latin typeface="Cambria Math" panose="02040503050406030204" pitchFamily="18" charset="0"/>
                            </a:rPr>
                            <m:t>3</m:t>
                          </m:r>
                          <m:r>
                            <a:rPr lang="en-US" sz="1400" i="1">
                              <a:latin typeface="Cambria Math" panose="02040503050406030204" pitchFamily="18" charset="0"/>
                            </a:rPr>
                            <m:t>&gt;</m:t>
                          </m:r>
                        </m:sup>
                      </m:sSup>
                      <m:r>
                        <a:rPr lang="en-US" sz="1400" i="1">
                          <a:latin typeface="Cambria Math" panose="02040503050406030204" pitchFamily="18" charset="0"/>
                        </a:rPr>
                        <m:t>=</m:t>
                      </m:r>
                      <m:r>
                        <a:rPr lang="en-US" sz="1400" b="0" i="1" smtClean="0">
                          <a:latin typeface="Cambria Math" panose="02040503050406030204" pitchFamily="18" charset="0"/>
                        </a:rPr>
                        <m:t>𝑖𝑠</m:t>
                      </m:r>
                    </m:oMath>
                  </m:oMathPara>
                </a14:m>
                <a:endParaRPr lang="en-US" sz="1400" dirty="0"/>
              </a:p>
            </p:txBody>
          </p:sp>
        </mc:Choice>
        <mc:Fallback xmlns="">
          <p:sp>
            <p:nvSpPr>
              <p:cNvPr id="40" name="Rectangle 39">
                <a:extLst>
                  <a:ext uri="{FF2B5EF4-FFF2-40B4-BE49-F238E27FC236}">
                    <a16:creationId xmlns:a16="http://schemas.microsoft.com/office/drawing/2014/main" id="{32141EBE-CC06-534B-A89D-8D77A6CFB34F}"/>
                  </a:ext>
                </a:extLst>
              </p:cNvPr>
              <p:cNvSpPr>
                <a:spLocks noRot="1" noChangeAspect="1" noMove="1" noResize="1" noEditPoints="1" noAdjustHandles="1" noChangeArrowheads="1" noChangeShapeType="1" noTextEdit="1"/>
              </p:cNvSpPr>
              <p:nvPr/>
            </p:nvSpPr>
            <p:spPr>
              <a:xfrm>
                <a:off x="6569143" y="1500292"/>
                <a:ext cx="987193" cy="307777"/>
              </a:xfrm>
              <a:prstGeom prst="rect">
                <a:avLst/>
              </a:prstGeom>
              <a:blipFill>
                <a:blip r:embed="rId19"/>
                <a:stretch>
                  <a:fillRect b="-4000"/>
                </a:stretch>
              </a:blipFill>
            </p:spPr>
            <p:txBody>
              <a:bodyPr/>
              <a:lstStyle/>
              <a:p>
                <a:r>
                  <a:rPr lang="en-US">
                    <a:noFill/>
                  </a:rPr>
                  <a:t> </a:t>
                </a:r>
              </a:p>
            </p:txBody>
          </p:sp>
        </mc:Fallback>
      </mc:AlternateContent>
      <p:grpSp>
        <p:nvGrpSpPr>
          <p:cNvPr id="41" name="Group 40">
            <a:extLst>
              <a:ext uri="{FF2B5EF4-FFF2-40B4-BE49-F238E27FC236}">
                <a16:creationId xmlns:a16="http://schemas.microsoft.com/office/drawing/2014/main" id="{141EF881-7987-2644-8E28-E91B3AA6E0D4}"/>
              </a:ext>
            </a:extLst>
          </p:cNvPr>
          <p:cNvGrpSpPr/>
          <p:nvPr/>
        </p:nvGrpSpPr>
        <p:grpSpPr>
          <a:xfrm>
            <a:off x="9384818" y="3129868"/>
            <a:ext cx="1417051" cy="1893865"/>
            <a:chOff x="2879175" y="3478768"/>
            <a:chExt cx="1417051" cy="1893865"/>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44C34D8-3785-AE4B-AB12-1533FF636E46}"/>
                    </a:ext>
                  </a:extLst>
                </p:cNvPr>
                <p:cNvSpPr txBox="1"/>
                <p:nvPr/>
              </p:nvSpPr>
              <p:spPr>
                <a:xfrm>
                  <a:off x="3715426" y="5157189"/>
                  <a:ext cx="58080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𝑦</m:t>
                                </m:r>
                              </m:e>
                            </m:acc>
                          </m:e>
                          <m:sup>
                            <m:r>
                              <a:rPr lang="en-US" sz="1400" b="0" i="1" smtClean="0">
                                <a:latin typeface="Cambria Math" panose="02040503050406030204" pitchFamily="18" charset="0"/>
                              </a:rPr>
                              <m:t>&lt;</m:t>
                            </m:r>
                            <m:r>
                              <a:rPr lang="en-US" sz="1400" b="0" i="1" smtClean="0">
                                <a:latin typeface="Cambria Math" panose="02040503050406030204" pitchFamily="18" charset="0"/>
                              </a:rPr>
                              <m:t>𝑡</m:t>
                            </m:r>
                            <m:r>
                              <a:rPr lang="en-US" sz="1400" b="0" i="1" smtClean="0">
                                <a:latin typeface="Cambria Math" panose="02040503050406030204" pitchFamily="18" charset="0"/>
                              </a:rPr>
                              <m:t>−1&gt;</m:t>
                            </m:r>
                          </m:sup>
                        </m:sSup>
                      </m:oMath>
                    </m:oMathPara>
                  </a14:m>
                  <a:endParaRPr lang="en-US" sz="1400" dirty="0"/>
                </a:p>
              </p:txBody>
            </p:sp>
          </mc:Choice>
          <mc:Fallback xmlns="">
            <p:sp>
              <p:nvSpPr>
                <p:cNvPr id="45" name="TextBox 44">
                  <a:extLst>
                    <a:ext uri="{FF2B5EF4-FFF2-40B4-BE49-F238E27FC236}">
                      <a16:creationId xmlns:a16="http://schemas.microsoft.com/office/drawing/2014/main" id="{364932BF-2B38-9A49-8383-986774E83900}"/>
                    </a:ext>
                  </a:extLst>
                </p:cNvPr>
                <p:cNvSpPr txBox="1">
                  <a:spLocks noRot="1" noChangeAspect="1" noMove="1" noResize="1" noEditPoints="1" noAdjustHandles="1" noChangeArrowheads="1" noChangeShapeType="1" noTextEdit="1"/>
                </p:cNvSpPr>
                <p:nvPr/>
              </p:nvSpPr>
              <p:spPr>
                <a:xfrm>
                  <a:off x="3715426" y="5157189"/>
                  <a:ext cx="580800" cy="215444"/>
                </a:xfrm>
                <a:prstGeom prst="rect">
                  <a:avLst/>
                </a:prstGeom>
                <a:blipFill>
                  <a:blip r:embed="rId20"/>
                  <a:stretch>
                    <a:fillRect l="-6522" t="-22222" r="-2174" b="-22222"/>
                  </a:stretch>
                </a:blipFill>
              </p:spPr>
              <p:txBody>
                <a:bodyPr/>
                <a:lstStyle/>
                <a:p>
                  <a:r>
                    <a:rPr lang="en-US">
                      <a:noFill/>
                    </a:rPr>
                    <a:t> </a:t>
                  </a:r>
                </a:p>
              </p:txBody>
            </p:sp>
          </mc:Fallback>
        </mc:AlternateContent>
        <p:sp>
          <p:nvSpPr>
            <p:cNvPr id="43" name="Rectangle 42">
              <a:extLst>
                <a:ext uri="{FF2B5EF4-FFF2-40B4-BE49-F238E27FC236}">
                  <a16:creationId xmlns:a16="http://schemas.microsoft.com/office/drawing/2014/main" id="{CF2AA5A1-520E-9342-8F47-4C4D40B95DD4}"/>
                </a:ext>
              </a:extLst>
            </p:cNvPr>
            <p:cNvSpPr/>
            <p:nvPr/>
          </p:nvSpPr>
          <p:spPr>
            <a:xfrm>
              <a:off x="3593324" y="4120116"/>
              <a:ext cx="667657" cy="4281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A3C23E9-B895-E74D-915E-1EE3AC90D1F5}"/>
                    </a:ext>
                  </a:extLst>
                </p:cNvPr>
                <p:cNvSpPr txBox="1"/>
                <p:nvPr/>
              </p:nvSpPr>
              <p:spPr>
                <a:xfrm>
                  <a:off x="3717671" y="4226480"/>
                  <a:ext cx="41896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𝑎</m:t>
                            </m:r>
                          </m:e>
                          <m:sup>
                            <m:r>
                              <a:rPr lang="en-US" sz="1400" b="0" i="1" smtClean="0">
                                <a:latin typeface="Cambria Math" panose="02040503050406030204" pitchFamily="18" charset="0"/>
                              </a:rPr>
                              <m:t>&lt;3&gt;</m:t>
                            </m:r>
                          </m:sup>
                        </m:sSup>
                      </m:oMath>
                    </m:oMathPara>
                  </a14:m>
                  <a:endParaRPr lang="en-US" sz="1400" dirty="0"/>
                </a:p>
              </p:txBody>
            </p:sp>
          </mc:Choice>
          <mc:Fallback xmlns="">
            <p:sp>
              <p:nvSpPr>
                <p:cNvPr id="29" name="TextBox 28">
                  <a:extLst>
                    <a:ext uri="{FF2B5EF4-FFF2-40B4-BE49-F238E27FC236}">
                      <a16:creationId xmlns:a16="http://schemas.microsoft.com/office/drawing/2014/main" id="{0600519F-63F1-2641-BCD3-6C29C6E8ED98}"/>
                    </a:ext>
                  </a:extLst>
                </p:cNvPr>
                <p:cNvSpPr txBox="1">
                  <a:spLocks noRot="1" noChangeAspect="1" noMove="1" noResize="1" noEditPoints="1" noAdjustHandles="1" noChangeArrowheads="1" noChangeShapeType="1" noTextEdit="1"/>
                </p:cNvSpPr>
                <p:nvPr/>
              </p:nvSpPr>
              <p:spPr>
                <a:xfrm>
                  <a:off x="3717671" y="4226480"/>
                  <a:ext cx="418961" cy="215444"/>
                </a:xfrm>
                <a:prstGeom prst="rect">
                  <a:avLst/>
                </a:prstGeom>
                <a:blipFill>
                  <a:blip r:embed="rId12"/>
                  <a:stretch>
                    <a:fillRect l="-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67C59D23-05EB-F646-8238-0EFB2C4CCE17}"/>
                    </a:ext>
                  </a:extLst>
                </p:cNvPr>
                <p:cNvSpPr txBox="1"/>
                <p:nvPr/>
              </p:nvSpPr>
              <p:spPr>
                <a:xfrm>
                  <a:off x="3715426" y="3478768"/>
                  <a:ext cx="41088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𝑦</m:t>
                                </m:r>
                              </m:e>
                            </m:acc>
                          </m:e>
                          <m:sup>
                            <m:r>
                              <a:rPr lang="en-US" sz="1400" b="0" i="1" smtClean="0">
                                <a:latin typeface="Cambria Math" panose="02040503050406030204" pitchFamily="18" charset="0"/>
                              </a:rPr>
                              <m:t>&lt;</m:t>
                            </m:r>
                            <m:r>
                              <a:rPr lang="en-US" sz="1400" b="0" i="1" smtClean="0">
                                <a:latin typeface="Cambria Math" panose="02040503050406030204" pitchFamily="18" charset="0"/>
                              </a:rPr>
                              <m:t>𝑡</m:t>
                            </m:r>
                            <m:r>
                              <a:rPr lang="en-US" sz="1400" b="0" i="1" smtClean="0">
                                <a:latin typeface="Cambria Math" panose="02040503050406030204" pitchFamily="18" charset="0"/>
                              </a:rPr>
                              <m:t>&gt;</m:t>
                            </m:r>
                          </m:sup>
                        </m:sSup>
                      </m:oMath>
                    </m:oMathPara>
                  </a14:m>
                  <a:endParaRPr lang="en-US" sz="1400" dirty="0"/>
                </a:p>
              </p:txBody>
            </p:sp>
          </mc:Choice>
          <mc:Fallback xmlns="">
            <p:sp>
              <p:nvSpPr>
                <p:cNvPr id="48" name="TextBox 47">
                  <a:extLst>
                    <a:ext uri="{FF2B5EF4-FFF2-40B4-BE49-F238E27FC236}">
                      <a16:creationId xmlns:a16="http://schemas.microsoft.com/office/drawing/2014/main" id="{F49C5606-D8CF-B148-B344-50E2C99D8B3A}"/>
                    </a:ext>
                  </a:extLst>
                </p:cNvPr>
                <p:cNvSpPr txBox="1">
                  <a:spLocks noRot="1" noChangeAspect="1" noMove="1" noResize="1" noEditPoints="1" noAdjustHandles="1" noChangeArrowheads="1" noChangeShapeType="1" noTextEdit="1"/>
                </p:cNvSpPr>
                <p:nvPr/>
              </p:nvSpPr>
              <p:spPr>
                <a:xfrm>
                  <a:off x="3715426" y="3478768"/>
                  <a:ext cx="410882" cy="215444"/>
                </a:xfrm>
                <a:prstGeom prst="rect">
                  <a:avLst/>
                </a:prstGeom>
                <a:blipFill>
                  <a:blip r:embed="rId21"/>
                  <a:stretch>
                    <a:fillRect l="-12121" t="-22222" b="-16667"/>
                  </a:stretch>
                </a:blipFill>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C363D377-5695-CB4E-9731-F40728F27568}"/>
                </a:ext>
              </a:extLst>
            </p:cNvPr>
            <p:cNvCxnSpPr>
              <a:cxnSpLocks/>
              <a:endCxn id="43" idx="1"/>
            </p:cNvCxnSpPr>
            <p:nvPr/>
          </p:nvCxnSpPr>
          <p:spPr>
            <a:xfrm>
              <a:off x="2879175" y="4334202"/>
              <a:ext cx="7141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DB7B8FC-8E71-FB40-8584-CB28D0EC2BA6}"/>
                </a:ext>
              </a:extLst>
            </p:cNvPr>
            <p:cNvCxnSpPr>
              <a:cxnSpLocks/>
              <a:stCxn id="43" idx="0"/>
            </p:cNvCxnSpPr>
            <p:nvPr/>
          </p:nvCxnSpPr>
          <p:spPr>
            <a:xfrm flipV="1">
              <a:off x="3927153" y="3754090"/>
              <a:ext cx="0" cy="3660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5ED3D3B-D88A-0E44-A4CB-B363F3B4F6B6}"/>
                </a:ext>
              </a:extLst>
            </p:cNvPr>
            <p:cNvCxnSpPr>
              <a:cxnSpLocks/>
              <a:endCxn id="43" idx="2"/>
            </p:cNvCxnSpPr>
            <p:nvPr/>
          </p:nvCxnSpPr>
          <p:spPr>
            <a:xfrm flipV="1">
              <a:off x="3927153" y="4548288"/>
              <a:ext cx="0" cy="4259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9" name="Curved Connector 48">
            <a:extLst>
              <a:ext uri="{FF2B5EF4-FFF2-40B4-BE49-F238E27FC236}">
                <a16:creationId xmlns:a16="http://schemas.microsoft.com/office/drawing/2014/main" id="{E33EAA18-F3E6-ED46-A0E2-754B2C967C46}"/>
              </a:ext>
            </a:extLst>
          </p:cNvPr>
          <p:cNvCxnSpPr>
            <a:cxnSpLocks/>
          </p:cNvCxnSpPr>
          <p:nvPr/>
        </p:nvCxnSpPr>
        <p:spPr>
          <a:xfrm>
            <a:off x="9071312" y="3405190"/>
            <a:ext cx="1361482" cy="1220102"/>
          </a:xfrm>
          <a:prstGeom prst="curvedConnector3">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FF36AE3-B231-0F4D-B10D-4183547B1413}"/>
              </a:ext>
            </a:extLst>
          </p:cNvPr>
          <p:cNvSpPr txBox="1"/>
          <p:nvPr/>
        </p:nvSpPr>
        <p:spPr>
          <a:xfrm>
            <a:off x="7944311" y="3900905"/>
            <a:ext cx="343364"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C64C820-82C8-F44B-B368-BD81DBCB1298}"/>
                  </a:ext>
                </a:extLst>
              </p:cNvPr>
              <p:cNvSpPr txBox="1"/>
              <p:nvPr/>
            </p:nvSpPr>
            <p:spPr>
              <a:xfrm>
                <a:off x="9398601" y="1915713"/>
                <a:ext cx="2487348" cy="10617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i="1" smtClean="0">
                              <a:latin typeface="Cambria Math" panose="02040503050406030204" pitchFamily="18" charset="0"/>
                            </a:rPr>
                          </m:ctrlPr>
                        </m:dPr>
                        <m:e>
                          <m:eqArr>
                            <m:eqArrPr>
                              <m:ctrlPr>
                                <a:rPr lang="en-US" sz="1400" b="0" i="1" smtClean="0">
                                  <a:latin typeface="Cambria Math" panose="02040503050406030204" pitchFamily="18" charset="0"/>
                                </a:rPr>
                              </m:ctrlPr>
                            </m:eqArrPr>
                            <m:e>
                              <m:r>
                                <a:rPr lang="en-US" sz="1400" b="0" i="1" smtClean="0">
                                  <a:latin typeface="Cambria Math" panose="02040503050406030204" pitchFamily="18" charset="0"/>
                                </a:rPr>
                                <m:t>𝑃</m:t>
                              </m:r>
                              <m:r>
                                <a:rPr lang="en-US" sz="1400" b="0" i="1" smtClean="0">
                                  <a:latin typeface="Cambria Math" panose="02040503050406030204" pitchFamily="18" charset="0"/>
                                </a:rPr>
                                <m:t>(</m:t>
                              </m:r>
                              <m:r>
                                <a:rPr lang="en-US" sz="1400" b="0" i="1" smtClean="0">
                                  <a:latin typeface="Cambria Math" panose="02040503050406030204" pitchFamily="18" charset="0"/>
                                </a:rPr>
                                <m:t>𝑎</m:t>
                              </m:r>
                              <m:r>
                                <a:rPr lang="en-US" sz="1400" b="0" i="1" smtClean="0">
                                  <a:latin typeface="Cambria Math" panose="02040503050406030204" pitchFamily="18" charset="0"/>
                                </a:rPr>
                                <m:t>|</m:t>
                              </m:r>
                              <m:r>
                                <a:rPr lang="en-US" sz="1400" b="0" i="1" smtClean="0">
                                  <a:latin typeface="Cambria Math" panose="02040503050406030204" pitchFamily="18" charset="0"/>
                                </a:rPr>
                                <m:t>𝑇h𝑒</m:t>
                              </m:r>
                              <m:r>
                                <a:rPr lang="en-US" sz="1400" b="0" i="1" smtClean="0">
                                  <a:latin typeface="Cambria Math" panose="02040503050406030204" pitchFamily="18" charset="0"/>
                                </a:rPr>
                                <m:t> </m:t>
                              </m:r>
                              <m:r>
                                <a:rPr lang="en-US" sz="1400" b="0" i="1" smtClean="0">
                                  <a:latin typeface="Cambria Math" panose="02040503050406030204" pitchFamily="18" charset="0"/>
                                </a:rPr>
                                <m:t>𝑃𝑟𝑒𝑠𝑖𝑑𝑒𝑛𝑡</m:t>
                              </m:r>
                              <m:r>
                                <a:rPr lang="en-US" sz="1400" b="0" i="1" smtClean="0">
                                  <a:latin typeface="Cambria Math" panose="02040503050406030204" pitchFamily="18" charset="0"/>
                                </a:rPr>
                                <m:t> </m:t>
                              </m:r>
                              <m:r>
                                <a:rPr lang="en-US" sz="1400" b="0" i="1" smtClean="0">
                                  <a:latin typeface="Cambria Math" panose="02040503050406030204" pitchFamily="18" charset="0"/>
                                </a:rPr>
                                <m:t>𝑖𝑠</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rPr>
                                <m:t>)</m:t>
                              </m:r>
                            </m:e>
                            <m:e>
                              <m:r>
                                <a:rPr lang="en-US" sz="1400" b="0" i="1" smtClean="0">
                                  <a:latin typeface="Cambria Math" panose="02040503050406030204" pitchFamily="18" charset="0"/>
                                  <a:ea typeface="Cambria Math" panose="02040503050406030204" pitchFamily="18" charset="0"/>
                                </a:rPr>
                                <m:t>𝑃</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𝑎𝑏𝑜𝑢𝑡</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𝑇h𝑒</m:t>
                              </m:r>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𝑃𝑟𝑒𝑠𝑖𝑑𝑒𝑛𝑡</m:t>
                              </m:r>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𝑖𝑠</m:t>
                              </m:r>
                              <m:r>
                                <a:rPr lang="en-US" sz="1400" b="0" i="1" smtClean="0">
                                  <a:latin typeface="Cambria Math" panose="02040503050406030204" pitchFamily="18" charset="0"/>
                                  <a:ea typeface="Cambria Math" panose="02040503050406030204" pitchFamily="18" charset="0"/>
                                </a:rPr>
                                <m:t>⋯)</m:t>
                              </m:r>
                            </m:e>
                            <m:e>
                              <m:r>
                                <a:rPr lang="en-US" sz="1400" b="0" i="1" smtClean="0">
                                  <a:latin typeface="Cambria Math" panose="02040503050406030204" pitchFamily="18" charset="0"/>
                                  <a:ea typeface="Cambria Math" panose="02040503050406030204" pitchFamily="18" charset="0"/>
                                </a:rPr>
                                <m:t>𝑃</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𝑎𝑙𝑙</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𝑇h𝑒</m:t>
                              </m:r>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𝑃𝑟𝑒𝑠𝑖𝑑𝑒𝑛𝑡</m:t>
                              </m:r>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𝑖𝑠</m:t>
                              </m:r>
                              <m:r>
                                <a:rPr lang="en-US" sz="1400" b="0" i="1" smtClean="0">
                                  <a:latin typeface="Cambria Math" panose="02040503050406030204" pitchFamily="18" charset="0"/>
                                  <a:ea typeface="Cambria Math" panose="02040503050406030204" pitchFamily="18" charset="0"/>
                                </a:rPr>
                                <m:t>⋯)</m:t>
                              </m:r>
                            </m:e>
                            <m:e>
                              <m:r>
                                <a:rPr lang="en-US" sz="1400" b="0" i="1" smtClean="0">
                                  <a:latin typeface="Cambria Math" panose="02040503050406030204" pitchFamily="18" charset="0"/>
                                  <a:ea typeface="Cambria Math" panose="02040503050406030204" pitchFamily="18" charset="0"/>
                                </a:rPr>
                                <m:t>⋮</m:t>
                              </m:r>
                            </m:e>
                            <m:e>
                              <m:r>
                                <a:rPr lang="en-US" sz="1400" b="0" i="1" smtClean="0">
                                  <a:latin typeface="Cambria Math" panose="02040503050406030204" pitchFamily="18" charset="0"/>
                                  <a:ea typeface="Cambria Math" panose="02040503050406030204" pitchFamily="18" charset="0"/>
                                </a:rPr>
                                <m:t>𝑃</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𝑧𝑜𝑜</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𝑇h𝑒</m:t>
                              </m:r>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𝑃𝑟𝑒𝑠𝑖𝑑𝑒𝑛𝑡</m:t>
                              </m:r>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𝑖𝑠</m:t>
                              </m:r>
                              <m:r>
                                <a:rPr lang="en-US" sz="1400" b="0" i="1" smtClean="0">
                                  <a:latin typeface="Cambria Math" panose="02040503050406030204" pitchFamily="18" charset="0"/>
                                  <a:ea typeface="Cambria Math" panose="02040503050406030204" pitchFamily="18" charset="0"/>
                                </a:rPr>
                                <m:t> ⋯)</m:t>
                              </m:r>
                            </m:e>
                          </m:eqArr>
                        </m:e>
                      </m:d>
                    </m:oMath>
                  </m:oMathPara>
                </a14:m>
                <a:endParaRPr lang="en-US" sz="1400" dirty="0"/>
              </a:p>
            </p:txBody>
          </p:sp>
        </mc:Choice>
        <mc:Fallback xmlns="">
          <p:sp>
            <p:nvSpPr>
              <p:cNvPr id="51" name="TextBox 50">
                <a:extLst>
                  <a:ext uri="{FF2B5EF4-FFF2-40B4-BE49-F238E27FC236}">
                    <a16:creationId xmlns:a16="http://schemas.microsoft.com/office/drawing/2014/main" id="{5C64C820-82C8-F44B-B368-BD81DBCB1298}"/>
                  </a:ext>
                </a:extLst>
              </p:cNvPr>
              <p:cNvSpPr txBox="1">
                <a:spLocks noRot="1" noChangeAspect="1" noMove="1" noResize="1" noEditPoints="1" noAdjustHandles="1" noChangeArrowheads="1" noChangeShapeType="1" noTextEdit="1"/>
              </p:cNvSpPr>
              <p:nvPr/>
            </p:nvSpPr>
            <p:spPr>
              <a:xfrm>
                <a:off x="9398601" y="1915713"/>
                <a:ext cx="2487348" cy="1061701"/>
              </a:xfrm>
              <a:prstGeom prst="rect">
                <a:avLst/>
              </a:prstGeom>
              <a:blipFill>
                <a:blip r:embed="rId22"/>
                <a:stretch>
                  <a:fillRect t="-3571"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303BA407-16A1-364D-8733-8023F5F6946A}"/>
                  </a:ext>
                </a:extLst>
              </p:cNvPr>
              <p:cNvSpPr/>
              <p:nvPr/>
            </p:nvSpPr>
            <p:spPr>
              <a:xfrm>
                <a:off x="10017872" y="1500292"/>
                <a:ext cx="152137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acc>
                            <m:accPr>
                              <m:chr m:val="̂"/>
                              <m:ctrlPr>
                                <a:rPr lang="en-US" sz="1400" i="1">
                                  <a:latin typeface="Cambria Math" panose="02040503050406030204" pitchFamily="18" charset="0"/>
                                </a:rPr>
                              </m:ctrlPr>
                            </m:accPr>
                            <m:e>
                              <m:r>
                                <a:rPr lang="en-US" sz="1400" i="1">
                                  <a:latin typeface="Cambria Math" panose="02040503050406030204" pitchFamily="18" charset="0"/>
                                </a:rPr>
                                <m:t>𝑦</m:t>
                              </m:r>
                            </m:e>
                          </m:acc>
                        </m:e>
                        <m:sup>
                          <m:r>
                            <a:rPr lang="en-US" sz="1400" i="1">
                              <a:latin typeface="Cambria Math" panose="02040503050406030204" pitchFamily="18" charset="0"/>
                            </a:rPr>
                            <m:t>&lt;</m:t>
                          </m:r>
                          <m:r>
                            <a:rPr lang="en-US" sz="1400" b="0" i="1" smtClean="0">
                              <a:latin typeface="Cambria Math" panose="02040503050406030204" pitchFamily="18" charset="0"/>
                            </a:rPr>
                            <m:t>𝑡</m:t>
                          </m:r>
                          <m:r>
                            <a:rPr lang="en-US" sz="1400" i="1">
                              <a:latin typeface="Cambria Math" panose="02040503050406030204" pitchFamily="18" charset="0"/>
                            </a:rPr>
                            <m:t>&gt;</m:t>
                          </m:r>
                        </m:sup>
                      </m:sSup>
                      <m:r>
                        <a:rPr lang="en-US" sz="1400" i="1">
                          <a:latin typeface="Cambria Math" panose="02040503050406030204" pitchFamily="18" charset="0"/>
                        </a:rPr>
                        <m:t>=</m:t>
                      </m:r>
                      <m:r>
                        <a:rPr lang="en-US" sz="1400" b="0" i="1" smtClean="0">
                          <a:latin typeface="Cambria Math" panose="02040503050406030204" pitchFamily="18" charset="0"/>
                        </a:rPr>
                        <m:t> &lt;</m:t>
                      </m:r>
                      <m:r>
                        <a:rPr lang="en-US" sz="1400" b="0" i="1" smtClean="0">
                          <a:latin typeface="Cambria Math" panose="02040503050406030204" pitchFamily="18" charset="0"/>
                        </a:rPr>
                        <m:t>𝐸𝑂𝑆</m:t>
                      </m:r>
                      <m:r>
                        <a:rPr lang="en-US" sz="1400" b="0" i="1" smtClean="0">
                          <a:latin typeface="Cambria Math" panose="02040503050406030204" pitchFamily="18" charset="0"/>
                        </a:rPr>
                        <m:t>&gt;</m:t>
                      </m:r>
                    </m:oMath>
                  </m:oMathPara>
                </a14:m>
                <a:endParaRPr lang="en-US" sz="1400" dirty="0"/>
              </a:p>
            </p:txBody>
          </p:sp>
        </mc:Choice>
        <mc:Fallback xmlns="">
          <p:sp>
            <p:nvSpPr>
              <p:cNvPr id="52" name="Rectangle 51">
                <a:extLst>
                  <a:ext uri="{FF2B5EF4-FFF2-40B4-BE49-F238E27FC236}">
                    <a16:creationId xmlns:a16="http://schemas.microsoft.com/office/drawing/2014/main" id="{303BA407-16A1-364D-8733-8023F5F6946A}"/>
                  </a:ext>
                </a:extLst>
              </p:cNvPr>
              <p:cNvSpPr>
                <a:spLocks noRot="1" noChangeAspect="1" noMove="1" noResize="1" noEditPoints="1" noAdjustHandles="1" noChangeArrowheads="1" noChangeShapeType="1" noTextEdit="1"/>
              </p:cNvSpPr>
              <p:nvPr/>
            </p:nvSpPr>
            <p:spPr>
              <a:xfrm>
                <a:off x="10017872" y="1500292"/>
                <a:ext cx="1521378" cy="307777"/>
              </a:xfrm>
              <a:prstGeom prst="rect">
                <a:avLst/>
              </a:prstGeom>
              <a:blipFill>
                <a:blip r:embed="rId23"/>
                <a:stretch>
                  <a:fillRect b="-8000"/>
                </a:stretch>
              </a:blipFill>
            </p:spPr>
            <p:txBody>
              <a:bodyPr/>
              <a:lstStyle/>
              <a:p>
                <a:r>
                  <a:rPr lang="en-US">
                    <a:noFill/>
                  </a:rPr>
                  <a:t> </a:t>
                </a:r>
              </a:p>
            </p:txBody>
          </p:sp>
        </mc:Fallback>
      </mc:AlternateContent>
    </p:spTree>
    <p:extLst>
      <p:ext uri="{BB962C8B-B14F-4D97-AF65-F5344CB8AC3E}">
        <p14:creationId xmlns:p14="http://schemas.microsoft.com/office/powerpoint/2010/main" val="2263997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blinds(horizontal)">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blinds(horizontal)">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blinds(horizontal)">
                                      <p:cBhvr>
                                        <p:cTn id="22" dur="500"/>
                                        <p:tgtEl>
                                          <p:spTgt spid="33"/>
                                        </p:tgtEl>
                                      </p:cBhvr>
                                    </p:animEffect>
                                  </p:childTnLst>
                                </p:cTn>
                              </p:par>
                              <p:par>
                                <p:cTn id="23" presetID="3" presetClass="entr" presetSubtype="1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linds(horizontal)">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blinds(horizontal)">
                                      <p:cBhvr>
                                        <p:cTn id="30" dur="500"/>
                                        <p:tgtEl>
                                          <p:spTgt spid="35"/>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blinds(horizontal)">
                                      <p:cBhvr>
                                        <p:cTn id="35" dur="500"/>
                                        <p:tgtEl>
                                          <p:spTgt spid="37"/>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blinds(horizontal)">
                                      <p:cBhvr>
                                        <p:cTn id="40" dur="500"/>
                                        <p:tgtEl>
                                          <p:spTgt spid="38"/>
                                        </p:tgtEl>
                                      </p:cBhvr>
                                    </p:animEffect>
                                  </p:childTnLst>
                                </p:cTn>
                              </p:par>
                              <p:par>
                                <p:cTn id="41" presetID="3" presetClass="entr" presetSubtype="1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blinds(horizontal)">
                                      <p:cBhvr>
                                        <p:cTn id="43" dur="500"/>
                                        <p:tgtEl>
                                          <p:spTgt spid="25"/>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blinds(horizontal)">
                                      <p:cBhvr>
                                        <p:cTn id="48" dur="500"/>
                                        <p:tgtEl>
                                          <p:spTgt spid="39"/>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blinds(horizontal)">
                                      <p:cBhvr>
                                        <p:cTn id="53" dur="500"/>
                                        <p:tgtEl>
                                          <p:spTgt spid="40"/>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blinds(horizontal)">
                                      <p:cBhvr>
                                        <p:cTn id="58" dur="500"/>
                                        <p:tgtEl>
                                          <p:spTgt spid="50"/>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blinds(horizontal)">
                                      <p:cBhvr>
                                        <p:cTn id="63" dur="500"/>
                                        <p:tgtEl>
                                          <p:spTgt spid="49"/>
                                        </p:tgtEl>
                                      </p:cBhvr>
                                    </p:animEffect>
                                  </p:childTnLst>
                                </p:cTn>
                              </p:par>
                              <p:par>
                                <p:cTn id="64" presetID="3" presetClass="entr" presetSubtype="10" fill="hold" nodeType="with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blinds(horizontal)">
                                      <p:cBhvr>
                                        <p:cTn id="66" dur="500"/>
                                        <p:tgtEl>
                                          <p:spTgt spid="41"/>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51"/>
                                        </p:tgtEl>
                                        <p:attrNameLst>
                                          <p:attrName>style.visibility</p:attrName>
                                        </p:attrNameLst>
                                      </p:cBhvr>
                                      <p:to>
                                        <p:strVal val="visible"/>
                                      </p:to>
                                    </p:set>
                                    <p:animEffect transition="in" filter="blinds(horizontal)">
                                      <p:cBhvr>
                                        <p:cTn id="71" dur="500"/>
                                        <p:tgtEl>
                                          <p:spTgt spid="51"/>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grpId="0" nodeType="clickEffect">
                                  <p:stCondLst>
                                    <p:cond delay="0"/>
                                  </p:stCondLst>
                                  <p:childTnLst>
                                    <p:set>
                                      <p:cBhvr>
                                        <p:cTn id="75" dur="1" fill="hold">
                                          <p:stCondLst>
                                            <p:cond delay="0"/>
                                          </p:stCondLst>
                                        </p:cTn>
                                        <p:tgtEl>
                                          <p:spTgt spid="52"/>
                                        </p:tgtEl>
                                        <p:attrNameLst>
                                          <p:attrName>style.visibility</p:attrName>
                                        </p:attrNameLst>
                                      </p:cBhvr>
                                      <p:to>
                                        <p:strVal val="visible"/>
                                      </p:to>
                                    </p:set>
                                    <p:animEffect transition="in" filter="blinds(horizontal)">
                                      <p:cBhvr>
                                        <p:cTn id="76"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37" grpId="0"/>
      <p:bldP spid="39" grpId="0"/>
      <p:bldP spid="40" grpId="0"/>
      <p:bldP spid="50" grpId="0"/>
      <p:bldP spid="51" grpId="0"/>
      <p:bldP spid="5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350BD7F-470A-C845-B289-AFB6276C8DEA}"/>
              </a:ext>
            </a:extLst>
          </p:cNvPr>
          <p:cNvSpPr>
            <a:spLocks noGrp="1"/>
          </p:cNvSpPr>
          <p:nvPr>
            <p:ph type="dt" sz="half" idx="10"/>
          </p:nvPr>
        </p:nvSpPr>
        <p:spPr/>
        <p:txBody>
          <a:bodyPr/>
          <a:lstStyle/>
          <a:p>
            <a:fld id="{C56917B3-6684-F24E-8F2D-ACF3E5CC8216}" type="datetime1">
              <a:rPr lang="en-US" smtClean="0"/>
              <a:t>12/10/18</a:t>
            </a:fld>
            <a:endParaRPr lang="en-US"/>
          </a:p>
        </p:txBody>
      </p:sp>
      <p:sp>
        <p:nvSpPr>
          <p:cNvPr id="5" name="Footer Placeholder 4">
            <a:extLst>
              <a:ext uri="{FF2B5EF4-FFF2-40B4-BE49-F238E27FC236}">
                <a16:creationId xmlns:a16="http://schemas.microsoft.com/office/drawing/2014/main" id="{7C292795-306B-BA49-B6CB-427B1F45DC37}"/>
              </a:ext>
            </a:extLst>
          </p:cNvPr>
          <p:cNvSpPr>
            <a:spLocks noGrp="1"/>
          </p:cNvSpPr>
          <p:nvPr>
            <p:ph type="ftr" sz="quarter" idx="11"/>
          </p:nvPr>
        </p:nvSpPr>
        <p:spPr/>
        <p:txBody>
          <a:bodyPr/>
          <a:lstStyle/>
          <a:p>
            <a:r>
              <a:rPr lang="en-US"/>
              <a:t>CS596 Machine Learning @SDSU</a:t>
            </a:r>
          </a:p>
        </p:txBody>
      </p:sp>
      <p:sp>
        <p:nvSpPr>
          <p:cNvPr id="6" name="Slide Number Placeholder 5">
            <a:extLst>
              <a:ext uri="{FF2B5EF4-FFF2-40B4-BE49-F238E27FC236}">
                <a16:creationId xmlns:a16="http://schemas.microsoft.com/office/drawing/2014/main" id="{B05F3E1C-EC97-5D41-9F4A-0C1986D4EA4F}"/>
              </a:ext>
            </a:extLst>
          </p:cNvPr>
          <p:cNvSpPr>
            <a:spLocks noGrp="1"/>
          </p:cNvSpPr>
          <p:nvPr>
            <p:ph type="sldNum" sz="quarter" idx="12"/>
          </p:nvPr>
        </p:nvSpPr>
        <p:spPr/>
        <p:txBody>
          <a:bodyPr/>
          <a:lstStyle/>
          <a:p>
            <a:fld id="{17130504-63A3-8448-95E2-F9768F014961}" type="slidenum">
              <a:rPr lang="en-US" smtClean="0"/>
              <a:t>15</a:t>
            </a:fld>
            <a:endParaRPr lang="en-US"/>
          </a:p>
        </p:txBody>
      </p:sp>
      <p:sp>
        <p:nvSpPr>
          <p:cNvPr id="7" name="Title 1">
            <a:extLst>
              <a:ext uri="{FF2B5EF4-FFF2-40B4-BE49-F238E27FC236}">
                <a16:creationId xmlns:a16="http://schemas.microsoft.com/office/drawing/2014/main" id="{708A7CDF-D650-7848-9905-7A3AC1C8B767}"/>
              </a:ext>
            </a:extLst>
          </p:cNvPr>
          <p:cNvSpPr>
            <a:spLocks noGrp="1"/>
          </p:cNvSpPr>
          <p:nvPr>
            <p:ph type="title"/>
          </p:nvPr>
        </p:nvSpPr>
        <p:spPr>
          <a:xfrm>
            <a:off x="838200" y="365126"/>
            <a:ext cx="10515600" cy="920534"/>
          </a:xfrm>
        </p:spPr>
        <p:txBody>
          <a:bodyPr>
            <a:normAutofit/>
          </a:bodyPr>
          <a:lstStyle/>
          <a:p>
            <a:r>
              <a:rPr lang="en-US" sz="3600" dirty="0">
                <a:latin typeface="Apple Symbols" panose="02000000000000000000" pitchFamily="2" charset="-79"/>
                <a:ea typeface="Apple Symbols" panose="02000000000000000000" pitchFamily="2" charset="-79"/>
                <a:cs typeface="Apple Symbols" panose="02000000000000000000" pitchFamily="2" charset="-79"/>
              </a:rPr>
              <a:t>Difference from language modeling</a:t>
            </a:r>
          </a:p>
        </p:txBody>
      </p:sp>
      <p:pic>
        <p:nvPicPr>
          <p:cNvPr id="8" name="Picture 7">
            <a:extLst>
              <a:ext uri="{FF2B5EF4-FFF2-40B4-BE49-F238E27FC236}">
                <a16:creationId xmlns:a16="http://schemas.microsoft.com/office/drawing/2014/main" id="{215F2796-E97C-864C-B301-EE4FDE5C1165}"/>
              </a:ext>
            </a:extLst>
          </p:cNvPr>
          <p:cNvPicPr>
            <a:picLocks noChangeAspect="1"/>
          </p:cNvPicPr>
          <p:nvPr/>
        </p:nvPicPr>
        <p:blipFill>
          <a:blip r:embed="rId2"/>
          <a:stretch>
            <a:fillRect/>
          </a:stretch>
        </p:blipFill>
        <p:spPr>
          <a:xfrm>
            <a:off x="11130461" y="150494"/>
            <a:ext cx="910525" cy="632918"/>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68D3DB9-FE57-EC41-96DE-06421AFCA573}"/>
                  </a:ext>
                </a:extLst>
              </p:cNvPr>
              <p:cNvSpPr txBox="1"/>
              <p:nvPr/>
            </p:nvSpPr>
            <p:spPr>
              <a:xfrm>
                <a:off x="916172" y="1415231"/>
                <a:ext cx="8220740" cy="374590"/>
              </a:xfrm>
              <a:prstGeom prst="rect">
                <a:avLst/>
              </a:prstGeom>
              <a:noFill/>
            </p:spPr>
            <p:txBody>
              <a:bodyPr wrap="square" rtlCol="0">
                <a:spAutoFit/>
              </a:bodyPr>
              <a:lstStyle/>
              <a:p>
                <a:r>
                  <a:rPr lang="en-US" dirty="0"/>
                  <a:t>MT needs to find the </a:t>
                </a:r>
                <a:r>
                  <a:rPr lang="en-US" b="1" dirty="0"/>
                  <a:t>most likely </a:t>
                </a:r>
                <a:r>
                  <a:rPr lang="en-US" dirty="0"/>
                  <a:t>translation over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&lt;</m:t>
                        </m:r>
                        <m:r>
                          <a:rPr lang="en-US" b="0" i="1" smtClean="0">
                            <a:latin typeface="Cambria Math" panose="02040503050406030204" pitchFamily="18" charset="0"/>
                          </a:rPr>
                          <m:t>1</m:t>
                        </m:r>
                        <m:r>
                          <a:rPr lang="en-US" i="1">
                            <a:latin typeface="Cambria Math" panose="02040503050406030204" pitchFamily="18" charset="0"/>
                          </a:rPr>
                          <m:t>&gt;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𝑦</m:t>
                            </m:r>
                          </m:sub>
                        </m:sSub>
                        <m:r>
                          <a:rPr lang="en-US" b="0" i="1" smtClean="0">
                            <a:latin typeface="Cambria Math" panose="02040503050406030204" pitchFamily="18" charset="0"/>
                          </a:rPr>
                          <m:t>&gt;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dirty="0"/>
              </a:p>
            </p:txBody>
          </p:sp>
        </mc:Choice>
        <mc:Fallback xmlns="">
          <p:sp>
            <p:nvSpPr>
              <p:cNvPr id="9" name="TextBox 8">
                <a:extLst>
                  <a:ext uri="{FF2B5EF4-FFF2-40B4-BE49-F238E27FC236}">
                    <a16:creationId xmlns:a16="http://schemas.microsoft.com/office/drawing/2014/main" id="{668D3DB9-FE57-EC41-96DE-06421AFCA573}"/>
                  </a:ext>
                </a:extLst>
              </p:cNvPr>
              <p:cNvSpPr txBox="1">
                <a:spLocks noRot="1" noChangeAspect="1" noMove="1" noResize="1" noEditPoints="1" noAdjustHandles="1" noChangeArrowheads="1" noChangeShapeType="1" noTextEdit="1"/>
              </p:cNvSpPr>
              <p:nvPr/>
            </p:nvSpPr>
            <p:spPr>
              <a:xfrm>
                <a:off x="916172" y="1415231"/>
                <a:ext cx="8220740" cy="374590"/>
              </a:xfrm>
              <a:prstGeom prst="rect">
                <a:avLst/>
              </a:prstGeom>
              <a:blipFill>
                <a:blip r:embed="rId3"/>
                <a:stretch>
                  <a:fillRect l="-618" t="-3226" b="-22581"/>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8EDDFC5C-4B88-D04F-9C42-73BB572DCEA2}"/>
              </a:ext>
            </a:extLst>
          </p:cNvPr>
          <p:cNvSpPr txBox="1"/>
          <p:nvPr/>
        </p:nvSpPr>
        <p:spPr>
          <a:xfrm>
            <a:off x="916172" y="2211572"/>
            <a:ext cx="3393558" cy="369332"/>
          </a:xfrm>
          <a:prstGeom prst="rect">
            <a:avLst/>
          </a:prstGeom>
          <a:noFill/>
        </p:spPr>
        <p:txBody>
          <a:bodyPr wrap="none" rtlCol="0">
            <a:spAutoFit/>
          </a:bodyPr>
          <a:lstStyle/>
          <a:p>
            <a:r>
              <a:rPr lang="en-US" dirty="0"/>
              <a:t>Jane </a:t>
            </a:r>
            <a:r>
              <a:rPr lang="en-US" dirty="0" err="1"/>
              <a:t>visite</a:t>
            </a:r>
            <a:r>
              <a:rPr lang="en-US" dirty="0"/>
              <a:t> </a:t>
            </a:r>
            <a:r>
              <a:rPr lang="en-US" dirty="0" err="1"/>
              <a:t>l’Afrique</a:t>
            </a:r>
            <a:r>
              <a:rPr lang="en-US" dirty="0"/>
              <a:t> </a:t>
            </a:r>
            <a:r>
              <a:rPr lang="en-US" dirty="0" err="1"/>
              <a:t>en</a:t>
            </a:r>
            <a:r>
              <a:rPr lang="en-US" dirty="0"/>
              <a:t> </a:t>
            </a:r>
            <a:r>
              <a:rPr lang="en-US" dirty="0" err="1"/>
              <a:t>septembre</a:t>
            </a:r>
            <a:r>
              <a:rPr lang="en-US" dirty="0"/>
              <a:t>.</a:t>
            </a:r>
          </a:p>
        </p:txBody>
      </p:sp>
      <p:sp>
        <p:nvSpPr>
          <p:cNvPr id="11" name="Left Brace 10">
            <a:extLst>
              <a:ext uri="{FF2B5EF4-FFF2-40B4-BE49-F238E27FC236}">
                <a16:creationId xmlns:a16="http://schemas.microsoft.com/office/drawing/2014/main" id="{00BB955C-142B-B543-8476-889D2442681C}"/>
              </a:ext>
            </a:extLst>
          </p:cNvPr>
          <p:cNvSpPr/>
          <p:nvPr/>
        </p:nvSpPr>
        <p:spPr>
          <a:xfrm>
            <a:off x="1587795" y="3076917"/>
            <a:ext cx="432391" cy="2048548"/>
          </a:xfrm>
          <a:prstGeom prst="leftBrace">
            <a:avLst>
              <a:gd name="adj1" fmla="val 32923"/>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72D4CA8D-9028-564C-9509-6389DC5372E0}"/>
              </a:ext>
            </a:extLst>
          </p:cNvPr>
          <p:cNvSpPr txBox="1"/>
          <p:nvPr/>
        </p:nvSpPr>
        <p:spPr>
          <a:xfrm>
            <a:off x="2266507" y="3002655"/>
            <a:ext cx="3738716" cy="369332"/>
          </a:xfrm>
          <a:prstGeom prst="rect">
            <a:avLst/>
          </a:prstGeom>
          <a:noFill/>
        </p:spPr>
        <p:txBody>
          <a:bodyPr wrap="none" rtlCol="0">
            <a:spAutoFit/>
          </a:bodyPr>
          <a:lstStyle/>
          <a:p>
            <a:r>
              <a:rPr lang="en-US" dirty="0">
                <a:sym typeface="Wingdings" pitchFamily="2" charset="2"/>
              </a:rPr>
              <a:t> </a:t>
            </a:r>
            <a:r>
              <a:rPr lang="en-US" dirty="0"/>
              <a:t>Jane is visiting Africa in September.</a:t>
            </a:r>
          </a:p>
        </p:txBody>
      </p:sp>
      <p:sp>
        <p:nvSpPr>
          <p:cNvPr id="13" name="TextBox 12">
            <a:extLst>
              <a:ext uri="{FF2B5EF4-FFF2-40B4-BE49-F238E27FC236}">
                <a16:creationId xmlns:a16="http://schemas.microsoft.com/office/drawing/2014/main" id="{D3552855-DA2A-6041-A9C1-8B6BA14ECF6E}"/>
              </a:ext>
            </a:extLst>
          </p:cNvPr>
          <p:cNvSpPr txBox="1"/>
          <p:nvPr/>
        </p:nvSpPr>
        <p:spPr>
          <a:xfrm>
            <a:off x="2266507" y="3613146"/>
            <a:ext cx="4844147" cy="369332"/>
          </a:xfrm>
          <a:prstGeom prst="rect">
            <a:avLst/>
          </a:prstGeom>
          <a:noFill/>
        </p:spPr>
        <p:txBody>
          <a:bodyPr wrap="none" rtlCol="0">
            <a:spAutoFit/>
          </a:bodyPr>
          <a:lstStyle/>
          <a:p>
            <a:r>
              <a:rPr lang="en-US" dirty="0">
                <a:sym typeface="Wingdings" pitchFamily="2" charset="2"/>
              </a:rPr>
              <a:t> </a:t>
            </a:r>
            <a:r>
              <a:rPr lang="en-US" dirty="0"/>
              <a:t>Jane is going to be visiting Africa in September.</a:t>
            </a:r>
          </a:p>
        </p:txBody>
      </p:sp>
      <p:sp>
        <p:nvSpPr>
          <p:cNvPr id="14" name="TextBox 13">
            <a:extLst>
              <a:ext uri="{FF2B5EF4-FFF2-40B4-BE49-F238E27FC236}">
                <a16:creationId xmlns:a16="http://schemas.microsoft.com/office/drawing/2014/main" id="{F832AE22-35C6-A34F-B7AB-EBE4ABD399B0}"/>
              </a:ext>
            </a:extLst>
          </p:cNvPr>
          <p:cNvSpPr txBox="1"/>
          <p:nvPr/>
        </p:nvSpPr>
        <p:spPr>
          <a:xfrm>
            <a:off x="2266506" y="4223637"/>
            <a:ext cx="3702039" cy="369332"/>
          </a:xfrm>
          <a:prstGeom prst="rect">
            <a:avLst/>
          </a:prstGeom>
          <a:noFill/>
        </p:spPr>
        <p:txBody>
          <a:bodyPr wrap="none" rtlCol="0">
            <a:spAutoFit/>
          </a:bodyPr>
          <a:lstStyle/>
          <a:p>
            <a:r>
              <a:rPr lang="en-US" dirty="0">
                <a:sym typeface="Wingdings" pitchFamily="2" charset="2"/>
              </a:rPr>
              <a:t> In September, Jane will visit Africa</a:t>
            </a:r>
            <a:r>
              <a:rPr lang="en-US" dirty="0"/>
              <a:t>.</a:t>
            </a:r>
          </a:p>
        </p:txBody>
      </p:sp>
      <p:sp>
        <p:nvSpPr>
          <p:cNvPr id="15" name="TextBox 14">
            <a:extLst>
              <a:ext uri="{FF2B5EF4-FFF2-40B4-BE49-F238E27FC236}">
                <a16:creationId xmlns:a16="http://schemas.microsoft.com/office/drawing/2014/main" id="{FEB6FA68-FA18-7E4C-A392-4C76943ABAD8}"/>
              </a:ext>
            </a:extLst>
          </p:cNvPr>
          <p:cNvSpPr txBox="1"/>
          <p:nvPr/>
        </p:nvSpPr>
        <p:spPr>
          <a:xfrm>
            <a:off x="2266505" y="4834128"/>
            <a:ext cx="4983480" cy="369332"/>
          </a:xfrm>
          <a:prstGeom prst="rect">
            <a:avLst/>
          </a:prstGeom>
          <a:noFill/>
        </p:spPr>
        <p:txBody>
          <a:bodyPr wrap="none" rtlCol="0">
            <a:spAutoFit/>
          </a:bodyPr>
          <a:lstStyle/>
          <a:p>
            <a:r>
              <a:rPr lang="en-US" dirty="0">
                <a:sym typeface="Wingdings" pitchFamily="2" charset="2"/>
              </a:rPr>
              <a:t> Her African friend welcomed Jane in September</a:t>
            </a:r>
            <a:r>
              <a:rPr lang="en-US" dirty="0"/>
              <a:t>.</a:t>
            </a:r>
          </a:p>
        </p:txBody>
      </p:sp>
      <p:sp>
        <p:nvSpPr>
          <p:cNvPr id="16" name="TextBox 15">
            <a:extLst>
              <a:ext uri="{FF2B5EF4-FFF2-40B4-BE49-F238E27FC236}">
                <a16:creationId xmlns:a16="http://schemas.microsoft.com/office/drawing/2014/main" id="{95ADBF0C-F969-E145-998A-E54508A1B975}"/>
              </a:ext>
            </a:extLst>
          </p:cNvPr>
          <p:cNvSpPr txBox="1"/>
          <p:nvPr/>
        </p:nvSpPr>
        <p:spPr>
          <a:xfrm>
            <a:off x="8252502" y="3134091"/>
            <a:ext cx="3101298" cy="369332"/>
          </a:xfrm>
          <a:prstGeom prst="rect">
            <a:avLst/>
          </a:prstGeom>
          <a:noFill/>
        </p:spPr>
        <p:txBody>
          <a:bodyPr wrap="none" rtlCol="0">
            <a:spAutoFit/>
          </a:bodyPr>
          <a:lstStyle/>
          <a:p>
            <a:r>
              <a:rPr lang="en-US" dirty="0"/>
              <a:t>Pick the mostly like translation:</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BF28AE6-61F3-C142-A290-E70E91A47A3D}"/>
                  </a:ext>
                </a:extLst>
              </p:cNvPr>
              <p:cNvSpPr txBox="1"/>
              <p:nvPr/>
            </p:nvSpPr>
            <p:spPr>
              <a:xfrm>
                <a:off x="8200366" y="3757640"/>
                <a:ext cx="3563668" cy="4496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&lt;1&gt;</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𝑦</m:t>
                                          </m:r>
                                        </m:sub>
                                      </m:sSub>
                                      <m:r>
                                        <a:rPr lang="en-US" i="1">
                                          <a:latin typeface="Cambria Math" panose="02040503050406030204" pitchFamily="18" charset="0"/>
                                        </a:rPr>
                                        <m:t>&gt;</m:t>
                                      </m:r>
                                    </m:sup>
                                  </m:sSup>
                                </m:lim>
                              </m:limLow>
                            </m:fName>
                            <m:e>
                              <m:r>
                                <a:rPr lang="en-US" b="0" i="1" smtClean="0">
                                  <a:latin typeface="Cambria Math" panose="02040503050406030204" pitchFamily="18" charset="0"/>
                                </a:rPr>
                                <m:t>𝑝</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&lt;1&gt;</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𝑦</m:t>
                                      </m:r>
                                    </m:sub>
                                  </m:sSub>
                                  <m:r>
                                    <a:rPr lang="en-US" i="1">
                                      <a:latin typeface="Cambria Math" panose="02040503050406030204" pitchFamily="18" charset="0"/>
                                    </a:rPr>
                                    <m:t>&gt;</m:t>
                                  </m:r>
                                </m:sup>
                              </m:sSup>
                              <m:r>
                                <a:rPr lang="en-US" i="1">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e>
                          </m:func>
                        </m:e>
                      </m:func>
                    </m:oMath>
                  </m:oMathPara>
                </a14:m>
                <a:endParaRPr lang="en-US" dirty="0"/>
              </a:p>
            </p:txBody>
          </p:sp>
        </mc:Choice>
        <mc:Fallback xmlns="">
          <p:sp>
            <p:nvSpPr>
              <p:cNvPr id="17" name="TextBox 16">
                <a:extLst>
                  <a:ext uri="{FF2B5EF4-FFF2-40B4-BE49-F238E27FC236}">
                    <a16:creationId xmlns:a16="http://schemas.microsoft.com/office/drawing/2014/main" id="{7BF28AE6-61F3-C142-A290-E70E91A47A3D}"/>
                  </a:ext>
                </a:extLst>
              </p:cNvPr>
              <p:cNvSpPr txBox="1">
                <a:spLocks noRot="1" noChangeAspect="1" noMove="1" noResize="1" noEditPoints="1" noAdjustHandles="1" noChangeArrowheads="1" noChangeShapeType="1" noTextEdit="1"/>
              </p:cNvSpPr>
              <p:nvPr/>
            </p:nvSpPr>
            <p:spPr>
              <a:xfrm>
                <a:off x="8200366" y="3757640"/>
                <a:ext cx="3563668" cy="449675"/>
              </a:xfrm>
              <a:prstGeom prst="rect">
                <a:avLst/>
              </a:prstGeom>
              <a:blipFill>
                <a:blip r:embed="rId4"/>
                <a:stretch>
                  <a:fillRect l="-1068" r="-1779" b="-13889"/>
                </a:stretch>
              </a:blipFill>
            </p:spPr>
            <p:txBody>
              <a:bodyPr/>
              <a:lstStyle/>
              <a:p>
                <a:r>
                  <a:rPr lang="en-US">
                    <a:noFill/>
                  </a:rPr>
                  <a:t> </a:t>
                </a:r>
              </a:p>
            </p:txBody>
          </p:sp>
        </mc:Fallback>
      </mc:AlternateContent>
    </p:spTree>
    <p:extLst>
      <p:ext uri="{BB962C8B-B14F-4D97-AF65-F5344CB8AC3E}">
        <p14:creationId xmlns:p14="http://schemas.microsoft.com/office/powerpoint/2010/main" val="99907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linds(horizontal)">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linds(horizontal)">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blinds(horizontal)">
                                      <p:cBhvr>
                                        <p:cTn id="42" dur="500"/>
                                        <p:tgtEl>
                                          <p:spTgt spid="16"/>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blinds(horizontal)">
                                      <p:cBhvr>
                                        <p:cTn id="4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animBg="1"/>
      <p:bldP spid="12" grpId="0"/>
      <p:bldP spid="13" grpId="0"/>
      <p:bldP spid="14" grpId="0"/>
      <p:bldP spid="15" grpId="0"/>
      <p:bldP spid="16"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62ACBEF-D6C2-7D40-B03F-7A1589F26657}"/>
              </a:ext>
            </a:extLst>
          </p:cNvPr>
          <p:cNvSpPr>
            <a:spLocks noGrp="1"/>
          </p:cNvSpPr>
          <p:nvPr>
            <p:ph type="dt" sz="half" idx="10"/>
          </p:nvPr>
        </p:nvSpPr>
        <p:spPr/>
        <p:txBody>
          <a:bodyPr/>
          <a:lstStyle/>
          <a:p>
            <a:fld id="{C56917B3-6684-F24E-8F2D-ACF3E5CC8216}" type="datetime1">
              <a:rPr lang="en-US" smtClean="0"/>
              <a:t>12/10/18</a:t>
            </a:fld>
            <a:endParaRPr lang="en-US"/>
          </a:p>
        </p:txBody>
      </p:sp>
      <p:sp>
        <p:nvSpPr>
          <p:cNvPr id="5" name="Footer Placeholder 4">
            <a:extLst>
              <a:ext uri="{FF2B5EF4-FFF2-40B4-BE49-F238E27FC236}">
                <a16:creationId xmlns:a16="http://schemas.microsoft.com/office/drawing/2014/main" id="{CCAF74F7-4F6B-D34D-93E4-9C44A82F6A6F}"/>
              </a:ext>
            </a:extLst>
          </p:cNvPr>
          <p:cNvSpPr>
            <a:spLocks noGrp="1"/>
          </p:cNvSpPr>
          <p:nvPr>
            <p:ph type="ftr" sz="quarter" idx="11"/>
          </p:nvPr>
        </p:nvSpPr>
        <p:spPr/>
        <p:txBody>
          <a:bodyPr/>
          <a:lstStyle/>
          <a:p>
            <a:r>
              <a:rPr lang="en-US"/>
              <a:t>CS596 Machine Learning @SDSU</a:t>
            </a:r>
          </a:p>
        </p:txBody>
      </p:sp>
      <p:sp>
        <p:nvSpPr>
          <p:cNvPr id="6" name="Slide Number Placeholder 5">
            <a:extLst>
              <a:ext uri="{FF2B5EF4-FFF2-40B4-BE49-F238E27FC236}">
                <a16:creationId xmlns:a16="http://schemas.microsoft.com/office/drawing/2014/main" id="{51358B72-E266-BD46-A73A-D367D03D9085}"/>
              </a:ext>
            </a:extLst>
          </p:cNvPr>
          <p:cNvSpPr>
            <a:spLocks noGrp="1"/>
          </p:cNvSpPr>
          <p:nvPr>
            <p:ph type="sldNum" sz="quarter" idx="12"/>
          </p:nvPr>
        </p:nvSpPr>
        <p:spPr/>
        <p:txBody>
          <a:bodyPr/>
          <a:lstStyle/>
          <a:p>
            <a:fld id="{17130504-63A3-8448-95E2-F9768F014961}" type="slidenum">
              <a:rPr lang="en-US" smtClean="0"/>
              <a:t>16</a:t>
            </a:fld>
            <a:endParaRPr lang="en-US"/>
          </a:p>
        </p:txBody>
      </p:sp>
      <p:sp>
        <p:nvSpPr>
          <p:cNvPr id="7" name="Title 1">
            <a:extLst>
              <a:ext uri="{FF2B5EF4-FFF2-40B4-BE49-F238E27FC236}">
                <a16:creationId xmlns:a16="http://schemas.microsoft.com/office/drawing/2014/main" id="{898C1B81-D599-EA4A-A244-067700913EDC}"/>
              </a:ext>
            </a:extLst>
          </p:cNvPr>
          <p:cNvSpPr>
            <a:spLocks noGrp="1"/>
          </p:cNvSpPr>
          <p:nvPr>
            <p:ph type="title"/>
          </p:nvPr>
        </p:nvSpPr>
        <p:spPr>
          <a:xfrm>
            <a:off x="838200" y="365126"/>
            <a:ext cx="10515600" cy="920534"/>
          </a:xfrm>
        </p:spPr>
        <p:txBody>
          <a:bodyPr>
            <a:normAutofit/>
          </a:bodyPr>
          <a:lstStyle/>
          <a:p>
            <a:r>
              <a:rPr lang="en-US" sz="3600" dirty="0">
                <a:latin typeface="Apple Symbols" panose="02000000000000000000" pitchFamily="2" charset="-79"/>
                <a:ea typeface="Apple Symbols" panose="02000000000000000000" pitchFamily="2" charset="-79"/>
                <a:cs typeface="Apple Symbols" panose="02000000000000000000" pitchFamily="2" charset="-79"/>
              </a:rPr>
              <a:t>Greedy search?</a:t>
            </a:r>
          </a:p>
        </p:txBody>
      </p:sp>
      <p:pic>
        <p:nvPicPr>
          <p:cNvPr id="8" name="Picture 7">
            <a:extLst>
              <a:ext uri="{FF2B5EF4-FFF2-40B4-BE49-F238E27FC236}">
                <a16:creationId xmlns:a16="http://schemas.microsoft.com/office/drawing/2014/main" id="{25C8AB8B-1A11-4747-8808-8FBFA88B887A}"/>
              </a:ext>
            </a:extLst>
          </p:cNvPr>
          <p:cNvPicPr>
            <a:picLocks noChangeAspect="1"/>
          </p:cNvPicPr>
          <p:nvPr/>
        </p:nvPicPr>
        <p:blipFill>
          <a:blip r:embed="rId2"/>
          <a:stretch>
            <a:fillRect/>
          </a:stretch>
        </p:blipFill>
        <p:spPr>
          <a:xfrm>
            <a:off x="11130461" y="150494"/>
            <a:ext cx="910525" cy="632918"/>
          </a:xfrm>
          <a:prstGeom prst="rect">
            <a:avLst/>
          </a:prstGeom>
        </p:spPr>
      </p:pic>
      <p:grpSp>
        <p:nvGrpSpPr>
          <p:cNvPr id="9" name="Group 8">
            <a:extLst>
              <a:ext uri="{FF2B5EF4-FFF2-40B4-BE49-F238E27FC236}">
                <a16:creationId xmlns:a16="http://schemas.microsoft.com/office/drawing/2014/main" id="{6538C3E8-9ECB-D942-B1FE-B299A8B9EDA6}"/>
              </a:ext>
            </a:extLst>
          </p:cNvPr>
          <p:cNvGrpSpPr/>
          <p:nvPr/>
        </p:nvGrpSpPr>
        <p:grpSpPr>
          <a:xfrm>
            <a:off x="1067941" y="1635180"/>
            <a:ext cx="7542659" cy="1755128"/>
            <a:chOff x="2657389" y="4031050"/>
            <a:chExt cx="7542659" cy="1755128"/>
          </a:xfrm>
        </p:grpSpPr>
        <p:grpSp>
          <p:nvGrpSpPr>
            <p:cNvPr id="10" name="Group 9">
              <a:extLst>
                <a:ext uri="{FF2B5EF4-FFF2-40B4-BE49-F238E27FC236}">
                  <a16:creationId xmlns:a16="http://schemas.microsoft.com/office/drawing/2014/main" id="{0D9FBCED-BB29-3845-BCF2-80A848404189}"/>
                </a:ext>
              </a:extLst>
            </p:cNvPr>
            <p:cNvGrpSpPr/>
            <p:nvPr/>
          </p:nvGrpSpPr>
          <p:grpSpPr>
            <a:xfrm>
              <a:off x="2657389" y="4031050"/>
              <a:ext cx="7542659" cy="1755128"/>
              <a:chOff x="6278830" y="2640906"/>
              <a:chExt cx="7542659" cy="1755128"/>
            </a:xfrm>
          </p:grpSpPr>
          <p:sp>
            <p:nvSpPr>
              <p:cNvPr id="21" name="Rectangle 20">
                <a:extLst>
                  <a:ext uri="{FF2B5EF4-FFF2-40B4-BE49-F238E27FC236}">
                    <a16:creationId xmlns:a16="http://schemas.microsoft.com/office/drawing/2014/main" id="{8277707F-9FDF-4547-8D6C-A1038E0B4D28}"/>
                  </a:ext>
                </a:extLst>
              </p:cNvPr>
              <p:cNvSpPr/>
              <p:nvPr/>
            </p:nvSpPr>
            <p:spPr>
              <a:xfrm>
                <a:off x="10312896" y="3285897"/>
                <a:ext cx="667657" cy="4281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92235C5-CBDB-E14C-8D55-E2C599F1FFCF}"/>
                      </a:ext>
                    </a:extLst>
                  </p:cNvPr>
                  <p:cNvSpPr txBox="1"/>
                  <p:nvPr/>
                </p:nvSpPr>
                <p:spPr>
                  <a:xfrm>
                    <a:off x="10434998" y="2644549"/>
                    <a:ext cx="42498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𝑦</m:t>
                                  </m:r>
                                </m:e>
                              </m:acc>
                            </m:e>
                            <m:sup>
                              <m:r>
                                <a:rPr lang="en-US" sz="1400" b="0" i="1" smtClean="0">
                                  <a:latin typeface="Cambria Math" panose="02040503050406030204" pitchFamily="18" charset="0"/>
                                </a:rPr>
                                <m:t>&lt;1&gt;</m:t>
                              </m:r>
                            </m:sup>
                          </m:sSup>
                        </m:oMath>
                      </m:oMathPara>
                    </a14:m>
                    <a:endParaRPr lang="en-US" sz="1400" dirty="0"/>
                  </a:p>
                </p:txBody>
              </p:sp>
            </mc:Choice>
            <mc:Fallback xmlns="">
              <p:sp>
                <p:nvSpPr>
                  <p:cNvPr id="22" name="TextBox 21">
                    <a:extLst>
                      <a:ext uri="{FF2B5EF4-FFF2-40B4-BE49-F238E27FC236}">
                        <a16:creationId xmlns:a16="http://schemas.microsoft.com/office/drawing/2014/main" id="{F92235C5-CBDB-E14C-8D55-E2C599F1FFCF}"/>
                      </a:ext>
                    </a:extLst>
                  </p:cNvPr>
                  <p:cNvSpPr txBox="1">
                    <a:spLocks noRot="1" noChangeAspect="1" noMove="1" noResize="1" noEditPoints="1" noAdjustHandles="1" noChangeArrowheads="1" noChangeShapeType="1" noTextEdit="1"/>
                  </p:cNvSpPr>
                  <p:nvPr/>
                </p:nvSpPr>
                <p:spPr>
                  <a:xfrm>
                    <a:off x="10434998" y="2644549"/>
                    <a:ext cx="424988" cy="215444"/>
                  </a:xfrm>
                  <a:prstGeom prst="rect">
                    <a:avLst/>
                  </a:prstGeom>
                  <a:blipFill>
                    <a:blip r:embed="rId3"/>
                    <a:stretch>
                      <a:fillRect l="-5714" t="-22222" b="-22222"/>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2C76140E-7E66-C842-9A0C-EFC84CF1D0D4}"/>
                  </a:ext>
                </a:extLst>
              </p:cNvPr>
              <p:cNvCxnSpPr>
                <a:endCxn id="21" idx="1"/>
              </p:cNvCxnSpPr>
              <p:nvPr/>
            </p:nvCxnSpPr>
            <p:spPr>
              <a:xfrm>
                <a:off x="9979475" y="3499983"/>
                <a:ext cx="3334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F632ED5-AF18-D44B-B0F3-31CC928DC6C0}"/>
                  </a:ext>
                </a:extLst>
              </p:cNvPr>
              <p:cNvCxnSpPr>
                <a:cxnSpLocks/>
                <a:stCxn id="21" idx="0"/>
                <a:endCxn id="22" idx="2"/>
              </p:cNvCxnSpPr>
              <p:nvPr/>
            </p:nvCxnSpPr>
            <p:spPr>
              <a:xfrm flipV="1">
                <a:off x="10646725" y="2859993"/>
                <a:ext cx="767" cy="4259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A35AC1F-ACA0-4E4C-807B-552DBF156062}"/>
                  </a:ext>
                </a:extLst>
              </p:cNvPr>
              <p:cNvCxnSpPr>
                <a:cxnSpLocks/>
              </p:cNvCxnSpPr>
              <p:nvPr/>
            </p:nvCxnSpPr>
            <p:spPr>
              <a:xfrm>
                <a:off x="10970285" y="3499983"/>
                <a:ext cx="3334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B543D65A-3EEE-9D45-8044-2EBD7A28495A}"/>
                  </a:ext>
                </a:extLst>
              </p:cNvPr>
              <p:cNvSpPr/>
              <p:nvPr/>
            </p:nvSpPr>
            <p:spPr>
              <a:xfrm>
                <a:off x="13153832" y="3274749"/>
                <a:ext cx="667657" cy="4281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0FCDFB1-4FE7-6C41-87DE-C0BA54F83249}"/>
                      </a:ext>
                    </a:extLst>
                  </p:cNvPr>
                  <p:cNvSpPr txBox="1"/>
                  <p:nvPr/>
                </p:nvSpPr>
                <p:spPr>
                  <a:xfrm>
                    <a:off x="13246729" y="2640906"/>
                    <a:ext cx="490455" cy="219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𝑦</m:t>
                                  </m:r>
                                </m:e>
                              </m:acc>
                            </m:e>
                            <m:sup>
                              <m:r>
                                <a:rPr lang="en-US" sz="1400" b="0" i="1" smtClean="0">
                                  <a:latin typeface="Cambria Math" panose="02040503050406030204" pitchFamily="18" charset="0"/>
                                </a:rPr>
                                <m:t>&lt;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𝑇</m:t>
                                  </m:r>
                                </m:e>
                                <m:sub>
                                  <m:r>
                                    <a:rPr lang="en-US" sz="1400" b="0" i="1" smtClean="0">
                                      <a:latin typeface="Cambria Math" panose="02040503050406030204" pitchFamily="18" charset="0"/>
                                    </a:rPr>
                                    <m:t>𝑦</m:t>
                                  </m:r>
                                </m:sub>
                              </m:sSub>
                              <m:r>
                                <a:rPr lang="en-US" sz="1400" b="0" i="1" smtClean="0">
                                  <a:latin typeface="Cambria Math" panose="02040503050406030204" pitchFamily="18" charset="0"/>
                                </a:rPr>
                                <m:t>&gt;</m:t>
                              </m:r>
                            </m:sup>
                          </m:sSup>
                        </m:oMath>
                      </m:oMathPara>
                    </a14:m>
                    <a:endParaRPr lang="en-US" sz="1400" dirty="0"/>
                  </a:p>
                </p:txBody>
              </p:sp>
            </mc:Choice>
            <mc:Fallback xmlns="">
              <p:sp>
                <p:nvSpPr>
                  <p:cNvPr id="27" name="TextBox 26">
                    <a:extLst>
                      <a:ext uri="{FF2B5EF4-FFF2-40B4-BE49-F238E27FC236}">
                        <a16:creationId xmlns:a16="http://schemas.microsoft.com/office/drawing/2014/main" id="{20FCDFB1-4FE7-6C41-87DE-C0BA54F83249}"/>
                      </a:ext>
                    </a:extLst>
                  </p:cNvPr>
                  <p:cNvSpPr txBox="1">
                    <a:spLocks noRot="1" noChangeAspect="1" noMove="1" noResize="1" noEditPoints="1" noAdjustHandles="1" noChangeArrowheads="1" noChangeShapeType="1" noTextEdit="1"/>
                  </p:cNvSpPr>
                  <p:nvPr/>
                </p:nvSpPr>
                <p:spPr>
                  <a:xfrm>
                    <a:off x="13246729" y="2640906"/>
                    <a:ext cx="490455" cy="219547"/>
                  </a:xfrm>
                  <a:prstGeom prst="rect">
                    <a:avLst/>
                  </a:prstGeom>
                  <a:blipFill>
                    <a:blip r:embed="rId4"/>
                    <a:stretch>
                      <a:fillRect l="-7692" t="-16667" r="-2564" b="-27778"/>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050DB399-A3C8-2E49-B215-2932797E6867}"/>
                  </a:ext>
                </a:extLst>
              </p:cNvPr>
              <p:cNvCxnSpPr>
                <a:endCxn id="26" idx="1"/>
              </p:cNvCxnSpPr>
              <p:nvPr/>
            </p:nvCxnSpPr>
            <p:spPr>
              <a:xfrm>
                <a:off x="12820411" y="3488835"/>
                <a:ext cx="3334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B74C53F-21BE-1C40-93FD-F468521784BB}"/>
                  </a:ext>
                </a:extLst>
              </p:cNvPr>
              <p:cNvCxnSpPr>
                <a:cxnSpLocks/>
                <a:stCxn id="26" idx="0"/>
                <a:endCxn id="27" idx="2"/>
              </p:cNvCxnSpPr>
              <p:nvPr/>
            </p:nvCxnSpPr>
            <p:spPr>
              <a:xfrm flipV="1">
                <a:off x="13487661" y="2860453"/>
                <a:ext cx="4296" cy="4142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007FDF7-258A-9F42-B641-336F5B3E7301}"/>
                  </a:ext>
                </a:extLst>
              </p:cNvPr>
              <p:cNvSpPr txBox="1"/>
              <p:nvPr/>
            </p:nvSpPr>
            <p:spPr>
              <a:xfrm>
                <a:off x="12422131" y="3344737"/>
                <a:ext cx="343364"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4F674B5-87AA-9D4D-9AB0-C497EA23F2F4}"/>
                      </a:ext>
                    </a:extLst>
                  </p:cNvPr>
                  <p:cNvSpPr txBox="1"/>
                  <p:nvPr/>
                </p:nvSpPr>
                <p:spPr>
                  <a:xfrm>
                    <a:off x="6738272" y="4180590"/>
                    <a:ext cx="42120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&lt;1&gt;</m:t>
                              </m:r>
                            </m:sup>
                          </m:sSup>
                        </m:oMath>
                      </m:oMathPara>
                    </a14:m>
                    <a:endParaRPr lang="en-US" sz="1400" dirty="0"/>
                  </a:p>
                </p:txBody>
              </p:sp>
            </mc:Choice>
            <mc:Fallback xmlns="">
              <p:sp>
                <p:nvSpPr>
                  <p:cNvPr id="81" name="TextBox 80">
                    <a:extLst>
                      <a:ext uri="{FF2B5EF4-FFF2-40B4-BE49-F238E27FC236}">
                        <a16:creationId xmlns:a16="http://schemas.microsoft.com/office/drawing/2014/main" id="{ECFA85CE-2459-EC41-BFA2-55A44CFEA111}"/>
                      </a:ext>
                    </a:extLst>
                  </p:cNvPr>
                  <p:cNvSpPr txBox="1">
                    <a:spLocks noRot="1" noChangeAspect="1" noMove="1" noResize="1" noEditPoints="1" noAdjustHandles="1" noChangeArrowheads="1" noChangeShapeType="1" noTextEdit="1"/>
                  </p:cNvSpPr>
                  <p:nvPr/>
                </p:nvSpPr>
                <p:spPr>
                  <a:xfrm>
                    <a:off x="6738272" y="4180590"/>
                    <a:ext cx="421206" cy="215444"/>
                  </a:xfrm>
                  <a:prstGeom prst="rect">
                    <a:avLst/>
                  </a:prstGeom>
                  <a:blipFill>
                    <a:blip r:embed="rId15"/>
                    <a:stretch>
                      <a:fillRect l="-5882"/>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E6A01DC6-D35A-B343-ABCA-0D68F3C641D6}"/>
                  </a:ext>
                </a:extLst>
              </p:cNvPr>
              <p:cNvSpPr/>
              <p:nvPr/>
            </p:nvSpPr>
            <p:spPr>
              <a:xfrm>
                <a:off x="6612251" y="3294081"/>
                <a:ext cx="667657" cy="4281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91BF8EE-6824-7542-A26B-D1ECE94FFB3F}"/>
                      </a:ext>
                    </a:extLst>
                  </p:cNvPr>
                  <p:cNvSpPr txBox="1"/>
                  <p:nvPr/>
                </p:nvSpPr>
                <p:spPr>
                  <a:xfrm>
                    <a:off x="6736598" y="3400445"/>
                    <a:ext cx="41896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𝑎</m:t>
                              </m:r>
                            </m:e>
                            <m:sup>
                              <m:r>
                                <a:rPr lang="en-US" sz="1400" b="0" i="1" smtClean="0">
                                  <a:latin typeface="Cambria Math" panose="02040503050406030204" pitchFamily="18" charset="0"/>
                                </a:rPr>
                                <m:t>&lt;1&gt;</m:t>
                              </m:r>
                            </m:sup>
                          </m:sSup>
                        </m:oMath>
                      </m:oMathPara>
                    </a14:m>
                    <a:endParaRPr lang="en-US" sz="1400" dirty="0"/>
                  </a:p>
                </p:txBody>
              </p:sp>
            </mc:Choice>
            <mc:Fallback xmlns="">
              <p:sp>
                <p:nvSpPr>
                  <p:cNvPr id="83" name="TextBox 82">
                    <a:extLst>
                      <a:ext uri="{FF2B5EF4-FFF2-40B4-BE49-F238E27FC236}">
                        <a16:creationId xmlns:a16="http://schemas.microsoft.com/office/drawing/2014/main" id="{865A3810-8624-5344-BB82-BE09E7B1661D}"/>
                      </a:ext>
                    </a:extLst>
                  </p:cNvPr>
                  <p:cNvSpPr txBox="1">
                    <a:spLocks noRot="1" noChangeAspect="1" noMove="1" noResize="1" noEditPoints="1" noAdjustHandles="1" noChangeArrowheads="1" noChangeShapeType="1" noTextEdit="1"/>
                  </p:cNvSpPr>
                  <p:nvPr/>
                </p:nvSpPr>
                <p:spPr>
                  <a:xfrm>
                    <a:off x="6736598" y="3400445"/>
                    <a:ext cx="418961" cy="215444"/>
                  </a:xfrm>
                  <a:prstGeom prst="rect">
                    <a:avLst/>
                  </a:prstGeom>
                  <a:blipFill>
                    <a:blip r:embed="rId16"/>
                    <a:stretch>
                      <a:fillRect l="-2941" r="-2941"/>
                    </a:stretch>
                  </a:blipFill>
                </p:spPr>
                <p:txBody>
                  <a:bodyPr/>
                  <a:lstStyle/>
                  <a:p>
                    <a:r>
                      <a:rPr lang="en-US">
                        <a:noFill/>
                      </a:rPr>
                      <a:t> </a:t>
                    </a:r>
                  </a:p>
                </p:txBody>
              </p:sp>
            </mc:Fallback>
          </mc:AlternateContent>
          <p:cxnSp>
            <p:nvCxnSpPr>
              <p:cNvPr id="34" name="Straight Arrow Connector 33">
                <a:extLst>
                  <a:ext uri="{FF2B5EF4-FFF2-40B4-BE49-F238E27FC236}">
                    <a16:creationId xmlns:a16="http://schemas.microsoft.com/office/drawing/2014/main" id="{6BE32EA0-3032-0A4D-8A29-DAB4C2C6F070}"/>
                  </a:ext>
                </a:extLst>
              </p:cNvPr>
              <p:cNvCxnSpPr>
                <a:endCxn id="32" idx="1"/>
              </p:cNvCxnSpPr>
              <p:nvPr/>
            </p:nvCxnSpPr>
            <p:spPr>
              <a:xfrm>
                <a:off x="6278830" y="3508167"/>
                <a:ext cx="3334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7525599-6F47-504C-B003-3DCCBA33A6C2}"/>
                  </a:ext>
                </a:extLst>
              </p:cNvPr>
              <p:cNvCxnSpPr>
                <a:cxnSpLocks/>
                <a:stCxn id="31" idx="0"/>
                <a:endCxn id="32" idx="2"/>
              </p:cNvCxnSpPr>
              <p:nvPr/>
            </p:nvCxnSpPr>
            <p:spPr>
              <a:xfrm flipH="1" flipV="1">
                <a:off x="6946080" y="3722253"/>
                <a:ext cx="2795" cy="458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1C26F50-1AE4-A94E-AE47-617935417620}"/>
                  </a:ext>
                </a:extLst>
              </p:cNvPr>
              <p:cNvCxnSpPr>
                <a:cxnSpLocks/>
              </p:cNvCxnSpPr>
              <p:nvPr/>
            </p:nvCxnSpPr>
            <p:spPr>
              <a:xfrm>
                <a:off x="7269640" y="3508167"/>
                <a:ext cx="3334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2CC2A54-1E29-E140-B4F1-4FF123363D62}"/>
                      </a:ext>
                    </a:extLst>
                  </p:cNvPr>
                  <p:cNvSpPr txBox="1"/>
                  <p:nvPr/>
                </p:nvSpPr>
                <p:spPr>
                  <a:xfrm>
                    <a:off x="9407510" y="4177756"/>
                    <a:ext cx="48186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&lt;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𝑇</m:t>
                                  </m:r>
                                </m:e>
                                <m:sub>
                                  <m:r>
                                    <a:rPr lang="en-US" sz="1400" b="0" i="1" smtClean="0">
                                      <a:latin typeface="Cambria Math" panose="02040503050406030204" pitchFamily="18" charset="0"/>
                                    </a:rPr>
                                    <m:t>𝑥</m:t>
                                  </m:r>
                                </m:sub>
                              </m:sSub>
                              <m:r>
                                <a:rPr lang="en-US" sz="1400" b="0" i="1" smtClean="0">
                                  <a:latin typeface="Cambria Math" panose="02040503050406030204" pitchFamily="18" charset="0"/>
                                </a:rPr>
                                <m:t>&gt;</m:t>
                              </m:r>
                            </m:sup>
                          </m:sSup>
                        </m:oMath>
                      </m:oMathPara>
                    </a14:m>
                    <a:endParaRPr lang="en-US" sz="1400" dirty="0"/>
                  </a:p>
                </p:txBody>
              </p:sp>
            </mc:Choice>
            <mc:Fallback xmlns="">
              <p:sp>
                <p:nvSpPr>
                  <p:cNvPr id="37" name="TextBox 36">
                    <a:extLst>
                      <a:ext uri="{FF2B5EF4-FFF2-40B4-BE49-F238E27FC236}">
                        <a16:creationId xmlns:a16="http://schemas.microsoft.com/office/drawing/2014/main" id="{42CC2A54-1E29-E140-B4F1-4FF123363D62}"/>
                      </a:ext>
                    </a:extLst>
                  </p:cNvPr>
                  <p:cNvSpPr txBox="1">
                    <a:spLocks noRot="1" noChangeAspect="1" noMove="1" noResize="1" noEditPoints="1" noAdjustHandles="1" noChangeArrowheads="1" noChangeShapeType="1" noTextEdit="1"/>
                  </p:cNvSpPr>
                  <p:nvPr/>
                </p:nvSpPr>
                <p:spPr>
                  <a:xfrm>
                    <a:off x="9407510" y="4177756"/>
                    <a:ext cx="481863" cy="215444"/>
                  </a:xfrm>
                  <a:prstGeom prst="rect">
                    <a:avLst/>
                  </a:prstGeom>
                  <a:blipFill>
                    <a:blip r:embed="rId17"/>
                    <a:stretch>
                      <a:fillRect l="-2564" r="-2564"/>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0167C5EC-8993-1242-88DD-1B59CE1EB6F7}"/>
                  </a:ext>
                </a:extLst>
              </p:cNvPr>
              <p:cNvSpPr/>
              <p:nvPr/>
            </p:nvSpPr>
            <p:spPr>
              <a:xfrm>
                <a:off x="9314613" y="3282933"/>
                <a:ext cx="667657" cy="4281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DE1BC3B-652D-764D-B6B6-2DCD2A094E7A}"/>
                      </a:ext>
                    </a:extLst>
                  </p:cNvPr>
                  <p:cNvSpPr txBox="1"/>
                  <p:nvPr/>
                </p:nvSpPr>
                <p:spPr>
                  <a:xfrm>
                    <a:off x="9424446" y="3389297"/>
                    <a:ext cx="47961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𝑎</m:t>
                              </m:r>
                            </m:e>
                            <m:sup>
                              <m:r>
                                <a:rPr lang="en-US" sz="1400" b="0" i="1" smtClean="0">
                                  <a:latin typeface="Cambria Math" panose="02040503050406030204" pitchFamily="18" charset="0"/>
                                </a:rPr>
                                <m:t>&lt;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𝑇</m:t>
                                  </m:r>
                                </m:e>
                                <m:sub>
                                  <m:r>
                                    <a:rPr lang="en-US" sz="1400" b="0" i="1" smtClean="0">
                                      <a:latin typeface="Cambria Math" panose="02040503050406030204" pitchFamily="18" charset="0"/>
                                    </a:rPr>
                                    <m:t>𝑥</m:t>
                                  </m:r>
                                </m:sub>
                              </m:sSub>
                              <m:r>
                                <a:rPr lang="en-US" sz="1400" b="0" i="1" smtClean="0">
                                  <a:latin typeface="Cambria Math" panose="02040503050406030204" pitchFamily="18" charset="0"/>
                                </a:rPr>
                                <m:t>&gt;</m:t>
                              </m:r>
                            </m:sup>
                          </m:sSup>
                        </m:oMath>
                      </m:oMathPara>
                    </a14:m>
                    <a:endParaRPr lang="en-US" sz="1400" dirty="0"/>
                  </a:p>
                </p:txBody>
              </p:sp>
            </mc:Choice>
            <mc:Fallback xmlns="">
              <p:sp>
                <p:nvSpPr>
                  <p:cNvPr id="39" name="TextBox 38">
                    <a:extLst>
                      <a:ext uri="{FF2B5EF4-FFF2-40B4-BE49-F238E27FC236}">
                        <a16:creationId xmlns:a16="http://schemas.microsoft.com/office/drawing/2014/main" id="{6DE1BC3B-652D-764D-B6B6-2DCD2A094E7A}"/>
                      </a:ext>
                    </a:extLst>
                  </p:cNvPr>
                  <p:cNvSpPr txBox="1">
                    <a:spLocks noRot="1" noChangeAspect="1" noMove="1" noResize="1" noEditPoints="1" noAdjustHandles="1" noChangeArrowheads="1" noChangeShapeType="1" noTextEdit="1"/>
                  </p:cNvSpPr>
                  <p:nvPr/>
                </p:nvSpPr>
                <p:spPr>
                  <a:xfrm>
                    <a:off x="9424446" y="3389297"/>
                    <a:ext cx="479618" cy="215444"/>
                  </a:xfrm>
                  <a:prstGeom prst="rect">
                    <a:avLst/>
                  </a:prstGeom>
                  <a:blipFill>
                    <a:blip r:embed="rId18"/>
                    <a:stretch>
                      <a:fillRect l="-5128"/>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371C68AB-2FA4-D14E-B119-0F1F5B481D8D}"/>
                  </a:ext>
                </a:extLst>
              </p:cNvPr>
              <p:cNvCxnSpPr>
                <a:endCxn id="38" idx="1"/>
              </p:cNvCxnSpPr>
              <p:nvPr/>
            </p:nvCxnSpPr>
            <p:spPr>
              <a:xfrm>
                <a:off x="8981192" y="3497019"/>
                <a:ext cx="3334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F6C2AE8-42F3-CA45-9738-127BE80AC6A3}"/>
                  </a:ext>
                </a:extLst>
              </p:cNvPr>
              <p:cNvCxnSpPr>
                <a:cxnSpLocks/>
                <a:stCxn id="37" idx="0"/>
                <a:endCxn id="38" idx="2"/>
              </p:cNvCxnSpPr>
              <p:nvPr/>
            </p:nvCxnSpPr>
            <p:spPr>
              <a:xfrm flipV="1">
                <a:off x="9648442" y="3711105"/>
                <a:ext cx="0" cy="4666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47F061B-552A-FF4E-BB20-2A8F5B44E631}"/>
                  </a:ext>
                </a:extLst>
              </p:cNvPr>
              <p:cNvSpPr txBox="1"/>
              <p:nvPr/>
            </p:nvSpPr>
            <p:spPr>
              <a:xfrm>
                <a:off x="8582912" y="3352921"/>
                <a:ext cx="343364" cy="369332"/>
              </a:xfrm>
              <a:prstGeom prst="rect">
                <a:avLst/>
              </a:prstGeom>
              <a:noFill/>
            </p:spPr>
            <p:txBody>
              <a:bodyPr wrap="none" rtlCol="0">
                <a:spAutoFit/>
              </a:bodyPr>
              <a:lstStyle/>
              <a:p>
                <a:r>
                  <a:rPr lang="en-US" dirty="0"/>
                  <a:t>…</a:t>
                </a:r>
              </a:p>
            </p:txBody>
          </p:sp>
        </p:grpSp>
        <p:sp>
          <p:nvSpPr>
            <p:cNvPr id="11" name="Freeform 10">
              <a:extLst>
                <a:ext uri="{FF2B5EF4-FFF2-40B4-BE49-F238E27FC236}">
                  <a16:creationId xmlns:a16="http://schemas.microsoft.com/office/drawing/2014/main" id="{2A2A4257-1766-7040-8315-CC1D5AFC83CE}"/>
                </a:ext>
              </a:extLst>
            </p:cNvPr>
            <p:cNvSpPr/>
            <p:nvPr/>
          </p:nvSpPr>
          <p:spPr>
            <a:xfrm>
              <a:off x="7251940" y="4263709"/>
              <a:ext cx="968927" cy="1117096"/>
            </a:xfrm>
            <a:custGeom>
              <a:avLst/>
              <a:gdLst>
                <a:gd name="connsiteX0" fmla="*/ 0 w 887321"/>
                <a:gd name="connsiteY0" fmla="*/ 0 h 1246909"/>
                <a:gd name="connsiteX1" fmla="*/ 72736 w 887321"/>
                <a:gd name="connsiteY1" fmla="*/ 20782 h 1246909"/>
                <a:gd name="connsiteX2" fmla="*/ 135081 w 887321"/>
                <a:gd name="connsiteY2" fmla="*/ 62345 h 1246909"/>
                <a:gd name="connsiteX3" fmla="*/ 197427 w 887321"/>
                <a:gd name="connsiteY3" fmla="*/ 114300 h 1246909"/>
                <a:gd name="connsiteX4" fmla="*/ 238991 w 887321"/>
                <a:gd name="connsiteY4" fmla="*/ 187036 h 1246909"/>
                <a:gd name="connsiteX5" fmla="*/ 259772 w 887321"/>
                <a:gd name="connsiteY5" fmla="*/ 218209 h 1246909"/>
                <a:gd name="connsiteX6" fmla="*/ 280554 w 887321"/>
                <a:gd name="connsiteY6" fmla="*/ 280554 h 1246909"/>
                <a:gd name="connsiteX7" fmla="*/ 301336 w 887321"/>
                <a:gd name="connsiteY7" fmla="*/ 353291 h 1246909"/>
                <a:gd name="connsiteX8" fmla="*/ 311727 w 887321"/>
                <a:gd name="connsiteY8" fmla="*/ 384463 h 1246909"/>
                <a:gd name="connsiteX9" fmla="*/ 322118 w 887321"/>
                <a:gd name="connsiteY9" fmla="*/ 426027 h 1246909"/>
                <a:gd name="connsiteX10" fmla="*/ 342900 w 887321"/>
                <a:gd name="connsiteY10" fmla="*/ 498763 h 1246909"/>
                <a:gd name="connsiteX11" fmla="*/ 353291 w 887321"/>
                <a:gd name="connsiteY11" fmla="*/ 581891 h 1246909"/>
                <a:gd name="connsiteX12" fmla="*/ 363681 w 887321"/>
                <a:gd name="connsiteY12" fmla="*/ 633845 h 1246909"/>
                <a:gd name="connsiteX13" fmla="*/ 374072 w 887321"/>
                <a:gd name="connsiteY13" fmla="*/ 696191 h 1246909"/>
                <a:gd name="connsiteX14" fmla="*/ 394854 w 887321"/>
                <a:gd name="connsiteY14" fmla="*/ 852054 h 1246909"/>
                <a:gd name="connsiteX15" fmla="*/ 415636 w 887321"/>
                <a:gd name="connsiteY15" fmla="*/ 935182 h 1246909"/>
                <a:gd name="connsiteX16" fmla="*/ 426027 w 887321"/>
                <a:gd name="connsiteY16" fmla="*/ 976745 h 1246909"/>
                <a:gd name="connsiteX17" fmla="*/ 436418 w 887321"/>
                <a:gd name="connsiteY17" fmla="*/ 1018309 h 1246909"/>
                <a:gd name="connsiteX18" fmla="*/ 457200 w 887321"/>
                <a:gd name="connsiteY18" fmla="*/ 1049482 h 1246909"/>
                <a:gd name="connsiteX19" fmla="*/ 467591 w 887321"/>
                <a:gd name="connsiteY19" fmla="*/ 1080654 h 1246909"/>
                <a:gd name="connsiteX20" fmla="*/ 509154 w 887321"/>
                <a:gd name="connsiteY20" fmla="*/ 1132609 h 1246909"/>
                <a:gd name="connsiteX21" fmla="*/ 602672 w 887321"/>
                <a:gd name="connsiteY21" fmla="*/ 1215736 h 1246909"/>
                <a:gd name="connsiteX22" fmla="*/ 665018 w 887321"/>
                <a:gd name="connsiteY22" fmla="*/ 1246909 h 1246909"/>
                <a:gd name="connsiteX23" fmla="*/ 810491 w 887321"/>
                <a:gd name="connsiteY23" fmla="*/ 1236518 h 1246909"/>
                <a:gd name="connsiteX24" fmla="*/ 862445 w 887321"/>
                <a:gd name="connsiteY24" fmla="*/ 1143000 h 1246909"/>
                <a:gd name="connsiteX25" fmla="*/ 872836 w 887321"/>
                <a:gd name="connsiteY25" fmla="*/ 1111827 h 1246909"/>
                <a:gd name="connsiteX26" fmla="*/ 883227 w 887321"/>
                <a:gd name="connsiteY26" fmla="*/ 945573 h 1246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7321" h="1246909">
                  <a:moveTo>
                    <a:pt x="0" y="0"/>
                  </a:moveTo>
                  <a:cubicBezTo>
                    <a:pt x="24245" y="6927"/>
                    <a:pt x="49841" y="10215"/>
                    <a:pt x="72736" y="20782"/>
                  </a:cubicBezTo>
                  <a:cubicBezTo>
                    <a:pt x="95414" y="31249"/>
                    <a:pt x="114299" y="48491"/>
                    <a:pt x="135081" y="62345"/>
                  </a:cubicBezTo>
                  <a:cubicBezTo>
                    <a:pt x="165732" y="82779"/>
                    <a:pt x="172425" y="84298"/>
                    <a:pt x="197427" y="114300"/>
                  </a:cubicBezTo>
                  <a:cubicBezTo>
                    <a:pt x="220439" y="141915"/>
                    <a:pt x="220515" y="154702"/>
                    <a:pt x="238991" y="187036"/>
                  </a:cubicBezTo>
                  <a:cubicBezTo>
                    <a:pt x="245187" y="197879"/>
                    <a:pt x="254700" y="206797"/>
                    <a:pt x="259772" y="218209"/>
                  </a:cubicBezTo>
                  <a:cubicBezTo>
                    <a:pt x="268669" y="238227"/>
                    <a:pt x="273627" y="259772"/>
                    <a:pt x="280554" y="280554"/>
                  </a:cubicBezTo>
                  <a:cubicBezTo>
                    <a:pt x="305468" y="355296"/>
                    <a:pt x="275241" y="261958"/>
                    <a:pt x="301336" y="353291"/>
                  </a:cubicBezTo>
                  <a:cubicBezTo>
                    <a:pt x="304345" y="363822"/>
                    <a:pt x="308718" y="373932"/>
                    <a:pt x="311727" y="384463"/>
                  </a:cubicBezTo>
                  <a:cubicBezTo>
                    <a:pt x="315650" y="398195"/>
                    <a:pt x="318195" y="412295"/>
                    <a:pt x="322118" y="426027"/>
                  </a:cubicBezTo>
                  <a:cubicBezTo>
                    <a:pt x="351935" y="530386"/>
                    <a:pt x="310413" y="368817"/>
                    <a:pt x="342900" y="498763"/>
                  </a:cubicBezTo>
                  <a:cubicBezTo>
                    <a:pt x="346364" y="526472"/>
                    <a:pt x="349045" y="554291"/>
                    <a:pt x="353291" y="581891"/>
                  </a:cubicBezTo>
                  <a:cubicBezTo>
                    <a:pt x="355976" y="599347"/>
                    <a:pt x="360522" y="616469"/>
                    <a:pt x="363681" y="633845"/>
                  </a:cubicBezTo>
                  <a:cubicBezTo>
                    <a:pt x="367450" y="654574"/>
                    <a:pt x="371092" y="675334"/>
                    <a:pt x="374072" y="696191"/>
                  </a:cubicBezTo>
                  <a:cubicBezTo>
                    <a:pt x="377865" y="722742"/>
                    <a:pt x="388965" y="822609"/>
                    <a:pt x="394854" y="852054"/>
                  </a:cubicBezTo>
                  <a:cubicBezTo>
                    <a:pt x="400456" y="880061"/>
                    <a:pt x="408709" y="907473"/>
                    <a:pt x="415636" y="935182"/>
                  </a:cubicBezTo>
                  <a:lnTo>
                    <a:pt x="426027" y="976745"/>
                  </a:lnTo>
                  <a:cubicBezTo>
                    <a:pt x="429491" y="990600"/>
                    <a:pt x="428496" y="1006426"/>
                    <a:pt x="436418" y="1018309"/>
                  </a:cubicBezTo>
                  <a:cubicBezTo>
                    <a:pt x="443345" y="1028700"/>
                    <a:pt x="451615" y="1038312"/>
                    <a:pt x="457200" y="1049482"/>
                  </a:cubicBezTo>
                  <a:cubicBezTo>
                    <a:pt x="462098" y="1059278"/>
                    <a:pt x="461786" y="1071366"/>
                    <a:pt x="467591" y="1080654"/>
                  </a:cubicBezTo>
                  <a:cubicBezTo>
                    <a:pt x="479345" y="1099461"/>
                    <a:pt x="494235" y="1116199"/>
                    <a:pt x="509154" y="1132609"/>
                  </a:cubicBezTo>
                  <a:cubicBezTo>
                    <a:pt x="532098" y="1157848"/>
                    <a:pt x="567541" y="1198170"/>
                    <a:pt x="602672" y="1215736"/>
                  </a:cubicBezTo>
                  <a:cubicBezTo>
                    <a:pt x="688717" y="1258759"/>
                    <a:pt x="575676" y="1187348"/>
                    <a:pt x="665018" y="1246909"/>
                  </a:cubicBezTo>
                  <a:cubicBezTo>
                    <a:pt x="713509" y="1243445"/>
                    <a:pt x="763169" y="1247653"/>
                    <a:pt x="810491" y="1236518"/>
                  </a:cubicBezTo>
                  <a:cubicBezTo>
                    <a:pt x="844245" y="1228576"/>
                    <a:pt x="856257" y="1161564"/>
                    <a:pt x="862445" y="1143000"/>
                  </a:cubicBezTo>
                  <a:lnTo>
                    <a:pt x="872836" y="1111827"/>
                  </a:lnTo>
                  <a:cubicBezTo>
                    <a:pt x="897466" y="1037938"/>
                    <a:pt x="883227" y="1091607"/>
                    <a:pt x="883227" y="945573"/>
                  </a:cubicBezTo>
                </a:path>
              </a:pathLst>
            </a:cu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E2D61BC-6574-8746-B39D-D74B57FB9890}"/>
                </a:ext>
              </a:extLst>
            </p:cNvPr>
            <p:cNvSpPr/>
            <p:nvPr/>
          </p:nvSpPr>
          <p:spPr>
            <a:xfrm>
              <a:off x="7887806" y="4673077"/>
              <a:ext cx="667657" cy="4281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3D04363-4ED3-0748-B19B-E97E820AD167}"/>
                    </a:ext>
                  </a:extLst>
                </p:cNvPr>
                <p:cNvSpPr txBox="1"/>
                <p:nvPr/>
              </p:nvSpPr>
              <p:spPr>
                <a:xfrm>
                  <a:off x="8009908" y="4031729"/>
                  <a:ext cx="42498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𝑦</m:t>
                                </m:r>
                              </m:e>
                            </m:acc>
                          </m:e>
                          <m:sup>
                            <m:r>
                              <a:rPr lang="en-US" sz="1400" b="0" i="1" smtClean="0">
                                <a:latin typeface="Cambria Math" panose="02040503050406030204" pitchFamily="18" charset="0"/>
                              </a:rPr>
                              <m:t>&lt;2&gt;</m:t>
                            </m:r>
                          </m:sup>
                        </m:sSup>
                      </m:oMath>
                    </m:oMathPara>
                  </a14:m>
                  <a:endParaRPr lang="en-US" sz="1400" dirty="0"/>
                </a:p>
              </p:txBody>
            </p:sp>
          </mc:Choice>
          <mc:Fallback xmlns="">
            <p:sp>
              <p:nvSpPr>
                <p:cNvPr id="13" name="TextBox 12">
                  <a:extLst>
                    <a:ext uri="{FF2B5EF4-FFF2-40B4-BE49-F238E27FC236}">
                      <a16:creationId xmlns:a16="http://schemas.microsoft.com/office/drawing/2014/main" id="{B3D04363-4ED3-0748-B19B-E97E820AD167}"/>
                    </a:ext>
                  </a:extLst>
                </p:cNvPr>
                <p:cNvSpPr txBox="1">
                  <a:spLocks noRot="1" noChangeAspect="1" noMove="1" noResize="1" noEditPoints="1" noAdjustHandles="1" noChangeArrowheads="1" noChangeShapeType="1" noTextEdit="1"/>
                </p:cNvSpPr>
                <p:nvPr/>
              </p:nvSpPr>
              <p:spPr>
                <a:xfrm>
                  <a:off x="8009908" y="4031729"/>
                  <a:ext cx="424988" cy="215444"/>
                </a:xfrm>
                <a:prstGeom prst="rect">
                  <a:avLst/>
                </a:prstGeom>
                <a:blipFill>
                  <a:blip r:embed="rId19"/>
                  <a:stretch>
                    <a:fillRect l="-8824" t="-22222" r="-2941" b="-22222"/>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08B781B9-E83B-7447-8582-C3E39B06929C}"/>
                </a:ext>
              </a:extLst>
            </p:cNvPr>
            <p:cNvCxnSpPr>
              <a:cxnSpLocks/>
              <a:stCxn id="12" idx="0"/>
              <a:endCxn id="13" idx="2"/>
            </p:cNvCxnSpPr>
            <p:nvPr/>
          </p:nvCxnSpPr>
          <p:spPr>
            <a:xfrm flipV="1">
              <a:off x="8221635" y="4247173"/>
              <a:ext cx="767" cy="4259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9E7943D-14BE-A949-A953-14155EEB81B0}"/>
                </a:ext>
              </a:extLst>
            </p:cNvPr>
            <p:cNvCxnSpPr>
              <a:cxnSpLocks/>
            </p:cNvCxnSpPr>
            <p:nvPr/>
          </p:nvCxnSpPr>
          <p:spPr>
            <a:xfrm>
              <a:off x="8555463" y="4905205"/>
              <a:ext cx="3334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2BE9992-427D-8043-8255-120C2199D350}"/>
                    </a:ext>
                  </a:extLst>
                </p:cNvPr>
                <p:cNvSpPr txBox="1"/>
                <p:nvPr/>
              </p:nvSpPr>
              <p:spPr>
                <a:xfrm>
                  <a:off x="4123204" y="5559586"/>
                  <a:ext cx="42120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&lt;2&gt;</m:t>
                            </m:r>
                          </m:sup>
                        </m:sSup>
                      </m:oMath>
                    </m:oMathPara>
                  </a14:m>
                  <a:endParaRPr lang="en-US" sz="1400" dirty="0"/>
                </a:p>
              </p:txBody>
            </p:sp>
          </mc:Choice>
          <mc:Fallback xmlns="">
            <p:sp>
              <p:nvSpPr>
                <p:cNvPr id="16" name="TextBox 15">
                  <a:extLst>
                    <a:ext uri="{FF2B5EF4-FFF2-40B4-BE49-F238E27FC236}">
                      <a16:creationId xmlns:a16="http://schemas.microsoft.com/office/drawing/2014/main" id="{B2BE9992-427D-8043-8255-120C2199D350}"/>
                    </a:ext>
                  </a:extLst>
                </p:cNvPr>
                <p:cNvSpPr txBox="1">
                  <a:spLocks noRot="1" noChangeAspect="1" noMove="1" noResize="1" noEditPoints="1" noAdjustHandles="1" noChangeArrowheads="1" noChangeShapeType="1" noTextEdit="1"/>
                </p:cNvSpPr>
                <p:nvPr/>
              </p:nvSpPr>
              <p:spPr>
                <a:xfrm>
                  <a:off x="4123204" y="5559586"/>
                  <a:ext cx="421206" cy="215444"/>
                </a:xfrm>
                <a:prstGeom prst="rect">
                  <a:avLst/>
                </a:prstGeom>
                <a:blipFill>
                  <a:blip r:embed="rId20"/>
                  <a:stretch>
                    <a:fillRect l="-5882"/>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A8F90BEE-40F8-0F4F-B5C9-AC0A1D35E8B6}"/>
                </a:ext>
              </a:extLst>
            </p:cNvPr>
            <p:cNvSpPr/>
            <p:nvPr/>
          </p:nvSpPr>
          <p:spPr>
            <a:xfrm>
              <a:off x="3997183" y="4673077"/>
              <a:ext cx="667657" cy="4281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58CD7265-7665-6245-8767-A58C6DE1E355}"/>
                </a:ext>
              </a:extLst>
            </p:cNvPr>
            <p:cNvCxnSpPr>
              <a:cxnSpLocks/>
              <a:stCxn id="16" idx="0"/>
              <a:endCxn id="17" idx="2"/>
            </p:cNvCxnSpPr>
            <p:nvPr/>
          </p:nvCxnSpPr>
          <p:spPr>
            <a:xfrm flipH="1" flipV="1">
              <a:off x="4331012" y="5101249"/>
              <a:ext cx="2795" cy="458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E36E132-12AC-2248-8BA8-F304671D440C}"/>
                </a:ext>
              </a:extLst>
            </p:cNvPr>
            <p:cNvCxnSpPr>
              <a:cxnSpLocks/>
            </p:cNvCxnSpPr>
            <p:nvPr/>
          </p:nvCxnSpPr>
          <p:spPr>
            <a:xfrm>
              <a:off x="4664840" y="4890130"/>
              <a:ext cx="3334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1F48125-6986-7F43-AC6D-28C3480A5BBE}"/>
                    </a:ext>
                  </a:extLst>
                </p:cNvPr>
                <p:cNvSpPr txBox="1"/>
                <p:nvPr/>
              </p:nvSpPr>
              <p:spPr>
                <a:xfrm>
                  <a:off x="4125449" y="4790589"/>
                  <a:ext cx="41896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𝑎</m:t>
                            </m:r>
                          </m:e>
                          <m:sup>
                            <m:r>
                              <a:rPr lang="en-US" sz="1400" b="0" i="1" smtClean="0">
                                <a:latin typeface="Cambria Math" panose="02040503050406030204" pitchFamily="18" charset="0"/>
                              </a:rPr>
                              <m:t>&lt;2&gt;</m:t>
                            </m:r>
                          </m:sup>
                        </m:sSup>
                      </m:oMath>
                    </m:oMathPara>
                  </a14:m>
                  <a:endParaRPr lang="en-US" sz="1400" dirty="0"/>
                </a:p>
              </p:txBody>
            </p:sp>
          </mc:Choice>
          <mc:Fallback xmlns="">
            <p:sp>
              <p:nvSpPr>
                <p:cNvPr id="20" name="TextBox 19">
                  <a:extLst>
                    <a:ext uri="{FF2B5EF4-FFF2-40B4-BE49-F238E27FC236}">
                      <a16:creationId xmlns:a16="http://schemas.microsoft.com/office/drawing/2014/main" id="{11F48125-6986-7F43-AC6D-28C3480A5BBE}"/>
                    </a:ext>
                  </a:extLst>
                </p:cNvPr>
                <p:cNvSpPr txBox="1">
                  <a:spLocks noRot="1" noChangeAspect="1" noMove="1" noResize="1" noEditPoints="1" noAdjustHandles="1" noChangeArrowheads="1" noChangeShapeType="1" noTextEdit="1"/>
                </p:cNvSpPr>
                <p:nvPr/>
              </p:nvSpPr>
              <p:spPr>
                <a:xfrm>
                  <a:off x="4125449" y="4790589"/>
                  <a:ext cx="418961" cy="215444"/>
                </a:xfrm>
                <a:prstGeom prst="rect">
                  <a:avLst/>
                </a:prstGeom>
                <a:blipFill>
                  <a:blip r:embed="rId21"/>
                  <a:stretch>
                    <a:fillRect l="-5882"/>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39742547-F78F-1D45-98D6-6ADC667F4E86}"/>
                  </a:ext>
                </a:extLst>
              </p:cNvPr>
              <p:cNvSpPr txBox="1"/>
              <p:nvPr/>
            </p:nvSpPr>
            <p:spPr>
              <a:xfrm>
                <a:off x="4038600" y="1168930"/>
                <a:ext cx="1674625" cy="3639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arg</m:t>
                          </m:r>
                        </m:fName>
                        <m:e>
                          <m:func>
                            <m:funcPr>
                              <m:ctrlPr>
                                <a:rPr lang="en-US" sz="1600" b="0" i="1" smtClean="0">
                                  <a:latin typeface="Cambria Math" panose="02040503050406030204" pitchFamily="18" charset="0"/>
                                </a:rPr>
                              </m:ctrlPr>
                            </m:funcPr>
                            <m:fName>
                              <m:limLow>
                                <m:limLowPr>
                                  <m:ctrlPr>
                                    <a:rPr lang="en-US" sz="1600" b="0" i="1" smtClean="0">
                                      <a:latin typeface="Cambria Math" panose="02040503050406030204" pitchFamily="18" charset="0"/>
                                    </a:rPr>
                                  </m:ctrlPr>
                                </m:limLowPr>
                                <m:e>
                                  <m:r>
                                    <m:rPr>
                                      <m:sty m:val="p"/>
                                    </m:rPr>
                                    <a:rPr lang="en-US" sz="1600" b="0" i="0" smtClean="0">
                                      <a:latin typeface="Cambria Math" panose="02040503050406030204" pitchFamily="18" charset="0"/>
                                    </a:rPr>
                                    <m:t>max</m:t>
                                  </m:r>
                                </m:e>
                                <m:lim>
                                  <m:sSup>
                                    <m:sSupPr>
                                      <m:ctrlPr>
                                        <a:rPr lang="en-US" sz="1600" i="1">
                                          <a:latin typeface="Cambria Math" panose="02040503050406030204" pitchFamily="18" charset="0"/>
                                        </a:rPr>
                                      </m:ctrlPr>
                                    </m:sSupPr>
                                    <m:e>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e>
                                    <m:sup>
                                      <m:r>
                                        <a:rPr lang="en-US" sz="1600" i="1">
                                          <a:latin typeface="Cambria Math" panose="02040503050406030204" pitchFamily="18" charset="0"/>
                                        </a:rPr>
                                        <m:t>&lt;1&gt;</m:t>
                                      </m:r>
                                    </m:sup>
                                  </m:sSup>
                                </m:lim>
                              </m:limLow>
                            </m:fName>
                            <m:e>
                              <m:r>
                                <a:rPr lang="en-US" sz="1600" b="0" i="1" smtClean="0">
                                  <a:latin typeface="Cambria Math" panose="02040503050406030204" pitchFamily="18" charset="0"/>
                                </a:rPr>
                                <m:t>𝑝</m:t>
                              </m:r>
                              <m:r>
                                <a:rPr lang="en-US" sz="1600" b="0" i="1" smtClean="0">
                                  <a:latin typeface="Cambria Math" panose="02040503050406030204" pitchFamily="18" charset="0"/>
                                </a:rPr>
                                <m:t>(</m:t>
                              </m:r>
                              <m:sSup>
                                <m:sSupPr>
                                  <m:ctrlPr>
                                    <a:rPr lang="en-US" sz="1600" i="1">
                                      <a:latin typeface="Cambria Math" panose="02040503050406030204" pitchFamily="18" charset="0"/>
                                    </a:rPr>
                                  </m:ctrlPr>
                                </m:sSupPr>
                                <m:e>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e>
                                <m:sup>
                                  <m:r>
                                    <a:rPr lang="en-US" sz="1600" i="1">
                                      <a:latin typeface="Cambria Math" panose="02040503050406030204" pitchFamily="18" charset="0"/>
                                    </a:rPr>
                                    <m:t>&lt;1&gt;</m:t>
                                  </m:r>
                                </m:sup>
                              </m:sSup>
                              <m:r>
                                <a:rPr lang="en-US" sz="1600" b="0" i="1" smtClean="0">
                                  <a:latin typeface="Cambria Math" panose="02040503050406030204" pitchFamily="18" charset="0"/>
                                </a:rPr>
                                <m:t>|</m:t>
                              </m:r>
                              <m:r>
                                <a:rPr lang="en-US" sz="1600" b="0" i="1" smtClean="0">
                                  <a:latin typeface="Cambria Math" panose="02040503050406030204" pitchFamily="18" charset="0"/>
                                </a:rPr>
                                <m:t>𝑥</m:t>
                              </m:r>
                              <m:r>
                                <a:rPr lang="en-US" sz="1600" b="0" i="1" smtClean="0">
                                  <a:latin typeface="Cambria Math" panose="02040503050406030204" pitchFamily="18" charset="0"/>
                                </a:rPr>
                                <m:t>)</m:t>
                              </m:r>
                            </m:e>
                          </m:func>
                        </m:e>
                      </m:func>
                    </m:oMath>
                  </m:oMathPara>
                </a14:m>
                <a:endParaRPr lang="en-US" sz="1600" dirty="0"/>
              </a:p>
            </p:txBody>
          </p:sp>
        </mc:Choice>
        <mc:Fallback xmlns="">
          <p:sp>
            <p:nvSpPr>
              <p:cNvPr id="43" name="TextBox 42">
                <a:extLst>
                  <a:ext uri="{FF2B5EF4-FFF2-40B4-BE49-F238E27FC236}">
                    <a16:creationId xmlns:a16="http://schemas.microsoft.com/office/drawing/2014/main" id="{39742547-F78F-1D45-98D6-6ADC667F4E86}"/>
                  </a:ext>
                </a:extLst>
              </p:cNvPr>
              <p:cNvSpPr txBox="1">
                <a:spLocks noRot="1" noChangeAspect="1" noMove="1" noResize="1" noEditPoints="1" noAdjustHandles="1" noChangeArrowheads="1" noChangeShapeType="1" noTextEdit="1"/>
              </p:cNvSpPr>
              <p:nvPr/>
            </p:nvSpPr>
            <p:spPr>
              <a:xfrm>
                <a:off x="4038600" y="1168930"/>
                <a:ext cx="1674625" cy="363946"/>
              </a:xfrm>
              <a:prstGeom prst="rect">
                <a:avLst/>
              </a:prstGeom>
              <a:blipFill>
                <a:blip r:embed="rId22"/>
                <a:stretch>
                  <a:fillRect l="-2256" t="-6667" r="-3759"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805B150C-41A2-AF47-B31D-72F6A82D328F}"/>
                  </a:ext>
                </a:extLst>
              </p:cNvPr>
              <p:cNvSpPr txBox="1"/>
              <p:nvPr/>
            </p:nvSpPr>
            <p:spPr>
              <a:xfrm>
                <a:off x="5956149" y="1165713"/>
                <a:ext cx="2192267" cy="3644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arg</m:t>
                          </m:r>
                        </m:fName>
                        <m:e>
                          <m:func>
                            <m:funcPr>
                              <m:ctrlPr>
                                <a:rPr lang="en-US" sz="1600" b="0" i="1" smtClean="0">
                                  <a:latin typeface="Cambria Math" panose="02040503050406030204" pitchFamily="18" charset="0"/>
                                </a:rPr>
                              </m:ctrlPr>
                            </m:funcPr>
                            <m:fName>
                              <m:limLow>
                                <m:limLowPr>
                                  <m:ctrlPr>
                                    <a:rPr lang="en-US" sz="1600" b="0" i="1" smtClean="0">
                                      <a:latin typeface="Cambria Math" panose="02040503050406030204" pitchFamily="18" charset="0"/>
                                    </a:rPr>
                                  </m:ctrlPr>
                                </m:limLowPr>
                                <m:e>
                                  <m:r>
                                    <m:rPr>
                                      <m:sty m:val="p"/>
                                    </m:rPr>
                                    <a:rPr lang="en-US" sz="1600" b="0" i="0" smtClean="0">
                                      <a:latin typeface="Cambria Math" panose="02040503050406030204" pitchFamily="18" charset="0"/>
                                    </a:rPr>
                                    <m:t>max</m:t>
                                  </m:r>
                                </m:e>
                                <m:lim>
                                  <m:sSup>
                                    <m:sSupPr>
                                      <m:ctrlPr>
                                        <a:rPr lang="en-US" sz="1600" i="1">
                                          <a:latin typeface="Cambria Math" panose="02040503050406030204" pitchFamily="18" charset="0"/>
                                        </a:rPr>
                                      </m:ctrlPr>
                                    </m:sSupPr>
                                    <m:e>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e>
                                    <m:sup>
                                      <m:r>
                                        <a:rPr lang="en-US" sz="1600" i="1">
                                          <a:latin typeface="Cambria Math" panose="02040503050406030204" pitchFamily="18" charset="0"/>
                                        </a:rPr>
                                        <m:t>&lt;</m:t>
                                      </m:r>
                                      <m:r>
                                        <a:rPr lang="en-US" sz="1600" b="0" i="1" smtClean="0">
                                          <a:latin typeface="Cambria Math" panose="02040503050406030204" pitchFamily="18" charset="0"/>
                                        </a:rPr>
                                        <m:t>2</m:t>
                                      </m:r>
                                      <m:r>
                                        <a:rPr lang="en-US" sz="1600" i="1">
                                          <a:latin typeface="Cambria Math" panose="02040503050406030204" pitchFamily="18" charset="0"/>
                                        </a:rPr>
                                        <m:t>&gt;</m:t>
                                      </m:r>
                                    </m:sup>
                                  </m:sSup>
                                </m:lim>
                              </m:limLow>
                            </m:fName>
                            <m:e>
                              <m:r>
                                <a:rPr lang="en-US" sz="1600" b="0" i="1" smtClean="0">
                                  <a:latin typeface="Cambria Math" panose="02040503050406030204" pitchFamily="18" charset="0"/>
                                </a:rPr>
                                <m:t>𝑝</m:t>
                              </m:r>
                              <m:r>
                                <a:rPr lang="en-US" sz="1600" b="0" i="1" smtClean="0">
                                  <a:latin typeface="Cambria Math" panose="02040503050406030204" pitchFamily="18" charset="0"/>
                                </a:rPr>
                                <m:t>(</m:t>
                              </m:r>
                              <m:sSup>
                                <m:sSupPr>
                                  <m:ctrlPr>
                                    <a:rPr lang="en-US" sz="1600" i="1">
                                      <a:latin typeface="Cambria Math" panose="02040503050406030204" pitchFamily="18" charset="0"/>
                                    </a:rPr>
                                  </m:ctrlPr>
                                </m:sSupPr>
                                <m:e>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e>
                                <m:sup>
                                  <m:r>
                                    <a:rPr lang="en-US" sz="1600" i="1">
                                      <a:latin typeface="Cambria Math" panose="02040503050406030204" pitchFamily="18" charset="0"/>
                                    </a:rPr>
                                    <m:t>&lt;</m:t>
                                  </m:r>
                                  <m:r>
                                    <a:rPr lang="en-US" sz="1600" b="0" i="1" smtClean="0">
                                      <a:latin typeface="Cambria Math" panose="02040503050406030204" pitchFamily="18" charset="0"/>
                                    </a:rPr>
                                    <m:t>2</m:t>
                                  </m:r>
                                  <m:r>
                                    <a:rPr lang="en-US" sz="1600" i="1">
                                      <a:latin typeface="Cambria Math" panose="02040503050406030204" pitchFamily="18" charset="0"/>
                                    </a:rPr>
                                    <m:t>&gt;</m:t>
                                  </m:r>
                                </m:sup>
                              </m:sSup>
                              <m:r>
                                <a:rPr lang="en-US" sz="1600" b="0" i="1" smtClean="0">
                                  <a:latin typeface="Cambria Math" panose="02040503050406030204" pitchFamily="18" charset="0"/>
                                </a:rPr>
                                <m:t>|</m:t>
                              </m:r>
                              <m:r>
                                <a:rPr lang="en-US" sz="1600" b="0" i="1" smtClean="0">
                                  <a:latin typeface="Cambria Math" panose="02040503050406030204" pitchFamily="18" charset="0"/>
                                </a:rPr>
                                <m:t>𝑥</m:t>
                              </m:r>
                              <m:r>
                                <a:rPr lang="en-US" sz="1600" b="0" i="1" smtClean="0">
                                  <a:latin typeface="Cambria Math" panose="02040503050406030204" pitchFamily="18" charset="0"/>
                                </a:rPr>
                                <m:t>,</m:t>
                              </m:r>
                              <m:sSup>
                                <m:sSupPr>
                                  <m:ctrlPr>
                                    <a:rPr lang="en-US" sz="1600" i="1">
                                      <a:latin typeface="Cambria Math" panose="02040503050406030204" pitchFamily="18" charset="0"/>
                                    </a:rPr>
                                  </m:ctrlPr>
                                </m:sSupPr>
                                <m:e>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e>
                                <m:sup>
                                  <m:r>
                                    <a:rPr lang="en-US" sz="1600" i="1">
                                      <a:latin typeface="Cambria Math" panose="02040503050406030204" pitchFamily="18" charset="0"/>
                                    </a:rPr>
                                    <m:t>&lt;1&gt;</m:t>
                                  </m:r>
                                </m:sup>
                              </m:sSup>
                              <m:r>
                                <a:rPr lang="en-US" sz="1600" b="0" i="1" smtClean="0">
                                  <a:latin typeface="Cambria Math" panose="02040503050406030204" pitchFamily="18" charset="0"/>
                                </a:rPr>
                                <m:t>)</m:t>
                              </m:r>
                            </m:e>
                          </m:func>
                        </m:e>
                      </m:func>
                    </m:oMath>
                  </m:oMathPara>
                </a14:m>
                <a:endParaRPr lang="en-US" sz="1600" dirty="0"/>
              </a:p>
            </p:txBody>
          </p:sp>
        </mc:Choice>
        <mc:Fallback xmlns="">
          <p:sp>
            <p:nvSpPr>
              <p:cNvPr id="44" name="TextBox 43">
                <a:extLst>
                  <a:ext uri="{FF2B5EF4-FFF2-40B4-BE49-F238E27FC236}">
                    <a16:creationId xmlns:a16="http://schemas.microsoft.com/office/drawing/2014/main" id="{805B150C-41A2-AF47-B31D-72F6A82D328F}"/>
                  </a:ext>
                </a:extLst>
              </p:cNvPr>
              <p:cNvSpPr txBox="1">
                <a:spLocks noRot="1" noChangeAspect="1" noMove="1" noResize="1" noEditPoints="1" noAdjustHandles="1" noChangeArrowheads="1" noChangeShapeType="1" noTextEdit="1"/>
              </p:cNvSpPr>
              <p:nvPr/>
            </p:nvSpPr>
            <p:spPr>
              <a:xfrm>
                <a:off x="5956149" y="1165713"/>
                <a:ext cx="2192267" cy="364459"/>
              </a:xfrm>
              <a:prstGeom prst="rect">
                <a:avLst/>
              </a:prstGeom>
              <a:blipFill>
                <a:blip r:embed="rId23"/>
                <a:stretch>
                  <a:fillRect l="-1724" t="-6897" r="-2299" b="-17241"/>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B245DA5F-3564-A04F-96FD-7AC5062E0D84}"/>
              </a:ext>
            </a:extLst>
          </p:cNvPr>
          <p:cNvSpPr txBox="1"/>
          <p:nvPr/>
        </p:nvSpPr>
        <p:spPr>
          <a:xfrm>
            <a:off x="1159326" y="4363743"/>
            <a:ext cx="3738716" cy="369332"/>
          </a:xfrm>
          <a:prstGeom prst="rect">
            <a:avLst/>
          </a:prstGeom>
          <a:noFill/>
        </p:spPr>
        <p:txBody>
          <a:bodyPr wrap="none" rtlCol="0">
            <a:spAutoFit/>
          </a:bodyPr>
          <a:lstStyle/>
          <a:p>
            <a:r>
              <a:rPr lang="en-US" dirty="0">
                <a:sym typeface="Wingdings" pitchFamily="2" charset="2"/>
              </a:rPr>
              <a:t> </a:t>
            </a:r>
            <a:r>
              <a:rPr lang="en-US" dirty="0"/>
              <a:t>Jane is visiting Africa in September.</a:t>
            </a:r>
          </a:p>
        </p:txBody>
      </p:sp>
      <p:sp>
        <p:nvSpPr>
          <p:cNvPr id="47" name="TextBox 46">
            <a:extLst>
              <a:ext uri="{FF2B5EF4-FFF2-40B4-BE49-F238E27FC236}">
                <a16:creationId xmlns:a16="http://schemas.microsoft.com/office/drawing/2014/main" id="{25A366BD-A5A9-174A-89EB-EA30A3063488}"/>
              </a:ext>
            </a:extLst>
          </p:cNvPr>
          <p:cNvSpPr txBox="1"/>
          <p:nvPr/>
        </p:nvSpPr>
        <p:spPr>
          <a:xfrm>
            <a:off x="1159326" y="4974234"/>
            <a:ext cx="4844147" cy="369332"/>
          </a:xfrm>
          <a:prstGeom prst="rect">
            <a:avLst/>
          </a:prstGeom>
          <a:noFill/>
        </p:spPr>
        <p:txBody>
          <a:bodyPr wrap="none" rtlCol="0">
            <a:spAutoFit/>
          </a:bodyPr>
          <a:lstStyle/>
          <a:p>
            <a:r>
              <a:rPr lang="en-US" dirty="0">
                <a:sym typeface="Wingdings" pitchFamily="2" charset="2"/>
              </a:rPr>
              <a:t> </a:t>
            </a:r>
            <a:r>
              <a:rPr lang="en-US" dirty="0"/>
              <a:t>Jane is going to be visiting Africa in September.</a:t>
            </a:r>
          </a:p>
        </p:txBody>
      </p:sp>
      <p:sp>
        <p:nvSpPr>
          <p:cNvPr id="48" name="Rectangle 47">
            <a:extLst>
              <a:ext uri="{FF2B5EF4-FFF2-40B4-BE49-F238E27FC236}">
                <a16:creationId xmlns:a16="http://schemas.microsoft.com/office/drawing/2014/main" id="{29E58B3C-CF8B-3446-B9FD-A9EB28C62513}"/>
              </a:ext>
            </a:extLst>
          </p:cNvPr>
          <p:cNvSpPr/>
          <p:nvPr/>
        </p:nvSpPr>
        <p:spPr>
          <a:xfrm>
            <a:off x="1475085" y="4363743"/>
            <a:ext cx="1416971" cy="369332"/>
          </a:xfrm>
          <a:prstGeom prst="rect">
            <a:avLst/>
          </a:prstGeom>
          <a:solidFill>
            <a:schemeClr val="accent2">
              <a:alpha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B11027DF-D9B9-7C47-B2C9-DE27DA8D908B}"/>
              </a:ext>
            </a:extLst>
          </p:cNvPr>
          <p:cNvSpPr/>
          <p:nvPr/>
        </p:nvSpPr>
        <p:spPr>
          <a:xfrm>
            <a:off x="1475085" y="4968349"/>
            <a:ext cx="1266479" cy="369332"/>
          </a:xfrm>
          <a:prstGeom prst="rect">
            <a:avLst/>
          </a:prstGeom>
          <a:solidFill>
            <a:schemeClr val="accent2">
              <a:alpha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802163EA-F032-604E-9C7B-B960C35F09CD}"/>
                  </a:ext>
                </a:extLst>
              </p:cNvPr>
              <p:cNvSpPr txBox="1"/>
              <p:nvPr/>
            </p:nvSpPr>
            <p:spPr>
              <a:xfrm>
                <a:off x="6631419" y="4343702"/>
                <a:ext cx="40618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𝑣𝑖𝑠𝑖𝑡𝑖𝑛𝑔</m:t>
                          </m:r>
                        </m:e>
                        <m:e>
                          <m:r>
                            <a:rPr lang="en-US" b="0" i="1" smtClean="0">
                              <a:latin typeface="Cambria Math" panose="02040503050406030204" pitchFamily="18" charset="0"/>
                            </a:rPr>
                            <m:t>𝐽𝑎𝑛𝑒</m:t>
                          </m:r>
                          <m:r>
                            <a:rPr lang="en-US" b="0" i="1" smtClean="0">
                              <a:latin typeface="Cambria Math" panose="02040503050406030204" pitchFamily="18" charset="0"/>
                            </a:rPr>
                            <m:t>, </m:t>
                          </m:r>
                          <m:r>
                            <a:rPr lang="en-US" b="0" i="1" smtClean="0">
                              <a:latin typeface="Cambria Math" panose="02040503050406030204" pitchFamily="18" charset="0"/>
                            </a:rPr>
                            <m:t>𝑖𝑠</m:t>
                          </m:r>
                        </m:e>
                      </m:d>
                      <m:r>
                        <a:rPr lang="en-US" b="0" i="1" smtClean="0">
                          <a:latin typeface="Cambria Math" panose="02040503050406030204" pitchFamily="18" charset="0"/>
                        </a:rPr>
                        <m:t>&lt;</m:t>
                      </m:r>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𝑔𝑜𝑖𝑛𝑔</m:t>
                          </m:r>
                        </m:e>
                        <m:e>
                          <m:r>
                            <a:rPr lang="en-US" i="1">
                              <a:latin typeface="Cambria Math" panose="02040503050406030204" pitchFamily="18" charset="0"/>
                            </a:rPr>
                            <m:t>𝐽𝑎𝑛𝑒</m:t>
                          </m:r>
                          <m:r>
                            <a:rPr lang="en-US" i="1">
                              <a:latin typeface="Cambria Math" panose="02040503050406030204" pitchFamily="18" charset="0"/>
                            </a:rPr>
                            <m:t>, </m:t>
                          </m:r>
                          <m:r>
                            <a:rPr lang="en-US" i="1">
                              <a:latin typeface="Cambria Math" panose="02040503050406030204" pitchFamily="18" charset="0"/>
                            </a:rPr>
                            <m:t>𝑖𝑠</m:t>
                          </m:r>
                        </m:e>
                      </m:d>
                    </m:oMath>
                  </m:oMathPara>
                </a14:m>
                <a:endParaRPr lang="en-US" dirty="0"/>
              </a:p>
            </p:txBody>
          </p:sp>
        </mc:Choice>
        <mc:Fallback xmlns="">
          <p:sp>
            <p:nvSpPr>
              <p:cNvPr id="51" name="TextBox 50">
                <a:extLst>
                  <a:ext uri="{FF2B5EF4-FFF2-40B4-BE49-F238E27FC236}">
                    <a16:creationId xmlns:a16="http://schemas.microsoft.com/office/drawing/2014/main" id="{802163EA-F032-604E-9C7B-B960C35F09CD}"/>
                  </a:ext>
                </a:extLst>
              </p:cNvPr>
              <p:cNvSpPr txBox="1">
                <a:spLocks noRot="1" noChangeAspect="1" noMove="1" noResize="1" noEditPoints="1" noAdjustHandles="1" noChangeArrowheads="1" noChangeShapeType="1" noTextEdit="1"/>
              </p:cNvSpPr>
              <p:nvPr/>
            </p:nvSpPr>
            <p:spPr>
              <a:xfrm>
                <a:off x="6631419" y="4343702"/>
                <a:ext cx="4061818" cy="276999"/>
              </a:xfrm>
              <a:prstGeom prst="rect">
                <a:avLst/>
              </a:prstGeom>
              <a:blipFill>
                <a:blip r:embed="rId24"/>
                <a:stretch>
                  <a:fillRect l="-935" b="-30435"/>
                </a:stretch>
              </a:blipFill>
            </p:spPr>
            <p:txBody>
              <a:bodyPr/>
              <a:lstStyle/>
              <a:p>
                <a:r>
                  <a:rPr lang="en-US">
                    <a:noFill/>
                  </a:rPr>
                  <a:t> </a:t>
                </a:r>
              </a:p>
            </p:txBody>
          </p:sp>
        </mc:Fallback>
      </mc:AlternateContent>
      <p:sp>
        <p:nvSpPr>
          <p:cNvPr id="52" name="TextBox 51">
            <a:extLst>
              <a:ext uri="{FF2B5EF4-FFF2-40B4-BE49-F238E27FC236}">
                <a16:creationId xmlns:a16="http://schemas.microsoft.com/office/drawing/2014/main" id="{115B404F-A3A7-BF4E-B4DB-939CE2AA6712}"/>
              </a:ext>
            </a:extLst>
          </p:cNvPr>
          <p:cNvSpPr txBox="1"/>
          <p:nvPr/>
        </p:nvSpPr>
        <p:spPr>
          <a:xfrm>
            <a:off x="6631419" y="4845527"/>
            <a:ext cx="4933340" cy="646331"/>
          </a:xfrm>
          <a:prstGeom prst="rect">
            <a:avLst/>
          </a:prstGeom>
          <a:noFill/>
        </p:spPr>
        <p:txBody>
          <a:bodyPr wrap="square" rtlCol="0">
            <a:spAutoFit/>
          </a:bodyPr>
          <a:lstStyle/>
          <a:p>
            <a:r>
              <a:rPr lang="en-US" dirty="0"/>
              <a:t>Choosing the most likely word does not necessarily give the best translation</a:t>
            </a:r>
          </a:p>
        </p:txBody>
      </p:sp>
    </p:spTree>
    <p:extLst>
      <p:ext uri="{BB962C8B-B14F-4D97-AF65-F5344CB8AC3E}">
        <p14:creationId xmlns:p14="http://schemas.microsoft.com/office/powerpoint/2010/main" val="999971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blinds(horizontal)">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blinds(horizontal)">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blinds(horizontal)">
                                      <p:cBhvr>
                                        <p:cTn id="22" dur="5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blinds(horizontal)">
                                      <p:cBhvr>
                                        <p:cTn id="27" dur="5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blinds(horizontal)">
                                      <p:cBhvr>
                                        <p:cTn id="32" dur="500"/>
                                        <p:tgtEl>
                                          <p:spTgt spid="51"/>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blinds(horizontal)">
                                      <p:cBhvr>
                                        <p:cTn id="35"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6" grpId="0"/>
      <p:bldP spid="47" grpId="0"/>
      <p:bldP spid="51" grpId="0"/>
      <p:bldP spid="5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0AE0B7-9B94-1E4D-874B-7FF4CFA794FA}"/>
              </a:ext>
            </a:extLst>
          </p:cNvPr>
          <p:cNvSpPr>
            <a:spLocks noGrp="1"/>
          </p:cNvSpPr>
          <p:nvPr>
            <p:ph type="dt" sz="half" idx="10"/>
          </p:nvPr>
        </p:nvSpPr>
        <p:spPr/>
        <p:txBody>
          <a:bodyPr/>
          <a:lstStyle/>
          <a:p>
            <a:fld id="{C56917B3-6684-F24E-8F2D-ACF3E5CC8216}" type="datetime1">
              <a:rPr lang="en-US" smtClean="0"/>
              <a:t>12/10/18</a:t>
            </a:fld>
            <a:endParaRPr lang="en-US"/>
          </a:p>
        </p:txBody>
      </p:sp>
      <p:sp>
        <p:nvSpPr>
          <p:cNvPr id="5" name="Footer Placeholder 4">
            <a:extLst>
              <a:ext uri="{FF2B5EF4-FFF2-40B4-BE49-F238E27FC236}">
                <a16:creationId xmlns:a16="http://schemas.microsoft.com/office/drawing/2014/main" id="{5D61B387-FBA7-1B4E-AF33-C88C9DD50D7A}"/>
              </a:ext>
            </a:extLst>
          </p:cNvPr>
          <p:cNvSpPr>
            <a:spLocks noGrp="1"/>
          </p:cNvSpPr>
          <p:nvPr>
            <p:ph type="ftr" sz="quarter" idx="11"/>
          </p:nvPr>
        </p:nvSpPr>
        <p:spPr/>
        <p:txBody>
          <a:bodyPr/>
          <a:lstStyle/>
          <a:p>
            <a:r>
              <a:rPr lang="en-US"/>
              <a:t>CS596 Machine Learning @SDSU</a:t>
            </a:r>
          </a:p>
        </p:txBody>
      </p:sp>
      <p:sp>
        <p:nvSpPr>
          <p:cNvPr id="6" name="Slide Number Placeholder 5">
            <a:extLst>
              <a:ext uri="{FF2B5EF4-FFF2-40B4-BE49-F238E27FC236}">
                <a16:creationId xmlns:a16="http://schemas.microsoft.com/office/drawing/2014/main" id="{CA78B489-4D33-0E49-B67B-9A6BA2DBBF7B}"/>
              </a:ext>
            </a:extLst>
          </p:cNvPr>
          <p:cNvSpPr>
            <a:spLocks noGrp="1"/>
          </p:cNvSpPr>
          <p:nvPr>
            <p:ph type="sldNum" sz="quarter" idx="12"/>
          </p:nvPr>
        </p:nvSpPr>
        <p:spPr/>
        <p:txBody>
          <a:bodyPr/>
          <a:lstStyle/>
          <a:p>
            <a:fld id="{17130504-63A3-8448-95E2-F9768F014961}" type="slidenum">
              <a:rPr lang="en-US" smtClean="0"/>
              <a:t>17</a:t>
            </a:fld>
            <a:endParaRPr lang="en-US"/>
          </a:p>
        </p:txBody>
      </p:sp>
      <p:sp>
        <p:nvSpPr>
          <p:cNvPr id="7" name="Title 1">
            <a:extLst>
              <a:ext uri="{FF2B5EF4-FFF2-40B4-BE49-F238E27FC236}">
                <a16:creationId xmlns:a16="http://schemas.microsoft.com/office/drawing/2014/main" id="{7F3DA840-150C-4548-909D-6DCA28753A4B}"/>
              </a:ext>
            </a:extLst>
          </p:cNvPr>
          <p:cNvSpPr>
            <a:spLocks noGrp="1"/>
          </p:cNvSpPr>
          <p:nvPr>
            <p:ph type="title"/>
          </p:nvPr>
        </p:nvSpPr>
        <p:spPr>
          <a:xfrm>
            <a:off x="838200" y="365126"/>
            <a:ext cx="10515600" cy="920534"/>
          </a:xfrm>
        </p:spPr>
        <p:txBody>
          <a:bodyPr>
            <a:normAutofit/>
          </a:bodyPr>
          <a:lstStyle/>
          <a:p>
            <a:r>
              <a:rPr lang="en-US" sz="3600" dirty="0">
                <a:latin typeface="Apple Symbols" panose="02000000000000000000" pitchFamily="2" charset="-79"/>
                <a:ea typeface="Apple Symbols" panose="02000000000000000000" pitchFamily="2" charset="-79"/>
                <a:cs typeface="Apple Symbols" panose="02000000000000000000" pitchFamily="2" charset="-79"/>
              </a:rPr>
              <a:t>Beam search algorithm</a:t>
            </a:r>
          </a:p>
        </p:txBody>
      </p:sp>
      <p:pic>
        <p:nvPicPr>
          <p:cNvPr id="8" name="Picture 7">
            <a:extLst>
              <a:ext uri="{FF2B5EF4-FFF2-40B4-BE49-F238E27FC236}">
                <a16:creationId xmlns:a16="http://schemas.microsoft.com/office/drawing/2014/main" id="{C4940702-6F99-2648-BB2C-942B34F2543A}"/>
              </a:ext>
            </a:extLst>
          </p:cNvPr>
          <p:cNvPicPr>
            <a:picLocks noChangeAspect="1"/>
          </p:cNvPicPr>
          <p:nvPr/>
        </p:nvPicPr>
        <p:blipFill>
          <a:blip r:embed="rId2"/>
          <a:stretch>
            <a:fillRect/>
          </a:stretch>
        </p:blipFill>
        <p:spPr>
          <a:xfrm>
            <a:off x="11130461" y="150494"/>
            <a:ext cx="910525" cy="632918"/>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49240B2-FEE2-EC47-922D-1B1C2522760A}"/>
                  </a:ext>
                </a:extLst>
              </p:cNvPr>
              <p:cNvSpPr txBox="1"/>
              <p:nvPr/>
            </p:nvSpPr>
            <p:spPr>
              <a:xfrm>
                <a:off x="1251098" y="2094614"/>
                <a:ext cx="1330428" cy="23086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𝑎</m:t>
                              </m:r>
                            </m:e>
                            <m:e>
                              <m:r>
                                <a:rPr lang="en-US" b="0" i="1" smtClean="0">
                                  <a:latin typeface="Cambria Math" panose="02040503050406030204" pitchFamily="18" charset="0"/>
                                  <a:ea typeface="Cambria Math" panose="02040503050406030204" pitchFamily="18" charset="0"/>
                                </a:rPr>
                                <m:t>⋮</m:t>
                              </m:r>
                            </m:e>
                            <m:e>
                              <m:r>
                                <a:rPr lang="en-US" b="0" i="1" smtClean="0">
                                  <a:latin typeface="Cambria Math" panose="02040503050406030204" pitchFamily="18" charset="0"/>
                                  <a:ea typeface="Cambria Math" panose="02040503050406030204" pitchFamily="18" charset="0"/>
                                </a:rPr>
                                <m:t>𝑖𝑛</m:t>
                              </m:r>
                            </m:e>
                            <m:e>
                              <m:r>
                                <a:rPr lang="en-US" b="0" i="1" smtClean="0">
                                  <a:latin typeface="Cambria Math" panose="02040503050406030204" pitchFamily="18" charset="0"/>
                                  <a:ea typeface="Cambria Math" panose="02040503050406030204" pitchFamily="18" charset="0"/>
                                </a:rPr>
                                <m:t>⋮</m:t>
                              </m:r>
                            </m:e>
                            <m:e>
                              <m:r>
                                <a:rPr lang="en-US" b="0" i="1" smtClean="0">
                                  <a:latin typeface="Cambria Math" panose="02040503050406030204" pitchFamily="18" charset="0"/>
                                  <a:ea typeface="Cambria Math" panose="02040503050406030204" pitchFamily="18" charset="0"/>
                                </a:rPr>
                                <m:t>𝐽𝑎𝑛𝑒</m:t>
                              </m:r>
                            </m:e>
                            <m:e>
                              <m:r>
                                <a:rPr lang="en-US" b="0" i="1" smtClean="0">
                                  <a:latin typeface="Cambria Math" panose="02040503050406030204" pitchFamily="18" charset="0"/>
                                  <a:ea typeface="Cambria Math" panose="02040503050406030204" pitchFamily="18" charset="0"/>
                                </a:rPr>
                                <m:t>⋮</m:t>
                              </m:r>
                            </m:e>
                            <m:e>
                              <m:r>
                                <a:rPr lang="en-US" b="0" i="1" smtClean="0">
                                  <a:latin typeface="Cambria Math" panose="02040503050406030204" pitchFamily="18" charset="0"/>
                                  <a:ea typeface="Cambria Math" panose="02040503050406030204" pitchFamily="18" charset="0"/>
                                </a:rPr>
                                <m:t>𝑆𝑒𝑝𝑡𝑒𝑚𝑏𝑒𝑟</m:t>
                              </m:r>
                            </m:e>
                            <m:e>
                              <m:r>
                                <a:rPr lang="en-US" b="0" i="1" smtClean="0">
                                  <a:latin typeface="Cambria Math" panose="02040503050406030204" pitchFamily="18" charset="0"/>
                                  <a:ea typeface="Cambria Math" panose="02040503050406030204" pitchFamily="18" charset="0"/>
                                </a:rPr>
                                <m:t>⋮</m:t>
                              </m:r>
                            </m:e>
                            <m:e>
                              <m:r>
                                <a:rPr lang="en-US" b="0" i="1" smtClean="0">
                                  <a:latin typeface="Cambria Math" panose="02040503050406030204" pitchFamily="18" charset="0"/>
                                  <a:ea typeface="Cambria Math" panose="02040503050406030204" pitchFamily="18" charset="0"/>
                                </a:rPr>
                                <m:t>𝑧𝑜𝑜</m:t>
                              </m:r>
                            </m:e>
                          </m:eqArr>
                        </m:e>
                      </m:d>
                    </m:oMath>
                  </m:oMathPara>
                </a14:m>
                <a:endParaRPr lang="en-US" dirty="0"/>
              </a:p>
            </p:txBody>
          </p:sp>
        </mc:Choice>
        <mc:Fallback xmlns="">
          <p:sp>
            <p:nvSpPr>
              <p:cNvPr id="9" name="TextBox 8">
                <a:extLst>
                  <a:ext uri="{FF2B5EF4-FFF2-40B4-BE49-F238E27FC236}">
                    <a16:creationId xmlns:a16="http://schemas.microsoft.com/office/drawing/2014/main" id="{249240B2-FEE2-EC47-922D-1B1C2522760A}"/>
                  </a:ext>
                </a:extLst>
              </p:cNvPr>
              <p:cNvSpPr txBox="1">
                <a:spLocks noRot="1" noChangeAspect="1" noMove="1" noResize="1" noEditPoints="1" noAdjustHandles="1" noChangeArrowheads="1" noChangeShapeType="1" noTextEdit="1"/>
              </p:cNvSpPr>
              <p:nvPr/>
            </p:nvSpPr>
            <p:spPr>
              <a:xfrm>
                <a:off x="1251098" y="2094614"/>
                <a:ext cx="1330428" cy="2308645"/>
              </a:xfrm>
              <a:prstGeom prst="rect">
                <a:avLst/>
              </a:prstGeom>
              <a:blipFill>
                <a:blip r:embed="rId3"/>
                <a:stretch>
                  <a:fillRect b="-1093"/>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D4DDEDB1-5C02-1345-B2CD-45B36718252A}"/>
              </a:ext>
            </a:extLst>
          </p:cNvPr>
          <p:cNvSpPr txBox="1"/>
          <p:nvPr/>
        </p:nvSpPr>
        <p:spPr>
          <a:xfrm>
            <a:off x="1530276" y="1438939"/>
            <a:ext cx="772071" cy="369332"/>
          </a:xfrm>
          <a:prstGeom prst="rect">
            <a:avLst/>
          </a:prstGeom>
          <a:noFill/>
        </p:spPr>
        <p:txBody>
          <a:bodyPr wrap="none" rtlCol="0">
            <a:spAutoFit/>
          </a:bodyPr>
          <a:lstStyle/>
          <a:p>
            <a:r>
              <a:rPr lang="en-US" dirty="0"/>
              <a:t>Step 1</a:t>
            </a:r>
          </a:p>
        </p:txBody>
      </p:sp>
      <p:sp>
        <p:nvSpPr>
          <p:cNvPr id="11" name="Left Brace 10">
            <a:extLst>
              <a:ext uri="{FF2B5EF4-FFF2-40B4-BE49-F238E27FC236}">
                <a16:creationId xmlns:a16="http://schemas.microsoft.com/office/drawing/2014/main" id="{674CD2C4-0166-BE42-B719-B98DAEC8D598}"/>
              </a:ext>
            </a:extLst>
          </p:cNvPr>
          <p:cNvSpPr/>
          <p:nvPr/>
        </p:nvSpPr>
        <p:spPr>
          <a:xfrm>
            <a:off x="622004" y="2224662"/>
            <a:ext cx="432391" cy="2048548"/>
          </a:xfrm>
          <a:prstGeom prst="leftBrace">
            <a:avLst>
              <a:gd name="adj1" fmla="val 32923"/>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B7EA8EFC-5AD3-104F-B687-92EE14C3CB2A}"/>
              </a:ext>
            </a:extLst>
          </p:cNvPr>
          <p:cNvSpPr txBox="1"/>
          <p:nvPr/>
        </p:nvSpPr>
        <p:spPr>
          <a:xfrm>
            <a:off x="99104" y="3064270"/>
            <a:ext cx="522900" cy="369332"/>
          </a:xfrm>
          <a:prstGeom prst="rect">
            <a:avLst/>
          </a:prstGeom>
          <a:noFill/>
        </p:spPr>
        <p:txBody>
          <a:bodyPr wrap="none" rtlCol="0">
            <a:spAutoFit/>
          </a:bodyPr>
          <a:lstStyle/>
          <a:p>
            <a:r>
              <a:rPr lang="en-US" dirty="0"/>
              <a:t>10k</a:t>
            </a:r>
          </a:p>
        </p:txBody>
      </p:sp>
      <p:sp>
        <p:nvSpPr>
          <p:cNvPr id="13" name="TextBox 12">
            <a:extLst>
              <a:ext uri="{FF2B5EF4-FFF2-40B4-BE49-F238E27FC236}">
                <a16:creationId xmlns:a16="http://schemas.microsoft.com/office/drawing/2014/main" id="{7E43ADD5-B8BB-784C-B0B0-C7A7254A8471}"/>
              </a:ext>
            </a:extLst>
          </p:cNvPr>
          <p:cNvSpPr txBox="1"/>
          <p:nvPr/>
        </p:nvSpPr>
        <p:spPr>
          <a:xfrm>
            <a:off x="1155404" y="4773026"/>
            <a:ext cx="1765005" cy="830997"/>
          </a:xfrm>
          <a:prstGeom prst="rect">
            <a:avLst/>
          </a:prstGeom>
          <a:noFill/>
        </p:spPr>
        <p:txBody>
          <a:bodyPr wrap="square" rtlCol="0">
            <a:spAutoFit/>
          </a:bodyPr>
          <a:lstStyle/>
          <a:p>
            <a:r>
              <a:rPr lang="en-US" sz="1600" dirty="0"/>
              <a:t>Pick the top 3 candidates among 10k words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C47F373-79FD-5E44-A261-55F46244FF46}"/>
                  </a:ext>
                </a:extLst>
              </p:cNvPr>
              <p:cNvSpPr txBox="1"/>
              <p:nvPr/>
            </p:nvSpPr>
            <p:spPr>
              <a:xfrm>
                <a:off x="5287926" y="730102"/>
                <a:ext cx="2468753" cy="369332"/>
              </a:xfrm>
              <a:prstGeom prst="rect">
                <a:avLst/>
              </a:prstGeom>
              <a:noFill/>
            </p:spPr>
            <p:txBody>
              <a:bodyPr wrap="none" rtlCol="0">
                <a:spAutoFit/>
              </a:bodyPr>
              <a:lstStyle/>
              <a:p>
                <a:r>
                  <a:rPr lang="en-US" dirty="0"/>
                  <a:t>with beam width </a:t>
                </a:r>
                <a14:m>
                  <m:oMath xmlns:m="http://schemas.openxmlformats.org/officeDocument/2006/math">
                    <m:r>
                      <a:rPr lang="en-US" i="1" dirty="0" smtClean="0">
                        <a:latin typeface="Cambria Math" panose="02040503050406030204" pitchFamily="18" charset="0"/>
                      </a:rPr>
                      <m:t>𝐵</m:t>
                    </m:r>
                    <m:r>
                      <a:rPr lang="en-US" b="0" i="1" dirty="0" smtClean="0">
                        <a:latin typeface="Cambria Math" panose="02040503050406030204" pitchFamily="18" charset="0"/>
                      </a:rPr>
                      <m:t>=</m:t>
                    </m:r>
                    <m:r>
                      <a:rPr lang="en-US" i="1" dirty="0" smtClean="0">
                        <a:latin typeface="Cambria Math" panose="02040503050406030204" pitchFamily="18" charset="0"/>
                      </a:rPr>
                      <m:t>3</m:t>
                    </m:r>
                  </m:oMath>
                </a14:m>
                <a:endParaRPr lang="en-US" dirty="0"/>
              </a:p>
            </p:txBody>
          </p:sp>
        </mc:Choice>
        <mc:Fallback xmlns="">
          <p:sp>
            <p:nvSpPr>
              <p:cNvPr id="14" name="TextBox 13">
                <a:extLst>
                  <a:ext uri="{FF2B5EF4-FFF2-40B4-BE49-F238E27FC236}">
                    <a16:creationId xmlns:a16="http://schemas.microsoft.com/office/drawing/2014/main" id="{BC47F373-79FD-5E44-A261-55F46244FF46}"/>
                  </a:ext>
                </a:extLst>
              </p:cNvPr>
              <p:cNvSpPr txBox="1">
                <a:spLocks noRot="1" noChangeAspect="1" noMove="1" noResize="1" noEditPoints="1" noAdjustHandles="1" noChangeArrowheads="1" noChangeShapeType="1" noTextEdit="1"/>
              </p:cNvSpPr>
              <p:nvPr/>
            </p:nvSpPr>
            <p:spPr>
              <a:xfrm>
                <a:off x="5287926" y="730102"/>
                <a:ext cx="2468753" cy="369332"/>
              </a:xfrm>
              <a:prstGeom prst="rect">
                <a:avLst/>
              </a:prstGeom>
              <a:blipFill>
                <a:blip r:embed="rId4"/>
                <a:stretch>
                  <a:fillRect l="-1531" t="-3226" b="-22581"/>
                </a:stretch>
              </a:blipFill>
            </p:spPr>
            <p:txBody>
              <a:bodyPr/>
              <a:lstStyle/>
              <a:p>
                <a:r>
                  <a:rPr lang="en-US">
                    <a:noFill/>
                  </a:rPr>
                  <a:t> </a:t>
                </a:r>
              </a:p>
            </p:txBody>
          </p:sp>
        </mc:Fallback>
      </mc:AlternateContent>
      <p:sp>
        <p:nvSpPr>
          <p:cNvPr id="15" name="Rounded Rectangle 14">
            <a:extLst>
              <a:ext uri="{FF2B5EF4-FFF2-40B4-BE49-F238E27FC236}">
                <a16:creationId xmlns:a16="http://schemas.microsoft.com/office/drawing/2014/main" id="{1B1F182F-C44D-9F46-8584-3BF8AFB097D1}"/>
              </a:ext>
            </a:extLst>
          </p:cNvPr>
          <p:cNvSpPr/>
          <p:nvPr/>
        </p:nvSpPr>
        <p:spPr>
          <a:xfrm>
            <a:off x="1671762" y="2565990"/>
            <a:ext cx="489098" cy="27644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0B50EAC6-EC92-D644-AFFC-1A531998F0A5}"/>
              </a:ext>
            </a:extLst>
          </p:cNvPr>
          <p:cNvSpPr/>
          <p:nvPr/>
        </p:nvSpPr>
        <p:spPr>
          <a:xfrm>
            <a:off x="1589699" y="3110712"/>
            <a:ext cx="643137" cy="27644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83A82169-C4AF-C545-93E5-34C0A5A3F01C}"/>
              </a:ext>
            </a:extLst>
          </p:cNvPr>
          <p:cNvSpPr/>
          <p:nvPr/>
        </p:nvSpPr>
        <p:spPr>
          <a:xfrm>
            <a:off x="1350193" y="3651391"/>
            <a:ext cx="1137826" cy="27644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A15A5FC-46BE-6647-B87F-0599340C9396}"/>
              </a:ext>
            </a:extLst>
          </p:cNvPr>
          <p:cNvSpPr txBox="1"/>
          <p:nvPr/>
        </p:nvSpPr>
        <p:spPr>
          <a:xfrm>
            <a:off x="3544584" y="1438939"/>
            <a:ext cx="772071" cy="369332"/>
          </a:xfrm>
          <a:prstGeom prst="rect">
            <a:avLst/>
          </a:prstGeom>
          <a:noFill/>
        </p:spPr>
        <p:txBody>
          <a:bodyPr wrap="none" rtlCol="0">
            <a:spAutoFit/>
          </a:bodyPr>
          <a:lstStyle/>
          <a:p>
            <a:r>
              <a:rPr lang="en-US" dirty="0"/>
              <a:t>Step 2</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3830791-1C87-0C4B-A0EA-7C4CFACEFB75}"/>
                  </a:ext>
                </a:extLst>
              </p:cNvPr>
              <p:cNvSpPr txBox="1"/>
              <p:nvPr/>
            </p:nvSpPr>
            <p:spPr>
              <a:xfrm>
                <a:off x="3328467" y="1959621"/>
                <a:ext cx="1204304" cy="8508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600" i="1" smtClean="0">
                              <a:latin typeface="Cambria Math" panose="02040503050406030204" pitchFamily="18" charset="0"/>
                            </a:rPr>
                          </m:ctrlPr>
                        </m:dPr>
                        <m:e>
                          <m:eqArr>
                            <m:eqArrPr>
                              <m:ctrlPr>
                                <a:rPr lang="en-US" sz="1600" b="0" i="1" smtClean="0">
                                  <a:latin typeface="Cambria Math" panose="02040503050406030204" pitchFamily="18" charset="0"/>
                                </a:rPr>
                              </m:ctrlPr>
                            </m:eqArrPr>
                            <m:e>
                              <m:r>
                                <a:rPr lang="en-US" sz="1600" b="0" i="1" smtClean="0">
                                  <a:latin typeface="Cambria Math" panose="02040503050406030204" pitchFamily="18" charset="0"/>
                                </a:rPr>
                                <m:t>𝑎</m:t>
                              </m:r>
                            </m:e>
                            <m:e>
                              <m:r>
                                <a:rPr lang="en-US" sz="1600" b="0" i="1" smtClean="0">
                                  <a:latin typeface="Cambria Math" panose="02040503050406030204" pitchFamily="18" charset="0"/>
                                  <a:ea typeface="Cambria Math" panose="02040503050406030204" pitchFamily="18" charset="0"/>
                                </a:rPr>
                                <m:t>⋮</m:t>
                              </m:r>
                            </m:e>
                            <m:e>
                              <m:r>
                                <a:rPr lang="en-US" sz="1600" b="0" i="1" smtClean="0">
                                  <a:latin typeface="Cambria Math" panose="02040503050406030204" pitchFamily="18" charset="0"/>
                                  <a:ea typeface="Cambria Math" panose="02040503050406030204" pitchFamily="18" charset="0"/>
                                </a:rPr>
                                <m:t>𝑆𝑒𝑝𝑡𝑒𝑚𝑏𝑒𝑟</m:t>
                              </m:r>
                            </m:e>
                            <m:e>
                              <m:r>
                                <a:rPr lang="en-US" sz="1600" b="0" i="1" smtClean="0">
                                  <a:latin typeface="Cambria Math" panose="02040503050406030204" pitchFamily="18" charset="0"/>
                                  <a:ea typeface="Cambria Math" panose="02040503050406030204" pitchFamily="18" charset="0"/>
                                </a:rPr>
                                <m:t>⋮</m:t>
                              </m:r>
                            </m:e>
                          </m:eqArr>
                        </m:e>
                      </m:d>
                    </m:oMath>
                  </m:oMathPara>
                </a14:m>
                <a:endParaRPr lang="en-US" sz="1600" dirty="0"/>
              </a:p>
            </p:txBody>
          </p:sp>
        </mc:Choice>
        <mc:Fallback xmlns="">
          <p:sp>
            <p:nvSpPr>
              <p:cNvPr id="19" name="TextBox 18">
                <a:extLst>
                  <a:ext uri="{FF2B5EF4-FFF2-40B4-BE49-F238E27FC236}">
                    <a16:creationId xmlns:a16="http://schemas.microsoft.com/office/drawing/2014/main" id="{43830791-1C87-0C4B-A0EA-7C4CFACEFB75}"/>
                  </a:ext>
                </a:extLst>
              </p:cNvPr>
              <p:cNvSpPr txBox="1">
                <a:spLocks noRot="1" noChangeAspect="1" noMove="1" noResize="1" noEditPoints="1" noAdjustHandles="1" noChangeArrowheads="1" noChangeShapeType="1" noTextEdit="1"/>
              </p:cNvSpPr>
              <p:nvPr/>
            </p:nvSpPr>
            <p:spPr>
              <a:xfrm>
                <a:off x="3328467" y="1959621"/>
                <a:ext cx="1204304" cy="850874"/>
              </a:xfrm>
              <a:prstGeom prst="rect">
                <a:avLst/>
              </a:prstGeom>
              <a:blipFill>
                <a:blip r:embed="rId5"/>
                <a:stretch>
                  <a:fillRect b="-73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8BEE52E-5B6B-2742-9E9A-B025E5984B26}"/>
                  </a:ext>
                </a:extLst>
              </p:cNvPr>
              <p:cNvSpPr txBox="1"/>
              <p:nvPr/>
            </p:nvSpPr>
            <p:spPr>
              <a:xfrm>
                <a:off x="5052445" y="2201531"/>
                <a:ext cx="2087110" cy="3644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arg</m:t>
                          </m:r>
                        </m:fName>
                        <m:e>
                          <m:func>
                            <m:funcPr>
                              <m:ctrlPr>
                                <a:rPr lang="en-US" sz="1600" b="0" i="1" smtClean="0">
                                  <a:latin typeface="Cambria Math" panose="02040503050406030204" pitchFamily="18" charset="0"/>
                                </a:rPr>
                              </m:ctrlPr>
                            </m:funcPr>
                            <m:fName>
                              <m:limLow>
                                <m:limLowPr>
                                  <m:ctrlPr>
                                    <a:rPr lang="en-US" sz="1600" b="0" i="1" smtClean="0">
                                      <a:latin typeface="Cambria Math" panose="02040503050406030204" pitchFamily="18" charset="0"/>
                                    </a:rPr>
                                  </m:ctrlPr>
                                </m:limLowPr>
                                <m:e>
                                  <m:r>
                                    <m:rPr>
                                      <m:sty m:val="p"/>
                                    </m:rPr>
                                    <a:rPr lang="en-US" sz="1600" b="0" i="0" smtClean="0">
                                      <a:latin typeface="Cambria Math" panose="02040503050406030204" pitchFamily="18" charset="0"/>
                                    </a:rPr>
                                    <m:t>max</m:t>
                                  </m:r>
                                </m:e>
                                <m:lim>
                                  <m:sSup>
                                    <m:sSupPr>
                                      <m:ctrlPr>
                                        <a:rPr lang="en-US" sz="1600" i="1">
                                          <a:latin typeface="Cambria Math" panose="02040503050406030204" pitchFamily="18" charset="0"/>
                                        </a:rPr>
                                      </m:ctrlPr>
                                    </m:sSupPr>
                                    <m:e>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e>
                                    <m:sup>
                                      <m:r>
                                        <a:rPr lang="en-US" sz="1600" i="1">
                                          <a:latin typeface="Cambria Math" panose="02040503050406030204" pitchFamily="18" charset="0"/>
                                        </a:rPr>
                                        <m:t>&lt;</m:t>
                                      </m:r>
                                      <m:r>
                                        <a:rPr lang="en-US" sz="1600" b="0" i="1" smtClean="0">
                                          <a:latin typeface="Cambria Math" panose="02040503050406030204" pitchFamily="18" charset="0"/>
                                        </a:rPr>
                                        <m:t>2</m:t>
                                      </m:r>
                                      <m:r>
                                        <a:rPr lang="en-US" sz="1600" i="1">
                                          <a:latin typeface="Cambria Math" panose="02040503050406030204" pitchFamily="18" charset="0"/>
                                        </a:rPr>
                                        <m:t>&gt;</m:t>
                                      </m:r>
                                    </m:sup>
                                  </m:sSup>
                                </m:lim>
                              </m:limLow>
                            </m:fName>
                            <m:e>
                              <m:r>
                                <a:rPr lang="en-US" sz="1600" b="0" i="1" smtClean="0">
                                  <a:latin typeface="Cambria Math" panose="02040503050406030204" pitchFamily="18" charset="0"/>
                                </a:rPr>
                                <m:t>𝑝</m:t>
                              </m:r>
                              <m:r>
                                <a:rPr lang="en-US" sz="1600" b="0" i="1" smtClean="0">
                                  <a:latin typeface="Cambria Math" panose="02040503050406030204" pitchFamily="18" charset="0"/>
                                </a:rPr>
                                <m:t>(</m:t>
                              </m:r>
                              <m:sSup>
                                <m:sSupPr>
                                  <m:ctrlPr>
                                    <a:rPr lang="en-US" sz="1600" i="1">
                                      <a:latin typeface="Cambria Math" panose="02040503050406030204" pitchFamily="18" charset="0"/>
                                    </a:rPr>
                                  </m:ctrlPr>
                                </m:sSupPr>
                                <m:e>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e>
                                <m:sup>
                                  <m:r>
                                    <a:rPr lang="en-US" sz="1600" i="1">
                                      <a:latin typeface="Cambria Math" panose="02040503050406030204" pitchFamily="18" charset="0"/>
                                    </a:rPr>
                                    <m:t>&lt;</m:t>
                                  </m:r>
                                  <m:r>
                                    <a:rPr lang="en-US" sz="1600" b="0" i="1" smtClean="0">
                                      <a:latin typeface="Cambria Math" panose="02040503050406030204" pitchFamily="18" charset="0"/>
                                    </a:rPr>
                                    <m:t>2</m:t>
                                  </m:r>
                                  <m:r>
                                    <a:rPr lang="en-US" sz="1600" i="1">
                                      <a:latin typeface="Cambria Math" panose="02040503050406030204" pitchFamily="18" charset="0"/>
                                    </a:rPr>
                                    <m:t>&gt;</m:t>
                                  </m:r>
                                </m:sup>
                              </m:sSup>
                              <m:r>
                                <a:rPr lang="en-US" sz="1600" b="0" i="1" smtClean="0">
                                  <a:latin typeface="Cambria Math" panose="02040503050406030204" pitchFamily="18" charset="0"/>
                                </a:rPr>
                                <m:t>|</m:t>
                              </m:r>
                              <m:r>
                                <a:rPr lang="en-US" sz="1600" b="0" i="1" smtClean="0">
                                  <a:latin typeface="Cambria Math" panose="02040503050406030204" pitchFamily="18" charset="0"/>
                                </a:rPr>
                                <m:t>𝑥</m:t>
                              </m:r>
                              <m:r>
                                <a:rPr lang="en-US" sz="1600" b="0" i="1" smtClean="0">
                                  <a:latin typeface="Cambria Math" panose="02040503050406030204" pitchFamily="18" charset="0"/>
                                </a:rPr>
                                <m:t>, “</m:t>
                              </m:r>
                              <m:r>
                                <a:rPr lang="en-US" sz="1600" b="0" i="1" smtClean="0">
                                  <a:latin typeface="Cambria Math" panose="02040503050406030204" pitchFamily="18" charset="0"/>
                                </a:rPr>
                                <m:t>𝑖𝑛</m:t>
                              </m:r>
                              <m:r>
                                <a:rPr lang="en-US" sz="1600" b="0" i="1" smtClean="0">
                                  <a:latin typeface="Cambria Math" panose="02040503050406030204" pitchFamily="18" charset="0"/>
                                </a:rPr>
                                <m:t>”)</m:t>
                              </m:r>
                            </m:e>
                          </m:func>
                        </m:e>
                      </m:func>
                    </m:oMath>
                  </m:oMathPara>
                </a14:m>
                <a:endParaRPr lang="en-US" sz="1600" dirty="0"/>
              </a:p>
            </p:txBody>
          </p:sp>
        </mc:Choice>
        <mc:Fallback xmlns="">
          <p:sp>
            <p:nvSpPr>
              <p:cNvPr id="20" name="TextBox 19">
                <a:extLst>
                  <a:ext uri="{FF2B5EF4-FFF2-40B4-BE49-F238E27FC236}">
                    <a16:creationId xmlns:a16="http://schemas.microsoft.com/office/drawing/2014/main" id="{C8BEE52E-5B6B-2742-9E9A-B025E5984B26}"/>
                  </a:ext>
                </a:extLst>
              </p:cNvPr>
              <p:cNvSpPr txBox="1">
                <a:spLocks noRot="1" noChangeAspect="1" noMove="1" noResize="1" noEditPoints="1" noAdjustHandles="1" noChangeArrowheads="1" noChangeShapeType="1" noTextEdit="1"/>
              </p:cNvSpPr>
              <p:nvPr/>
            </p:nvSpPr>
            <p:spPr>
              <a:xfrm>
                <a:off x="5052445" y="2201531"/>
                <a:ext cx="2087110" cy="364459"/>
              </a:xfrm>
              <a:prstGeom prst="rect">
                <a:avLst/>
              </a:prstGeom>
              <a:blipFill>
                <a:blip r:embed="rId6"/>
                <a:stretch>
                  <a:fillRect l="-1818" t="-6667" r="-3030"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EC0750B-90A2-9547-A3D4-8D6FC3043DB1}"/>
                  </a:ext>
                </a:extLst>
              </p:cNvPr>
              <p:cNvSpPr txBox="1"/>
              <p:nvPr/>
            </p:nvSpPr>
            <p:spPr>
              <a:xfrm>
                <a:off x="3573753" y="3059145"/>
                <a:ext cx="707310" cy="13320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600" i="1" smtClean="0">
                              <a:latin typeface="Cambria Math" panose="02040503050406030204" pitchFamily="18" charset="0"/>
                            </a:rPr>
                          </m:ctrlPr>
                        </m:dPr>
                        <m:e>
                          <m:eqArr>
                            <m:eqArrPr>
                              <m:ctrlPr>
                                <a:rPr lang="en-US" sz="1600" b="0" i="1" smtClean="0">
                                  <a:latin typeface="Cambria Math" panose="02040503050406030204" pitchFamily="18" charset="0"/>
                                </a:rPr>
                              </m:ctrlPr>
                            </m:eqArrPr>
                            <m:e>
                              <m:r>
                                <a:rPr lang="en-US" sz="1600" b="0" i="1" smtClean="0">
                                  <a:latin typeface="Cambria Math" panose="02040503050406030204" pitchFamily="18" charset="0"/>
                                </a:rPr>
                                <m:t>𝑎</m:t>
                              </m:r>
                            </m:e>
                            <m:e>
                              <m:r>
                                <a:rPr lang="en-US" sz="1600" b="0" i="1" smtClean="0">
                                  <a:latin typeface="Cambria Math" panose="02040503050406030204" pitchFamily="18" charset="0"/>
                                  <a:ea typeface="Cambria Math" panose="02040503050406030204" pitchFamily="18" charset="0"/>
                                </a:rPr>
                                <m:t>⋮</m:t>
                              </m:r>
                            </m:e>
                            <m:e>
                              <m:r>
                                <a:rPr lang="en-US" sz="1600" b="0" i="1" smtClean="0">
                                  <a:latin typeface="Cambria Math" panose="02040503050406030204" pitchFamily="18" charset="0"/>
                                  <a:ea typeface="Cambria Math" panose="02040503050406030204" pitchFamily="18" charset="0"/>
                                </a:rPr>
                                <m:t>𝑖𝑠</m:t>
                              </m:r>
                            </m:e>
                            <m:e>
                              <m:r>
                                <a:rPr lang="en-US" sz="1600" b="0" i="1" smtClean="0">
                                  <a:latin typeface="Cambria Math" panose="02040503050406030204" pitchFamily="18" charset="0"/>
                                  <a:ea typeface="Cambria Math" panose="02040503050406030204" pitchFamily="18" charset="0"/>
                                </a:rPr>
                                <m:t>⋮</m:t>
                              </m:r>
                            </m:e>
                            <m:e>
                              <m:r>
                                <a:rPr lang="en-US" sz="1600" b="0" i="1" smtClean="0">
                                  <a:latin typeface="Cambria Math" panose="02040503050406030204" pitchFamily="18" charset="0"/>
                                  <a:ea typeface="Cambria Math" panose="02040503050406030204" pitchFamily="18" charset="0"/>
                                </a:rPr>
                                <m:t>𝑣𝑖𝑠𝑖𝑡𝑠</m:t>
                              </m:r>
                            </m:e>
                            <m:e>
                              <m:r>
                                <a:rPr lang="en-US" sz="1600" b="0" i="1" smtClean="0">
                                  <a:latin typeface="Cambria Math" panose="02040503050406030204" pitchFamily="18" charset="0"/>
                                  <a:ea typeface="Cambria Math" panose="02040503050406030204" pitchFamily="18" charset="0"/>
                                </a:rPr>
                                <m:t>⋮</m:t>
                              </m:r>
                            </m:e>
                          </m:eqArr>
                        </m:e>
                      </m:d>
                    </m:oMath>
                  </m:oMathPara>
                </a14:m>
                <a:endParaRPr lang="en-US" sz="1600" dirty="0"/>
              </a:p>
            </p:txBody>
          </p:sp>
        </mc:Choice>
        <mc:Fallback xmlns="">
          <p:sp>
            <p:nvSpPr>
              <p:cNvPr id="21" name="TextBox 20">
                <a:extLst>
                  <a:ext uri="{FF2B5EF4-FFF2-40B4-BE49-F238E27FC236}">
                    <a16:creationId xmlns:a16="http://schemas.microsoft.com/office/drawing/2014/main" id="{2EC0750B-90A2-9547-A3D4-8D6FC3043DB1}"/>
                  </a:ext>
                </a:extLst>
              </p:cNvPr>
              <p:cNvSpPr txBox="1">
                <a:spLocks noRot="1" noChangeAspect="1" noMove="1" noResize="1" noEditPoints="1" noAdjustHandles="1" noChangeArrowheads="1" noChangeShapeType="1" noTextEdit="1"/>
              </p:cNvSpPr>
              <p:nvPr/>
            </p:nvSpPr>
            <p:spPr>
              <a:xfrm>
                <a:off x="3573753" y="3059145"/>
                <a:ext cx="707310" cy="1332031"/>
              </a:xfrm>
              <a:prstGeom prst="rect">
                <a:avLst/>
              </a:prstGeom>
              <a:blipFill>
                <a:blip r:embed="rId7"/>
                <a:stretch>
                  <a:fillRect b="-37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19ADC26-CC84-B94D-AE1A-7C88F736B4C8}"/>
                  </a:ext>
                </a:extLst>
              </p:cNvPr>
              <p:cNvSpPr txBox="1"/>
              <p:nvPr/>
            </p:nvSpPr>
            <p:spPr>
              <a:xfrm>
                <a:off x="3667693" y="4684480"/>
                <a:ext cx="525850" cy="6103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600" i="1" smtClean="0">
                              <a:latin typeface="Cambria Math" panose="02040503050406030204" pitchFamily="18" charset="0"/>
                            </a:rPr>
                          </m:ctrlPr>
                        </m:dPr>
                        <m:e>
                          <m:eqArr>
                            <m:eqArrPr>
                              <m:ctrlPr>
                                <a:rPr lang="en-US" sz="1600" b="0" i="1" smtClean="0">
                                  <a:latin typeface="Cambria Math" panose="02040503050406030204" pitchFamily="18" charset="0"/>
                                </a:rPr>
                              </m:ctrlPr>
                            </m:eqArrPr>
                            <m:e>
                              <m:r>
                                <a:rPr lang="en-US" sz="1600" b="0" i="1" smtClean="0">
                                  <a:latin typeface="Cambria Math" panose="02040503050406030204" pitchFamily="18" charset="0"/>
                                </a:rPr>
                                <m:t>𝑎</m:t>
                              </m:r>
                            </m:e>
                            <m:e>
                              <m:r>
                                <a:rPr lang="en-US" sz="1600" b="0" i="1" smtClean="0">
                                  <a:latin typeface="Cambria Math" panose="02040503050406030204" pitchFamily="18" charset="0"/>
                                  <a:ea typeface="Cambria Math" panose="02040503050406030204" pitchFamily="18" charset="0"/>
                                </a:rPr>
                                <m:t>⋮</m:t>
                              </m:r>
                            </m:e>
                            <m:e>
                              <m:r>
                                <a:rPr lang="en-US" sz="1600" b="0" i="1" smtClean="0">
                                  <a:latin typeface="Cambria Math" panose="02040503050406030204" pitchFamily="18" charset="0"/>
                                  <a:ea typeface="Cambria Math" panose="02040503050406030204" pitchFamily="18" charset="0"/>
                                </a:rPr>
                                <m:t>𝑧𝑜𝑜</m:t>
                              </m:r>
                            </m:e>
                          </m:eqArr>
                        </m:e>
                      </m:d>
                    </m:oMath>
                  </m:oMathPara>
                </a14:m>
                <a:endParaRPr lang="en-US" sz="1600" dirty="0"/>
              </a:p>
            </p:txBody>
          </p:sp>
        </mc:Choice>
        <mc:Fallback xmlns="">
          <p:sp>
            <p:nvSpPr>
              <p:cNvPr id="22" name="TextBox 21">
                <a:extLst>
                  <a:ext uri="{FF2B5EF4-FFF2-40B4-BE49-F238E27FC236}">
                    <a16:creationId xmlns:a16="http://schemas.microsoft.com/office/drawing/2014/main" id="{019ADC26-CC84-B94D-AE1A-7C88F736B4C8}"/>
                  </a:ext>
                </a:extLst>
              </p:cNvPr>
              <p:cNvSpPr txBox="1">
                <a:spLocks noRot="1" noChangeAspect="1" noMove="1" noResize="1" noEditPoints="1" noAdjustHandles="1" noChangeArrowheads="1" noChangeShapeType="1" noTextEdit="1"/>
              </p:cNvSpPr>
              <p:nvPr/>
            </p:nvSpPr>
            <p:spPr>
              <a:xfrm>
                <a:off x="3667693" y="4684480"/>
                <a:ext cx="525850" cy="610360"/>
              </a:xfrm>
              <a:prstGeom prst="rect">
                <a:avLst/>
              </a:prstGeom>
              <a:blipFill>
                <a:blip r:embed="rId8"/>
                <a:stretch>
                  <a:fillRect b="-6122"/>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EE297C93-A6AA-5945-97CC-C5B2548614CD}"/>
              </a:ext>
            </a:extLst>
          </p:cNvPr>
          <p:cNvCxnSpPr>
            <a:stCxn id="15" idx="3"/>
            <a:endCxn id="19" idx="1"/>
          </p:cNvCxnSpPr>
          <p:nvPr/>
        </p:nvCxnSpPr>
        <p:spPr>
          <a:xfrm flipV="1">
            <a:off x="2160860" y="2385058"/>
            <a:ext cx="1167607" cy="3191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8E2C388-1918-CE49-8535-1D12A70EE01F}"/>
              </a:ext>
            </a:extLst>
          </p:cNvPr>
          <p:cNvCxnSpPr>
            <a:cxnSpLocks/>
            <a:stCxn id="16" idx="3"/>
            <a:endCxn id="21" idx="1"/>
          </p:cNvCxnSpPr>
          <p:nvPr/>
        </p:nvCxnSpPr>
        <p:spPr>
          <a:xfrm>
            <a:off x="2232836" y="3248936"/>
            <a:ext cx="1340917" cy="47622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E3FF60D-24FA-9B46-A79C-6C7B5EDD0BB7}"/>
              </a:ext>
            </a:extLst>
          </p:cNvPr>
          <p:cNvCxnSpPr>
            <a:cxnSpLocks/>
            <a:stCxn id="17" idx="3"/>
            <a:endCxn id="22" idx="1"/>
          </p:cNvCxnSpPr>
          <p:nvPr/>
        </p:nvCxnSpPr>
        <p:spPr>
          <a:xfrm>
            <a:off x="2488019" y="3789615"/>
            <a:ext cx="1179674" cy="120004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13CC33E-50B5-9746-98D2-5E48BED46344}"/>
              </a:ext>
            </a:extLst>
          </p:cNvPr>
          <p:cNvSpPr txBox="1"/>
          <p:nvPr/>
        </p:nvSpPr>
        <p:spPr>
          <a:xfrm>
            <a:off x="3328467" y="5488863"/>
            <a:ext cx="1765005" cy="830997"/>
          </a:xfrm>
          <a:prstGeom prst="rect">
            <a:avLst/>
          </a:prstGeom>
          <a:noFill/>
        </p:spPr>
        <p:txBody>
          <a:bodyPr wrap="square" rtlCol="0">
            <a:spAutoFit/>
          </a:bodyPr>
          <a:lstStyle/>
          <a:p>
            <a:r>
              <a:rPr lang="en-US" sz="1600" dirty="0"/>
              <a:t>Pick the top 3 candidates among </a:t>
            </a:r>
            <a:r>
              <a:rPr lang="en-US" sz="1600" b="1" dirty="0"/>
              <a:t>30k </a:t>
            </a:r>
            <a:r>
              <a:rPr lang="en-US" sz="1600" dirty="0"/>
              <a:t>words</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504F403-6F3C-D146-9AD4-8C82805AB2A3}"/>
                  </a:ext>
                </a:extLst>
              </p:cNvPr>
              <p:cNvSpPr txBox="1"/>
              <p:nvPr/>
            </p:nvSpPr>
            <p:spPr>
              <a:xfrm>
                <a:off x="5052445" y="3456545"/>
                <a:ext cx="2314736" cy="3644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arg</m:t>
                          </m:r>
                        </m:fName>
                        <m:e>
                          <m:func>
                            <m:funcPr>
                              <m:ctrlPr>
                                <a:rPr lang="en-US" sz="1600" b="0" i="1" smtClean="0">
                                  <a:latin typeface="Cambria Math" panose="02040503050406030204" pitchFamily="18" charset="0"/>
                                </a:rPr>
                              </m:ctrlPr>
                            </m:funcPr>
                            <m:fName>
                              <m:limLow>
                                <m:limLowPr>
                                  <m:ctrlPr>
                                    <a:rPr lang="en-US" sz="1600" b="0" i="1" smtClean="0">
                                      <a:latin typeface="Cambria Math" panose="02040503050406030204" pitchFamily="18" charset="0"/>
                                    </a:rPr>
                                  </m:ctrlPr>
                                </m:limLowPr>
                                <m:e>
                                  <m:r>
                                    <m:rPr>
                                      <m:sty m:val="p"/>
                                    </m:rPr>
                                    <a:rPr lang="en-US" sz="1600" b="0" i="0" smtClean="0">
                                      <a:latin typeface="Cambria Math" panose="02040503050406030204" pitchFamily="18" charset="0"/>
                                    </a:rPr>
                                    <m:t>max</m:t>
                                  </m:r>
                                </m:e>
                                <m:lim>
                                  <m:sSup>
                                    <m:sSupPr>
                                      <m:ctrlPr>
                                        <a:rPr lang="en-US" sz="1600" i="1">
                                          <a:latin typeface="Cambria Math" panose="02040503050406030204" pitchFamily="18" charset="0"/>
                                        </a:rPr>
                                      </m:ctrlPr>
                                    </m:sSupPr>
                                    <m:e>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e>
                                    <m:sup>
                                      <m:r>
                                        <a:rPr lang="en-US" sz="1600" i="1">
                                          <a:latin typeface="Cambria Math" panose="02040503050406030204" pitchFamily="18" charset="0"/>
                                        </a:rPr>
                                        <m:t>&lt;</m:t>
                                      </m:r>
                                      <m:r>
                                        <a:rPr lang="en-US" sz="1600" b="0" i="1" smtClean="0">
                                          <a:latin typeface="Cambria Math" panose="02040503050406030204" pitchFamily="18" charset="0"/>
                                        </a:rPr>
                                        <m:t>2</m:t>
                                      </m:r>
                                      <m:r>
                                        <a:rPr lang="en-US" sz="1600" i="1">
                                          <a:latin typeface="Cambria Math" panose="02040503050406030204" pitchFamily="18" charset="0"/>
                                        </a:rPr>
                                        <m:t>&gt;</m:t>
                                      </m:r>
                                    </m:sup>
                                  </m:sSup>
                                </m:lim>
                              </m:limLow>
                            </m:fName>
                            <m:e>
                              <m:r>
                                <a:rPr lang="en-US" sz="1600" b="0" i="1" smtClean="0">
                                  <a:latin typeface="Cambria Math" panose="02040503050406030204" pitchFamily="18" charset="0"/>
                                </a:rPr>
                                <m:t>𝑝</m:t>
                              </m:r>
                              <m:r>
                                <a:rPr lang="en-US" sz="1600" b="0" i="1" smtClean="0">
                                  <a:latin typeface="Cambria Math" panose="02040503050406030204" pitchFamily="18" charset="0"/>
                                </a:rPr>
                                <m:t>(</m:t>
                              </m:r>
                              <m:sSup>
                                <m:sSupPr>
                                  <m:ctrlPr>
                                    <a:rPr lang="en-US" sz="1600" i="1">
                                      <a:latin typeface="Cambria Math" panose="02040503050406030204" pitchFamily="18" charset="0"/>
                                    </a:rPr>
                                  </m:ctrlPr>
                                </m:sSupPr>
                                <m:e>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e>
                                <m:sup>
                                  <m:r>
                                    <a:rPr lang="en-US" sz="1600" i="1">
                                      <a:latin typeface="Cambria Math" panose="02040503050406030204" pitchFamily="18" charset="0"/>
                                    </a:rPr>
                                    <m:t>&lt;</m:t>
                                  </m:r>
                                  <m:r>
                                    <a:rPr lang="en-US" sz="1600" b="0" i="1" smtClean="0">
                                      <a:latin typeface="Cambria Math" panose="02040503050406030204" pitchFamily="18" charset="0"/>
                                    </a:rPr>
                                    <m:t>2</m:t>
                                  </m:r>
                                  <m:r>
                                    <a:rPr lang="en-US" sz="1600" i="1">
                                      <a:latin typeface="Cambria Math" panose="02040503050406030204" pitchFamily="18" charset="0"/>
                                    </a:rPr>
                                    <m:t>&gt;</m:t>
                                  </m:r>
                                </m:sup>
                              </m:sSup>
                              <m:r>
                                <a:rPr lang="en-US" sz="1600" b="0" i="1" smtClean="0">
                                  <a:latin typeface="Cambria Math" panose="02040503050406030204" pitchFamily="18" charset="0"/>
                                </a:rPr>
                                <m:t>|</m:t>
                              </m:r>
                              <m:r>
                                <a:rPr lang="en-US" sz="1600" b="0" i="1" smtClean="0">
                                  <a:latin typeface="Cambria Math" panose="02040503050406030204" pitchFamily="18" charset="0"/>
                                </a:rPr>
                                <m:t>𝑥</m:t>
                              </m:r>
                              <m:r>
                                <a:rPr lang="en-US" sz="1600" b="0" i="1" smtClean="0">
                                  <a:latin typeface="Cambria Math" panose="02040503050406030204" pitchFamily="18" charset="0"/>
                                </a:rPr>
                                <m:t>, “</m:t>
                              </m:r>
                              <m:r>
                                <a:rPr lang="en-US" sz="1600" b="0" i="1" smtClean="0">
                                  <a:latin typeface="Cambria Math" panose="02040503050406030204" pitchFamily="18" charset="0"/>
                                </a:rPr>
                                <m:t>𝐽𝑎𝑛𝑒</m:t>
                              </m:r>
                              <m:r>
                                <a:rPr lang="en-US" sz="1600" b="0" i="1" smtClean="0">
                                  <a:latin typeface="Cambria Math" panose="02040503050406030204" pitchFamily="18" charset="0"/>
                                </a:rPr>
                                <m:t>”)</m:t>
                              </m:r>
                            </m:e>
                          </m:func>
                        </m:e>
                      </m:func>
                    </m:oMath>
                  </m:oMathPara>
                </a14:m>
                <a:endParaRPr lang="en-US" sz="1600" dirty="0"/>
              </a:p>
            </p:txBody>
          </p:sp>
        </mc:Choice>
        <mc:Fallback xmlns="">
          <p:sp>
            <p:nvSpPr>
              <p:cNvPr id="32" name="TextBox 31">
                <a:extLst>
                  <a:ext uri="{FF2B5EF4-FFF2-40B4-BE49-F238E27FC236}">
                    <a16:creationId xmlns:a16="http://schemas.microsoft.com/office/drawing/2014/main" id="{4504F403-6F3C-D146-9AD4-8C82805AB2A3}"/>
                  </a:ext>
                </a:extLst>
              </p:cNvPr>
              <p:cNvSpPr txBox="1">
                <a:spLocks noRot="1" noChangeAspect="1" noMove="1" noResize="1" noEditPoints="1" noAdjustHandles="1" noChangeArrowheads="1" noChangeShapeType="1" noTextEdit="1"/>
              </p:cNvSpPr>
              <p:nvPr/>
            </p:nvSpPr>
            <p:spPr>
              <a:xfrm>
                <a:off x="5052445" y="3456545"/>
                <a:ext cx="2314736" cy="364459"/>
              </a:xfrm>
              <a:prstGeom prst="rect">
                <a:avLst/>
              </a:prstGeom>
              <a:blipFill>
                <a:blip r:embed="rId9"/>
                <a:stretch>
                  <a:fillRect l="-1639" t="-6667" r="-2732"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2CFEEA0-EEB2-3D4B-9CE8-36A3EE0E7D74}"/>
                  </a:ext>
                </a:extLst>
              </p:cNvPr>
              <p:cNvSpPr txBox="1"/>
              <p:nvPr/>
            </p:nvSpPr>
            <p:spPr>
              <a:xfrm>
                <a:off x="5052445" y="4845163"/>
                <a:ext cx="2890215" cy="3644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arg</m:t>
                          </m:r>
                        </m:fName>
                        <m:e>
                          <m:func>
                            <m:funcPr>
                              <m:ctrlPr>
                                <a:rPr lang="en-US" sz="1600" b="0" i="1" smtClean="0">
                                  <a:latin typeface="Cambria Math" panose="02040503050406030204" pitchFamily="18" charset="0"/>
                                </a:rPr>
                              </m:ctrlPr>
                            </m:funcPr>
                            <m:fName>
                              <m:limLow>
                                <m:limLowPr>
                                  <m:ctrlPr>
                                    <a:rPr lang="en-US" sz="1600" b="0" i="1" smtClean="0">
                                      <a:latin typeface="Cambria Math" panose="02040503050406030204" pitchFamily="18" charset="0"/>
                                    </a:rPr>
                                  </m:ctrlPr>
                                </m:limLowPr>
                                <m:e>
                                  <m:r>
                                    <m:rPr>
                                      <m:sty m:val="p"/>
                                    </m:rPr>
                                    <a:rPr lang="en-US" sz="1600" b="0" i="0" smtClean="0">
                                      <a:latin typeface="Cambria Math" panose="02040503050406030204" pitchFamily="18" charset="0"/>
                                    </a:rPr>
                                    <m:t>max</m:t>
                                  </m:r>
                                </m:e>
                                <m:lim>
                                  <m:sSup>
                                    <m:sSupPr>
                                      <m:ctrlPr>
                                        <a:rPr lang="en-US" sz="1600" i="1">
                                          <a:latin typeface="Cambria Math" panose="02040503050406030204" pitchFamily="18" charset="0"/>
                                        </a:rPr>
                                      </m:ctrlPr>
                                    </m:sSupPr>
                                    <m:e>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e>
                                    <m:sup>
                                      <m:r>
                                        <a:rPr lang="en-US" sz="1600" i="1">
                                          <a:latin typeface="Cambria Math" panose="02040503050406030204" pitchFamily="18" charset="0"/>
                                        </a:rPr>
                                        <m:t>&lt;</m:t>
                                      </m:r>
                                      <m:r>
                                        <a:rPr lang="en-US" sz="1600" b="0" i="1" smtClean="0">
                                          <a:latin typeface="Cambria Math" panose="02040503050406030204" pitchFamily="18" charset="0"/>
                                        </a:rPr>
                                        <m:t>2</m:t>
                                      </m:r>
                                      <m:r>
                                        <a:rPr lang="en-US" sz="1600" i="1">
                                          <a:latin typeface="Cambria Math" panose="02040503050406030204" pitchFamily="18" charset="0"/>
                                        </a:rPr>
                                        <m:t>&gt;</m:t>
                                      </m:r>
                                    </m:sup>
                                  </m:sSup>
                                </m:lim>
                              </m:limLow>
                            </m:fName>
                            <m:e>
                              <m:r>
                                <a:rPr lang="en-US" sz="1600" b="0" i="1" smtClean="0">
                                  <a:latin typeface="Cambria Math" panose="02040503050406030204" pitchFamily="18" charset="0"/>
                                </a:rPr>
                                <m:t>𝑝</m:t>
                              </m:r>
                              <m:r>
                                <a:rPr lang="en-US" sz="1600" b="0" i="1" smtClean="0">
                                  <a:latin typeface="Cambria Math" panose="02040503050406030204" pitchFamily="18" charset="0"/>
                                </a:rPr>
                                <m:t>(</m:t>
                              </m:r>
                              <m:sSup>
                                <m:sSupPr>
                                  <m:ctrlPr>
                                    <a:rPr lang="en-US" sz="1600" i="1">
                                      <a:latin typeface="Cambria Math" panose="02040503050406030204" pitchFamily="18" charset="0"/>
                                    </a:rPr>
                                  </m:ctrlPr>
                                </m:sSupPr>
                                <m:e>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e>
                                <m:sup>
                                  <m:r>
                                    <a:rPr lang="en-US" sz="1600" i="1">
                                      <a:latin typeface="Cambria Math" panose="02040503050406030204" pitchFamily="18" charset="0"/>
                                    </a:rPr>
                                    <m:t>&lt;</m:t>
                                  </m:r>
                                  <m:r>
                                    <a:rPr lang="en-US" sz="1600" b="0" i="1" smtClean="0">
                                      <a:latin typeface="Cambria Math" panose="02040503050406030204" pitchFamily="18" charset="0"/>
                                    </a:rPr>
                                    <m:t>2</m:t>
                                  </m:r>
                                  <m:r>
                                    <a:rPr lang="en-US" sz="1600" i="1">
                                      <a:latin typeface="Cambria Math" panose="02040503050406030204" pitchFamily="18" charset="0"/>
                                    </a:rPr>
                                    <m:t>&gt;</m:t>
                                  </m:r>
                                </m:sup>
                              </m:sSup>
                              <m:r>
                                <a:rPr lang="en-US" sz="1600" b="0" i="1" smtClean="0">
                                  <a:latin typeface="Cambria Math" panose="02040503050406030204" pitchFamily="18" charset="0"/>
                                </a:rPr>
                                <m:t>|</m:t>
                              </m:r>
                              <m:r>
                                <a:rPr lang="en-US" sz="1600" b="0" i="1" smtClean="0">
                                  <a:latin typeface="Cambria Math" panose="02040503050406030204" pitchFamily="18" charset="0"/>
                                </a:rPr>
                                <m:t>𝑥</m:t>
                              </m:r>
                              <m:r>
                                <a:rPr lang="en-US" sz="1600" b="0" i="1" smtClean="0">
                                  <a:latin typeface="Cambria Math" panose="02040503050406030204" pitchFamily="18" charset="0"/>
                                </a:rPr>
                                <m:t>, “</m:t>
                              </m:r>
                              <m:r>
                                <a:rPr lang="en-US" sz="1600" b="0" i="1" smtClean="0">
                                  <a:latin typeface="Cambria Math" panose="02040503050406030204" pitchFamily="18" charset="0"/>
                                </a:rPr>
                                <m:t>𝑆𝑒𝑝𝑡𝑒𝑚𝑏𝑒𝑟</m:t>
                              </m:r>
                              <m:r>
                                <a:rPr lang="en-US" sz="1600" b="0" i="1" smtClean="0">
                                  <a:latin typeface="Cambria Math" panose="02040503050406030204" pitchFamily="18" charset="0"/>
                                </a:rPr>
                                <m:t>”)</m:t>
                              </m:r>
                            </m:e>
                          </m:func>
                        </m:e>
                      </m:func>
                    </m:oMath>
                  </m:oMathPara>
                </a14:m>
                <a:endParaRPr lang="en-US" sz="1600" dirty="0"/>
              </a:p>
            </p:txBody>
          </p:sp>
        </mc:Choice>
        <mc:Fallback xmlns="">
          <p:sp>
            <p:nvSpPr>
              <p:cNvPr id="33" name="TextBox 32">
                <a:extLst>
                  <a:ext uri="{FF2B5EF4-FFF2-40B4-BE49-F238E27FC236}">
                    <a16:creationId xmlns:a16="http://schemas.microsoft.com/office/drawing/2014/main" id="{92CFEEA0-EEB2-3D4B-9CE8-36A3EE0E7D74}"/>
                  </a:ext>
                </a:extLst>
              </p:cNvPr>
              <p:cNvSpPr txBox="1">
                <a:spLocks noRot="1" noChangeAspect="1" noMove="1" noResize="1" noEditPoints="1" noAdjustHandles="1" noChangeArrowheads="1" noChangeShapeType="1" noTextEdit="1"/>
              </p:cNvSpPr>
              <p:nvPr/>
            </p:nvSpPr>
            <p:spPr>
              <a:xfrm>
                <a:off x="5052445" y="4845163"/>
                <a:ext cx="2890215" cy="364459"/>
              </a:xfrm>
              <a:prstGeom prst="rect">
                <a:avLst/>
              </a:prstGeom>
              <a:blipFill>
                <a:blip r:embed="rId10"/>
                <a:stretch>
                  <a:fillRect l="-877" t="-6897" r="-2193" b="-17241"/>
                </a:stretch>
              </a:blipFill>
            </p:spPr>
            <p:txBody>
              <a:bodyPr/>
              <a:lstStyle/>
              <a:p>
                <a:r>
                  <a:rPr lang="en-US">
                    <a:noFill/>
                  </a:rPr>
                  <a:t> </a:t>
                </a:r>
              </a:p>
            </p:txBody>
          </p:sp>
        </mc:Fallback>
      </mc:AlternateContent>
      <p:sp>
        <p:nvSpPr>
          <p:cNvPr id="34" name="Rounded Rectangle 33">
            <a:extLst>
              <a:ext uri="{FF2B5EF4-FFF2-40B4-BE49-F238E27FC236}">
                <a16:creationId xmlns:a16="http://schemas.microsoft.com/office/drawing/2014/main" id="{DD6B0634-CD57-7D49-BFB7-EA80DF1084CA}"/>
              </a:ext>
            </a:extLst>
          </p:cNvPr>
          <p:cNvSpPr/>
          <p:nvPr/>
        </p:nvSpPr>
        <p:spPr>
          <a:xfrm>
            <a:off x="3667693" y="3936590"/>
            <a:ext cx="525850" cy="27644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47619AD9-4C35-3E46-ABEC-404E43D2EA94}"/>
              </a:ext>
            </a:extLst>
          </p:cNvPr>
          <p:cNvSpPr/>
          <p:nvPr/>
        </p:nvSpPr>
        <p:spPr>
          <a:xfrm>
            <a:off x="3689118" y="3466120"/>
            <a:ext cx="482999" cy="27644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8F604F3-A997-E746-8AFF-3E6CE5B85218}"/>
              </a:ext>
            </a:extLst>
          </p:cNvPr>
          <p:cNvSpPr/>
          <p:nvPr/>
        </p:nvSpPr>
        <p:spPr>
          <a:xfrm>
            <a:off x="3426193" y="2379353"/>
            <a:ext cx="1025305" cy="27644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A59FCFD8-468D-8F4C-9A1F-D97417BDF5D8}"/>
              </a:ext>
            </a:extLst>
          </p:cNvPr>
          <p:cNvCxnSpPr/>
          <p:nvPr/>
        </p:nvCxnSpPr>
        <p:spPr>
          <a:xfrm>
            <a:off x="8073655" y="1807809"/>
            <a:ext cx="0" cy="386951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C2D73EE-A581-1349-BC6A-230540D622AB}"/>
              </a:ext>
            </a:extLst>
          </p:cNvPr>
          <p:cNvCxnSpPr/>
          <p:nvPr/>
        </p:nvCxnSpPr>
        <p:spPr>
          <a:xfrm>
            <a:off x="1350193" y="3651391"/>
            <a:ext cx="1137826" cy="27644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23E1E86-4F0E-7247-ADCA-B6F51E00A5CD}"/>
              </a:ext>
            </a:extLst>
          </p:cNvPr>
          <p:cNvCxnSpPr>
            <a:cxnSpLocks/>
          </p:cNvCxnSpPr>
          <p:nvPr/>
        </p:nvCxnSpPr>
        <p:spPr>
          <a:xfrm flipH="1">
            <a:off x="1350193" y="3651391"/>
            <a:ext cx="1137826" cy="27644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422CC65-FF99-714D-91CB-743501167585}"/>
              </a:ext>
            </a:extLst>
          </p:cNvPr>
          <p:cNvSpPr txBox="1"/>
          <p:nvPr/>
        </p:nvSpPr>
        <p:spPr>
          <a:xfrm>
            <a:off x="8498959" y="1832199"/>
            <a:ext cx="1279966" cy="369332"/>
          </a:xfrm>
          <a:prstGeom prst="rect">
            <a:avLst/>
          </a:prstGeom>
          <a:noFill/>
        </p:spPr>
        <p:txBody>
          <a:bodyPr wrap="none" rtlCol="0">
            <a:spAutoFit/>
          </a:bodyPr>
          <a:lstStyle/>
          <a:p>
            <a:r>
              <a:rPr lang="en-US" dirty="0"/>
              <a:t>After step 2</a:t>
            </a:r>
          </a:p>
        </p:txBody>
      </p:sp>
      <p:sp>
        <p:nvSpPr>
          <p:cNvPr id="46" name="TextBox 45">
            <a:extLst>
              <a:ext uri="{FF2B5EF4-FFF2-40B4-BE49-F238E27FC236}">
                <a16:creationId xmlns:a16="http://schemas.microsoft.com/office/drawing/2014/main" id="{AEE3274E-A17A-C340-B564-C487C30ACEC2}"/>
              </a:ext>
            </a:extLst>
          </p:cNvPr>
          <p:cNvSpPr txBox="1"/>
          <p:nvPr/>
        </p:nvSpPr>
        <p:spPr>
          <a:xfrm>
            <a:off x="8498959" y="2419080"/>
            <a:ext cx="3239549" cy="646331"/>
          </a:xfrm>
          <a:prstGeom prst="rect">
            <a:avLst/>
          </a:prstGeom>
          <a:noFill/>
        </p:spPr>
        <p:txBody>
          <a:bodyPr wrap="square" rtlCol="0">
            <a:spAutoFit/>
          </a:bodyPr>
          <a:lstStyle/>
          <a:p>
            <a:r>
              <a:rPr lang="en-US" dirty="0"/>
              <a:t>The top 3 candidates for the first two words are:</a:t>
            </a:r>
          </a:p>
        </p:txBody>
      </p:sp>
      <p:sp>
        <p:nvSpPr>
          <p:cNvPr id="47" name="TextBox 46">
            <a:extLst>
              <a:ext uri="{FF2B5EF4-FFF2-40B4-BE49-F238E27FC236}">
                <a16:creationId xmlns:a16="http://schemas.microsoft.com/office/drawing/2014/main" id="{474C85F4-86DC-4648-92BC-8178DE00E742}"/>
              </a:ext>
            </a:extLst>
          </p:cNvPr>
          <p:cNvSpPr txBox="1"/>
          <p:nvPr/>
        </p:nvSpPr>
        <p:spPr>
          <a:xfrm>
            <a:off x="8610600" y="3311709"/>
            <a:ext cx="1648528" cy="923330"/>
          </a:xfrm>
          <a:prstGeom prst="rect">
            <a:avLst/>
          </a:prstGeom>
          <a:noFill/>
        </p:spPr>
        <p:txBody>
          <a:bodyPr wrap="none" rtlCol="0">
            <a:spAutoFit/>
          </a:bodyPr>
          <a:lstStyle/>
          <a:p>
            <a:r>
              <a:rPr lang="en-US" dirty="0"/>
              <a:t>“in September”</a:t>
            </a:r>
          </a:p>
          <a:p>
            <a:r>
              <a:rPr lang="en-US" dirty="0"/>
              <a:t>“Jane is”</a:t>
            </a:r>
          </a:p>
          <a:p>
            <a:r>
              <a:rPr lang="en-US" dirty="0"/>
              <a:t>“Jane visits”</a:t>
            </a:r>
          </a:p>
        </p:txBody>
      </p:sp>
      <p:sp>
        <p:nvSpPr>
          <p:cNvPr id="50" name="TextBox 49">
            <a:extLst>
              <a:ext uri="{FF2B5EF4-FFF2-40B4-BE49-F238E27FC236}">
                <a16:creationId xmlns:a16="http://schemas.microsoft.com/office/drawing/2014/main" id="{C86F90BC-EA9A-4A4C-B8FA-BB1842C06AA2}"/>
              </a:ext>
            </a:extLst>
          </p:cNvPr>
          <p:cNvSpPr txBox="1"/>
          <p:nvPr/>
        </p:nvSpPr>
        <p:spPr>
          <a:xfrm>
            <a:off x="8527445" y="4526214"/>
            <a:ext cx="3172215" cy="369332"/>
          </a:xfrm>
          <a:prstGeom prst="rect">
            <a:avLst/>
          </a:prstGeom>
          <a:noFill/>
        </p:spPr>
        <p:txBody>
          <a:bodyPr wrap="none" rtlCol="0">
            <a:spAutoFit/>
          </a:bodyPr>
          <a:lstStyle/>
          <a:p>
            <a:r>
              <a:rPr lang="en-US" dirty="0"/>
              <a:t>Repeat until “&lt;EOS&gt;” is reached</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BD16F725-A524-D54E-A763-DC1C9A46AA8F}"/>
                  </a:ext>
                </a:extLst>
              </p:cNvPr>
              <p:cNvSpPr txBox="1"/>
              <p:nvPr/>
            </p:nvSpPr>
            <p:spPr>
              <a:xfrm>
                <a:off x="8527445" y="5145917"/>
                <a:ext cx="2411045"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=1</m:t>
                    </m:r>
                  </m:oMath>
                </a14:m>
                <a:r>
                  <a:rPr lang="en-US" dirty="0"/>
                  <a:t> </a:t>
                </a:r>
                <a:r>
                  <a:rPr lang="en-US" dirty="0">
                    <a:sym typeface="Wingdings" pitchFamily="2" charset="2"/>
                  </a:rPr>
                  <a:t> greedy search</a:t>
                </a:r>
                <a:endParaRPr lang="en-US" dirty="0"/>
              </a:p>
            </p:txBody>
          </p:sp>
        </mc:Choice>
        <mc:Fallback xmlns="">
          <p:sp>
            <p:nvSpPr>
              <p:cNvPr id="51" name="TextBox 50">
                <a:extLst>
                  <a:ext uri="{FF2B5EF4-FFF2-40B4-BE49-F238E27FC236}">
                    <a16:creationId xmlns:a16="http://schemas.microsoft.com/office/drawing/2014/main" id="{BD16F725-A524-D54E-A763-DC1C9A46AA8F}"/>
                  </a:ext>
                </a:extLst>
              </p:cNvPr>
              <p:cNvSpPr txBox="1">
                <a:spLocks noRot="1" noChangeAspect="1" noMove="1" noResize="1" noEditPoints="1" noAdjustHandles="1" noChangeArrowheads="1" noChangeShapeType="1" noTextEdit="1"/>
              </p:cNvSpPr>
              <p:nvPr/>
            </p:nvSpPr>
            <p:spPr>
              <a:xfrm>
                <a:off x="8527445" y="5145917"/>
                <a:ext cx="2411045" cy="369332"/>
              </a:xfrm>
              <a:prstGeom prst="rect">
                <a:avLst/>
              </a:prstGeom>
              <a:blipFill>
                <a:blip r:embed="rId11"/>
                <a:stretch>
                  <a:fillRect t="-3333" r="-1047" b="-26667"/>
                </a:stretch>
              </a:blipFill>
            </p:spPr>
            <p:txBody>
              <a:bodyPr/>
              <a:lstStyle/>
              <a:p>
                <a:r>
                  <a:rPr lang="en-US">
                    <a:noFill/>
                  </a:rPr>
                  <a:t> </a:t>
                </a:r>
              </a:p>
            </p:txBody>
          </p:sp>
        </mc:Fallback>
      </mc:AlternateContent>
    </p:spTree>
    <p:extLst>
      <p:ext uri="{BB962C8B-B14F-4D97-AF65-F5344CB8AC3E}">
        <p14:creationId xmlns:p14="http://schemas.microsoft.com/office/powerpoint/2010/main" val="408932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linds(horizontal)">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blinds(horizontal)">
                                      <p:cBhvr>
                                        <p:cTn id="28" dur="500"/>
                                        <p:tgtEl>
                                          <p:spTgt spid="15"/>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blinds(horizontal)">
                                      <p:cBhvr>
                                        <p:cTn id="31" dur="500"/>
                                        <p:tgtEl>
                                          <p:spTgt spid="16"/>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blinds(horizontal)">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blinds(horizontal)">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blinds(horizontal)">
                                      <p:cBhvr>
                                        <p:cTn id="44" dur="500"/>
                                        <p:tgtEl>
                                          <p:spTgt spid="19"/>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blinds(horizontal)">
                                      <p:cBhvr>
                                        <p:cTn id="47" dur="500"/>
                                        <p:tgtEl>
                                          <p:spTgt spid="21"/>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blinds(horizontal)">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blinds(horizontal)">
                                      <p:cBhvr>
                                        <p:cTn id="55" dur="500"/>
                                        <p:tgtEl>
                                          <p:spTgt spid="31"/>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blinds(horizontal)">
                                      <p:cBhvr>
                                        <p:cTn id="60" dur="500"/>
                                        <p:tgtEl>
                                          <p:spTgt spid="24"/>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blinds(horizontal)">
                                      <p:cBhvr>
                                        <p:cTn id="63" dur="500"/>
                                        <p:tgtEl>
                                          <p:spTgt spid="20"/>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nodeType="click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blinds(horizontal)">
                                      <p:cBhvr>
                                        <p:cTn id="68" dur="500"/>
                                        <p:tgtEl>
                                          <p:spTgt spid="25"/>
                                        </p:tgtEl>
                                      </p:cBhvr>
                                    </p:animEffect>
                                  </p:childTnLst>
                                </p:cTn>
                              </p:par>
                              <p:par>
                                <p:cTn id="69" presetID="3" presetClass="entr" presetSubtype="10" fill="hold" grpId="0" nodeType="with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blinds(horizontal)">
                                      <p:cBhvr>
                                        <p:cTn id="71" dur="500"/>
                                        <p:tgtEl>
                                          <p:spTgt spid="32"/>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grpId="0" nodeType="click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blinds(horizontal)">
                                      <p:cBhvr>
                                        <p:cTn id="76" dur="500"/>
                                        <p:tgtEl>
                                          <p:spTgt spid="33"/>
                                        </p:tgtEl>
                                      </p:cBhvr>
                                    </p:animEffect>
                                  </p:childTnLst>
                                </p:cTn>
                              </p:par>
                            </p:childTnLst>
                          </p:cTn>
                        </p:par>
                      </p:childTnLst>
                    </p:cTn>
                  </p:par>
                  <p:par>
                    <p:cTn id="77" fill="hold">
                      <p:stCondLst>
                        <p:cond delay="indefinite"/>
                      </p:stCondLst>
                      <p:childTnLst>
                        <p:par>
                          <p:cTn id="78" fill="hold">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blinds(horizontal)">
                                      <p:cBhvr>
                                        <p:cTn id="81" dur="500"/>
                                        <p:tgtEl>
                                          <p:spTgt spid="36"/>
                                        </p:tgtEl>
                                      </p:cBhvr>
                                    </p:animEffect>
                                  </p:childTnLst>
                                </p:cTn>
                              </p:par>
                              <p:par>
                                <p:cTn id="82" presetID="3" presetClass="entr" presetSubtype="10" fill="hold" grpId="0" nodeType="withEffect">
                                  <p:stCondLst>
                                    <p:cond delay="0"/>
                                  </p:stCondLst>
                                  <p:childTnLst>
                                    <p:set>
                                      <p:cBhvr>
                                        <p:cTn id="83" dur="1" fill="hold">
                                          <p:stCondLst>
                                            <p:cond delay="0"/>
                                          </p:stCondLst>
                                        </p:cTn>
                                        <p:tgtEl>
                                          <p:spTgt spid="35"/>
                                        </p:tgtEl>
                                        <p:attrNameLst>
                                          <p:attrName>style.visibility</p:attrName>
                                        </p:attrNameLst>
                                      </p:cBhvr>
                                      <p:to>
                                        <p:strVal val="visible"/>
                                      </p:to>
                                    </p:set>
                                    <p:animEffect transition="in" filter="blinds(horizontal)">
                                      <p:cBhvr>
                                        <p:cTn id="84" dur="500"/>
                                        <p:tgtEl>
                                          <p:spTgt spid="35"/>
                                        </p:tgtEl>
                                      </p:cBhvr>
                                    </p:animEffect>
                                  </p:childTnLst>
                                </p:cTn>
                              </p:par>
                              <p:par>
                                <p:cTn id="85" presetID="3" presetClass="entr" presetSubtype="10" fill="hold" grpId="0" nodeType="withEffect">
                                  <p:stCondLst>
                                    <p:cond delay="0"/>
                                  </p:stCondLst>
                                  <p:childTnLst>
                                    <p:set>
                                      <p:cBhvr>
                                        <p:cTn id="86" dur="1" fill="hold">
                                          <p:stCondLst>
                                            <p:cond delay="0"/>
                                          </p:stCondLst>
                                        </p:cTn>
                                        <p:tgtEl>
                                          <p:spTgt spid="34"/>
                                        </p:tgtEl>
                                        <p:attrNameLst>
                                          <p:attrName>style.visibility</p:attrName>
                                        </p:attrNameLst>
                                      </p:cBhvr>
                                      <p:to>
                                        <p:strVal val="visible"/>
                                      </p:to>
                                    </p:set>
                                    <p:animEffect transition="in" filter="blinds(horizontal)">
                                      <p:cBhvr>
                                        <p:cTn id="87" dur="500"/>
                                        <p:tgtEl>
                                          <p:spTgt spid="34"/>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nodeType="clickEffect">
                                  <p:stCondLst>
                                    <p:cond delay="0"/>
                                  </p:stCondLst>
                                  <p:childTnLst>
                                    <p:set>
                                      <p:cBhvr>
                                        <p:cTn id="91" dur="1" fill="hold">
                                          <p:stCondLst>
                                            <p:cond delay="0"/>
                                          </p:stCondLst>
                                        </p:cTn>
                                        <p:tgtEl>
                                          <p:spTgt spid="42"/>
                                        </p:tgtEl>
                                        <p:attrNameLst>
                                          <p:attrName>style.visibility</p:attrName>
                                        </p:attrNameLst>
                                      </p:cBhvr>
                                      <p:to>
                                        <p:strVal val="visible"/>
                                      </p:to>
                                    </p:set>
                                    <p:animEffect transition="in" filter="blinds(horizontal)">
                                      <p:cBhvr>
                                        <p:cTn id="92" dur="500"/>
                                        <p:tgtEl>
                                          <p:spTgt spid="42"/>
                                        </p:tgtEl>
                                      </p:cBhvr>
                                    </p:animEffect>
                                  </p:childTnLst>
                                </p:cTn>
                              </p:par>
                              <p:par>
                                <p:cTn id="93" presetID="3" presetClass="entr" presetSubtype="10" fill="hold" nodeType="with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blinds(horizontal)">
                                      <p:cBhvr>
                                        <p:cTn id="95" dur="500"/>
                                        <p:tgtEl>
                                          <p:spTgt spid="41"/>
                                        </p:tgtEl>
                                      </p:cBhvr>
                                    </p:animEffect>
                                  </p:childTnLst>
                                </p:cTn>
                              </p:par>
                            </p:childTnLst>
                          </p:cTn>
                        </p:par>
                      </p:childTnLst>
                    </p:cTn>
                  </p:par>
                  <p:par>
                    <p:cTn id="96" fill="hold">
                      <p:stCondLst>
                        <p:cond delay="indefinite"/>
                      </p:stCondLst>
                      <p:childTnLst>
                        <p:par>
                          <p:cTn id="97" fill="hold">
                            <p:stCondLst>
                              <p:cond delay="0"/>
                            </p:stCondLst>
                            <p:childTnLst>
                              <p:par>
                                <p:cTn id="98" presetID="3" presetClass="entr" presetSubtype="10" fill="hold" grpId="0" nodeType="clickEffect">
                                  <p:stCondLst>
                                    <p:cond delay="0"/>
                                  </p:stCondLst>
                                  <p:childTnLst>
                                    <p:set>
                                      <p:cBhvr>
                                        <p:cTn id="99" dur="1" fill="hold">
                                          <p:stCondLst>
                                            <p:cond delay="0"/>
                                          </p:stCondLst>
                                        </p:cTn>
                                        <p:tgtEl>
                                          <p:spTgt spid="45"/>
                                        </p:tgtEl>
                                        <p:attrNameLst>
                                          <p:attrName>style.visibility</p:attrName>
                                        </p:attrNameLst>
                                      </p:cBhvr>
                                      <p:to>
                                        <p:strVal val="visible"/>
                                      </p:to>
                                    </p:set>
                                    <p:animEffect transition="in" filter="blinds(horizontal)">
                                      <p:cBhvr>
                                        <p:cTn id="100" dur="500"/>
                                        <p:tgtEl>
                                          <p:spTgt spid="45"/>
                                        </p:tgtEl>
                                      </p:cBhvr>
                                    </p:animEffect>
                                  </p:childTnLst>
                                </p:cTn>
                              </p:par>
                              <p:par>
                                <p:cTn id="101" presetID="3" presetClass="entr" presetSubtype="10" fill="hold" grpId="0" nodeType="withEffect">
                                  <p:stCondLst>
                                    <p:cond delay="0"/>
                                  </p:stCondLst>
                                  <p:childTnLst>
                                    <p:set>
                                      <p:cBhvr>
                                        <p:cTn id="102" dur="1" fill="hold">
                                          <p:stCondLst>
                                            <p:cond delay="0"/>
                                          </p:stCondLst>
                                        </p:cTn>
                                        <p:tgtEl>
                                          <p:spTgt spid="46"/>
                                        </p:tgtEl>
                                        <p:attrNameLst>
                                          <p:attrName>style.visibility</p:attrName>
                                        </p:attrNameLst>
                                      </p:cBhvr>
                                      <p:to>
                                        <p:strVal val="visible"/>
                                      </p:to>
                                    </p:set>
                                    <p:animEffect transition="in" filter="blinds(horizontal)">
                                      <p:cBhvr>
                                        <p:cTn id="103" dur="500"/>
                                        <p:tgtEl>
                                          <p:spTgt spid="46"/>
                                        </p:tgtEl>
                                      </p:cBhvr>
                                    </p:animEffect>
                                  </p:childTnLst>
                                </p:cTn>
                              </p:par>
                            </p:childTnLst>
                          </p:cTn>
                        </p:par>
                      </p:childTnLst>
                    </p:cTn>
                  </p:par>
                  <p:par>
                    <p:cTn id="104" fill="hold">
                      <p:stCondLst>
                        <p:cond delay="indefinite"/>
                      </p:stCondLst>
                      <p:childTnLst>
                        <p:par>
                          <p:cTn id="105" fill="hold">
                            <p:stCondLst>
                              <p:cond delay="0"/>
                            </p:stCondLst>
                            <p:childTnLst>
                              <p:par>
                                <p:cTn id="106" presetID="3" presetClass="entr" presetSubtype="10" fill="hold" grpId="0" nodeType="clickEffect">
                                  <p:stCondLst>
                                    <p:cond delay="0"/>
                                  </p:stCondLst>
                                  <p:childTnLst>
                                    <p:set>
                                      <p:cBhvr>
                                        <p:cTn id="107" dur="1" fill="hold">
                                          <p:stCondLst>
                                            <p:cond delay="0"/>
                                          </p:stCondLst>
                                        </p:cTn>
                                        <p:tgtEl>
                                          <p:spTgt spid="47"/>
                                        </p:tgtEl>
                                        <p:attrNameLst>
                                          <p:attrName>style.visibility</p:attrName>
                                        </p:attrNameLst>
                                      </p:cBhvr>
                                      <p:to>
                                        <p:strVal val="visible"/>
                                      </p:to>
                                    </p:set>
                                    <p:animEffect transition="in" filter="blinds(horizontal)">
                                      <p:cBhvr>
                                        <p:cTn id="108" dur="500"/>
                                        <p:tgtEl>
                                          <p:spTgt spid="47"/>
                                        </p:tgtEl>
                                      </p:cBhvr>
                                    </p:animEffect>
                                  </p:childTnLst>
                                </p:cTn>
                              </p:par>
                            </p:childTnLst>
                          </p:cTn>
                        </p:par>
                      </p:childTnLst>
                    </p:cTn>
                  </p:par>
                  <p:par>
                    <p:cTn id="109" fill="hold">
                      <p:stCondLst>
                        <p:cond delay="indefinite"/>
                      </p:stCondLst>
                      <p:childTnLst>
                        <p:par>
                          <p:cTn id="110" fill="hold">
                            <p:stCondLst>
                              <p:cond delay="0"/>
                            </p:stCondLst>
                            <p:childTnLst>
                              <p:par>
                                <p:cTn id="111" presetID="3" presetClass="entr" presetSubtype="10" fill="hold" grpId="0" nodeType="clickEffect">
                                  <p:stCondLst>
                                    <p:cond delay="0"/>
                                  </p:stCondLst>
                                  <p:childTnLst>
                                    <p:set>
                                      <p:cBhvr>
                                        <p:cTn id="112" dur="1" fill="hold">
                                          <p:stCondLst>
                                            <p:cond delay="0"/>
                                          </p:stCondLst>
                                        </p:cTn>
                                        <p:tgtEl>
                                          <p:spTgt spid="50"/>
                                        </p:tgtEl>
                                        <p:attrNameLst>
                                          <p:attrName>style.visibility</p:attrName>
                                        </p:attrNameLst>
                                      </p:cBhvr>
                                      <p:to>
                                        <p:strVal val="visible"/>
                                      </p:to>
                                    </p:set>
                                    <p:animEffect transition="in" filter="blinds(horizontal)">
                                      <p:cBhvr>
                                        <p:cTn id="113" dur="500"/>
                                        <p:tgtEl>
                                          <p:spTgt spid="50"/>
                                        </p:tgtEl>
                                      </p:cBhvr>
                                    </p:animEffect>
                                  </p:childTnLst>
                                </p:cTn>
                              </p:par>
                            </p:childTnLst>
                          </p:cTn>
                        </p:par>
                      </p:childTnLst>
                    </p:cTn>
                  </p:par>
                  <p:par>
                    <p:cTn id="114" fill="hold">
                      <p:stCondLst>
                        <p:cond delay="indefinite"/>
                      </p:stCondLst>
                      <p:childTnLst>
                        <p:par>
                          <p:cTn id="115" fill="hold">
                            <p:stCondLst>
                              <p:cond delay="0"/>
                            </p:stCondLst>
                            <p:childTnLst>
                              <p:par>
                                <p:cTn id="116" presetID="3" presetClass="entr" presetSubtype="10" fill="hold" grpId="0" nodeType="clickEffect">
                                  <p:stCondLst>
                                    <p:cond delay="0"/>
                                  </p:stCondLst>
                                  <p:childTnLst>
                                    <p:set>
                                      <p:cBhvr>
                                        <p:cTn id="117" dur="1" fill="hold">
                                          <p:stCondLst>
                                            <p:cond delay="0"/>
                                          </p:stCondLst>
                                        </p:cTn>
                                        <p:tgtEl>
                                          <p:spTgt spid="51"/>
                                        </p:tgtEl>
                                        <p:attrNameLst>
                                          <p:attrName>style.visibility</p:attrName>
                                        </p:attrNameLst>
                                      </p:cBhvr>
                                      <p:to>
                                        <p:strVal val="visible"/>
                                      </p:to>
                                    </p:set>
                                    <p:animEffect transition="in" filter="blinds(horizontal)">
                                      <p:cBhvr>
                                        <p:cTn id="11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animBg="1"/>
      <p:bldP spid="12" grpId="0"/>
      <p:bldP spid="13" grpId="0"/>
      <p:bldP spid="15" grpId="0" animBg="1"/>
      <p:bldP spid="16" grpId="0" animBg="1"/>
      <p:bldP spid="17" grpId="0" animBg="1"/>
      <p:bldP spid="18" grpId="0"/>
      <p:bldP spid="19" grpId="0"/>
      <p:bldP spid="20" grpId="0"/>
      <p:bldP spid="21" grpId="0"/>
      <p:bldP spid="22" grpId="0"/>
      <p:bldP spid="31" grpId="0"/>
      <p:bldP spid="32" grpId="0"/>
      <p:bldP spid="33" grpId="0"/>
      <p:bldP spid="34" grpId="0" animBg="1"/>
      <p:bldP spid="35" grpId="0" animBg="1"/>
      <p:bldP spid="36" grpId="0" animBg="1"/>
      <p:bldP spid="45" grpId="0"/>
      <p:bldP spid="46" grpId="0"/>
      <p:bldP spid="47" grpId="0"/>
      <p:bldP spid="50" grpId="0"/>
      <p:bldP spid="5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55474-2374-614E-95A4-909361E8DF70}"/>
              </a:ext>
            </a:extLst>
          </p:cNvPr>
          <p:cNvSpPr>
            <a:spLocks noGrp="1"/>
          </p:cNvSpPr>
          <p:nvPr>
            <p:ph type="title"/>
          </p:nvPr>
        </p:nvSpPr>
        <p:spPr>
          <a:xfrm>
            <a:off x="838200" y="365125"/>
            <a:ext cx="10515600" cy="837275"/>
          </a:xfrm>
        </p:spPr>
        <p:txBody>
          <a:bodyPr>
            <a:normAutofit/>
          </a:bodyPr>
          <a:lstStyle/>
          <a:p>
            <a:r>
              <a:rPr lang="en-US" sz="3600" dirty="0">
                <a:latin typeface="Apple Symbols" panose="02000000000000000000" pitchFamily="2" charset="-79"/>
                <a:ea typeface="Apple Symbols" panose="02000000000000000000" pitchFamily="2" charset="-79"/>
                <a:cs typeface="Apple Symbols" panose="02000000000000000000" pitchFamily="2" charset="-79"/>
              </a:rPr>
              <a:t>Evaluating machine translation</a:t>
            </a:r>
          </a:p>
        </p:txBody>
      </p:sp>
      <p:sp>
        <p:nvSpPr>
          <p:cNvPr id="4" name="Date Placeholder 3">
            <a:extLst>
              <a:ext uri="{FF2B5EF4-FFF2-40B4-BE49-F238E27FC236}">
                <a16:creationId xmlns:a16="http://schemas.microsoft.com/office/drawing/2014/main" id="{F4F77C9E-54AF-4B4B-984A-2F215B7552A4}"/>
              </a:ext>
            </a:extLst>
          </p:cNvPr>
          <p:cNvSpPr>
            <a:spLocks noGrp="1"/>
          </p:cNvSpPr>
          <p:nvPr>
            <p:ph type="dt" sz="half" idx="10"/>
          </p:nvPr>
        </p:nvSpPr>
        <p:spPr/>
        <p:txBody>
          <a:bodyPr/>
          <a:lstStyle/>
          <a:p>
            <a:fld id="{C56917B3-6684-F24E-8F2D-ACF3E5CC8216}" type="datetime1">
              <a:rPr lang="en-US" smtClean="0"/>
              <a:t>12/10/18</a:t>
            </a:fld>
            <a:endParaRPr lang="en-US"/>
          </a:p>
        </p:txBody>
      </p:sp>
      <p:sp>
        <p:nvSpPr>
          <p:cNvPr id="5" name="Footer Placeholder 4">
            <a:extLst>
              <a:ext uri="{FF2B5EF4-FFF2-40B4-BE49-F238E27FC236}">
                <a16:creationId xmlns:a16="http://schemas.microsoft.com/office/drawing/2014/main" id="{37FB4456-B1B1-B846-ACDF-DE2FFC314EB4}"/>
              </a:ext>
            </a:extLst>
          </p:cNvPr>
          <p:cNvSpPr>
            <a:spLocks noGrp="1"/>
          </p:cNvSpPr>
          <p:nvPr>
            <p:ph type="ftr" sz="quarter" idx="11"/>
          </p:nvPr>
        </p:nvSpPr>
        <p:spPr/>
        <p:txBody>
          <a:bodyPr/>
          <a:lstStyle/>
          <a:p>
            <a:r>
              <a:rPr lang="en-US"/>
              <a:t>CS596 Machine Learning @SDSU</a:t>
            </a:r>
          </a:p>
        </p:txBody>
      </p:sp>
      <p:sp>
        <p:nvSpPr>
          <p:cNvPr id="6" name="Slide Number Placeholder 5">
            <a:extLst>
              <a:ext uri="{FF2B5EF4-FFF2-40B4-BE49-F238E27FC236}">
                <a16:creationId xmlns:a16="http://schemas.microsoft.com/office/drawing/2014/main" id="{2A8212A2-3712-034D-A036-EFDCB263BB59}"/>
              </a:ext>
            </a:extLst>
          </p:cNvPr>
          <p:cNvSpPr>
            <a:spLocks noGrp="1"/>
          </p:cNvSpPr>
          <p:nvPr>
            <p:ph type="sldNum" sz="quarter" idx="12"/>
          </p:nvPr>
        </p:nvSpPr>
        <p:spPr/>
        <p:txBody>
          <a:bodyPr/>
          <a:lstStyle/>
          <a:p>
            <a:fld id="{17130504-63A3-8448-95E2-F9768F014961}" type="slidenum">
              <a:rPr lang="en-US" smtClean="0"/>
              <a:t>18</a:t>
            </a:fld>
            <a:endParaRPr lang="en-US"/>
          </a:p>
        </p:txBody>
      </p:sp>
      <p:pic>
        <p:nvPicPr>
          <p:cNvPr id="7" name="Picture 6">
            <a:extLst>
              <a:ext uri="{FF2B5EF4-FFF2-40B4-BE49-F238E27FC236}">
                <a16:creationId xmlns:a16="http://schemas.microsoft.com/office/drawing/2014/main" id="{1DCA074A-F0A4-8A4E-A403-9EB832DA16EC}"/>
              </a:ext>
            </a:extLst>
          </p:cNvPr>
          <p:cNvPicPr>
            <a:picLocks noChangeAspect="1"/>
          </p:cNvPicPr>
          <p:nvPr/>
        </p:nvPicPr>
        <p:blipFill>
          <a:blip r:embed="rId2"/>
          <a:stretch>
            <a:fillRect/>
          </a:stretch>
        </p:blipFill>
        <p:spPr>
          <a:xfrm>
            <a:off x="11130461" y="150494"/>
            <a:ext cx="910525" cy="632918"/>
          </a:xfrm>
          <a:prstGeom prst="rect">
            <a:avLst/>
          </a:prstGeom>
        </p:spPr>
      </p:pic>
      <p:sp>
        <p:nvSpPr>
          <p:cNvPr id="8" name="TextBox 7">
            <a:extLst>
              <a:ext uri="{FF2B5EF4-FFF2-40B4-BE49-F238E27FC236}">
                <a16:creationId xmlns:a16="http://schemas.microsoft.com/office/drawing/2014/main" id="{A3F9FB13-1506-7E4A-90E8-C77C4F3BE27A}"/>
              </a:ext>
            </a:extLst>
          </p:cNvPr>
          <p:cNvSpPr txBox="1"/>
          <p:nvPr/>
        </p:nvSpPr>
        <p:spPr>
          <a:xfrm>
            <a:off x="1015200" y="1360800"/>
            <a:ext cx="4495205" cy="369332"/>
          </a:xfrm>
          <a:prstGeom prst="rect">
            <a:avLst/>
          </a:prstGeom>
          <a:noFill/>
        </p:spPr>
        <p:txBody>
          <a:bodyPr wrap="none" rtlCol="0">
            <a:spAutoFit/>
          </a:bodyPr>
          <a:lstStyle/>
          <a:p>
            <a:r>
              <a:rPr lang="en-US" dirty="0"/>
              <a:t>BLEU (Bilingual Evaluation Understudy) score </a:t>
            </a:r>
          </a:p>
        </p:txBody>
      </p:sp>
      <p:sp>
        <p:nvSpPr>
          <p:cNvPr id="9" name="TextBox 8">
            <a:extLst>
              <a:ext uri="{FF2B5EF4-FFF2-40B4-BE49-F238E27FC236}">
                <a16:creationId xmlns:a16="http://schemas.microsoft.com/office/drawing/2014/main" id="{0ED7F50D-7D52-6E43-966A-B16278584E19}"/>
              </a:ext>
            </a:extLst>
          </p:cNvPr>
          <p:cNvSpPr txBox="1"/>
          <p:nvPr/>
        </p:nvSpPr>
        <p:spPr>
          <a:xfrm>
            <a:off x="838200" y="5997600"/>
            <a:ext cx="9237600" cy="261610"/>
          </a:xfrm>
          <a:prstGeom prst="rect">
            <a:avLst/>
          </a:prstGeom>
          <a:noFill/>
        </p:spPr>
        <p:txBody>
          <a:bodyPr wrap="square" rtlCol="0">
            <a:spAutoFit/>
          </a:bodyPr>
          <a:lstStyle/>
          <a:p>
            <a:r>
              <a:rPr lang="en-US" sz="1100" dirty="0" err="1"/>
              <a:t>Papineni</a:t>
            </a:r>
            <a:r>
              <a:rPr lang="en-US" sz="1100" dirty="0"/>
              <a:t> et al. 2002. BLEU: a method for automatic evaluation of machine translation</a:t>
            </a:r>
          </a:p>
        </p:txBody>
      </p:sp>
      <p:sp>
        <p:nvSpPr>
          <p:cNvPr id="10" name="TextBox 9">
            <a:extLst>
              <a:ext uri="{FF2B5EF4-FFF2-40B4-BE49-F238E27FC236}">
                <a16:creationId xmlns:a16="http://schemas.microsoft.com/office/drawing/2014/main" id="{C46FBCDE-B9CA-9743-863B-B346A0C488DC}"/>
              </a:ext>
            </a:extLst>
          </p:cNvPr>
          <p:cNvSpPr txBox="1"/>
          <p:nvPr/>
        </p:nvSpPr>
        <p:spPr>
          <a:xfrm>
            <a:off x="1015200" y="2095200"/>
            <a:ext cx="3069174" cy="369332"/>
          </a:xfrm>
          <a:prstGeom prst="rect">
            <a:avLst/>
          </a:prstGeom>
          <a:noFill/>
        </p:spPr>
        <p:txBody>
          <a:bodyPr wrap="none" rtlCol="0">
            <a:spAutoFit/>
          </a:bodyPr>
          <a:lstStyle/>
          <a:p>
            <a:r>
              <a:rPr lang="en-US" dirty="0"/>
              <a:t>French: Le chat </a:t>
            </a:r>
            <a:r>
              <a:rPr lang="en-US" dirty="0" err="1"/>
              <a:t>est</a:t>
            </a:r>
            <a:r>
              <a:rPr lang="en-US" dirty="0"/>
              <a:t> sur le tapis.</a:t>
            </a:r>
          </a:p>
        </p:txBody>
      </p:sp>
      <p:sp>
        <p:nvSpPr>
          <p:cNvPr id="11" name="TextBox 10">
            <a:extLst>
              <a:ext uri="{FF2B5EF4-FFF2-40B4-BE49-F238E27FC236}">
                <a16:creationId xmlns:a16="http://schemas.microsoft.com/office/drawing/2014/main" id="{2FAE99FB-A8CF-1746-9E98-837223E7FDE8}"/>
              </a:ext>
            </a:extLst>
          </p:cNvPr>
          <p:cNvSpPr txBox="1"/>
          <p:nvPr/>
        </p:nvSpPr>
        <p:spPr>
          <a:xfrm>
            <a:off x="1015200" y="2561672"/>
            <a:ext cx="4158574" cy="369332"/>
          </a:xfrm>
          <a:prstGeom prst="rect">
            <a:avLst/>
          </a:prstGeom>
          <a:noFill/>
        </p:spPr>
        <p:txBody>
          <a:bodyPr wrap="none" rtlCol="0">
            <a:spAutoFit/>
          </a:bodyPr>
          <a:lstStyle/>
          <a:p>
            <a:r>
              <a:rPr lang="en-US" dirty="0"/>
              <a:t>Ref 1 (from human): The cat is on the mat.</a:t>
            </a:r>
          </a:p>
        </p:txBody>
      </p:sp>
      <p:sp>
        <p:nvSpPr>
          <p:cNvPr id="12" name="TextBox 11">
            <a:extLst>
              <a:ext uri="{FF2B5EF4-FFF2-40B4-BE49-F238E27FC236}">
                <a16:creationId xmlns:a16="http://schemas.microsoft.com/office/drawing/2014/main" id="{4C5B9CF4-09E3-B440-9971-11A98B511E4F}"/>
              </a:ext>
            </a:extLst>
          </p:cNvPr>
          <p:cNvSpPr txBox="1"/>
          <p:nvPr/>
        </p:nvSpPr>
        <p:spPr>
          <a:xfrm>
            <a:off x="1015200" y="3028144"/>
            <a:ext cx="4514634" cy="369332"/>
          </a:xfrm>
          <a:prstGeom prst="rect">
            <a:avLst/>
          </a:prstGeom>
          <a:noFill/>
        </p:spPr>
        <p:txBody>
          <a:bodyPr wrap="none" rtlCol="0">
            <a:spAutoFit/>
          </a:bodyPr>
          <a:lstStyle/>
          <a:p>
            <a:r>
              <a:rPr lang="en-US" dirty="0"/>
              <a:t>Ref 2 (from human): There is a cat on the mat.</a:t>
            </a:r>
          </a:p>
        </p:txBody>
      </p:sp>
      <p:sp>
        <p:nvSpPr>
          <p:cNvPr id="13" name="TextBox 12">
            <a:extLst>
              <a:ext uri="{FF2B5EF4-FFF2-40B4-BE49-F238E27FC236}">
                <a16:creationId xmlns:a16="http://schemas.microsoft.com/office/drawing/2014/main" id="{D9A15617-481B-F742-BC43-0F068D68E044}"/>
              </a:ext>
            </a:extLst>
          </p:cNvPr>
          <p:cNvSpPr txBox="1"/>
          <p:nvPr/>
        </p:nvSpPr>
        <p:spPr>
          <a:xfrm>
            <a:off x="1000800" y="4265798"/>
            <a:ext cx="3704156" cy="369332"/>
          </a:xfrm>
          <a:prstGeom prst="rect">
            <a:avLst/>
          </a:prstGeom>
          <a:noFill/>
        </p:spPr>
        <p:txBody>
          <a:bodyPr wrap="none" rtlCol="0">
            <a:spAutoFit/>
          </a:bodyPr>
          <a:lstStyle/>
          <a:p>
            <a:r>
              <a:rPr lang="en-US" dirty="0"/>
              <a:t>A bad MT: The the the the the the the</a:t>
            </a:r>
          </a:p>
        </p:txBody>
      </p:sp>
      <p:sp>
        <p:nvSpPr>
          <p:cNvPr id="14" name="TextBox 13">
            <a:extLst>
              <a:ext uri="{FF2B5EF4-FFF2-40B4-BE49-F238E27FC236}">
                <a16:creationId xmlns:a16="http://schemas.microsoft.com/office/drawing/2014/main" id="{3B81B920-7D2E-4846-948A-EF0A061B924B}"/>
              </a:ext>
            </a:extLst>
          </p:cNvPr>
          <p:cNvSpPr txBox="1"/>
          <p:nvPr/>
        </p:nvSpPr>
        <p:spPr>
          <a:xfrm>
            <a:off x="288843" y="5114574"/>
            <a:ext cx="2969274" cy="369332"/>
          </a:xfrm>
          <a:prstGeom prst="rect">
            <a:avLst/>
          </a:prstGeom>
          <a:noFill/>
        </p:spPr>
        <p:txBody>
          <a:bodyPr wrap="none" rtlCol="0">
            <a:spAutoFit/>
          </a:bodyPr>
          <a:lstStyle/>
          <a:p>
            <a:r>
              <a:rPr lang="en-US" dirty="0"/>
              <a:t>Modified precision of “the” = </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22875AF-70C2-5E4A-94C4-927A2930CE59}"/>
                  </a:ext>
                </a:extLst>
              </p:cNvPr>
              <p:cNvSpPr txBox="1"/>
              <p:nvPr/>
            </p:nvSpPr>
            <p:spPr>
              <a:xfrm>
                <a:off x="3165367" y="5007422"/>
                <a:ext cx="2201115" cy="5934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𝐶𝑜𝑢𝑛𝑡</m:t>
                              </m:r>
                            </m:e>
                            <m:sub>
                              <m:r>
                                <a:rPr lang="en-US" b="0" i="1" smtClean="0">
                                  <a:latin typeface="Cambria Math" panose="02040503050406030204" pitchFamily="18" charset="0"/>
                                </a:rPr>
                                <m:t>𝑐𝑙𝑖𝑝</m:t>
                              </m:r>
                            </m:sub>
                          </m:sSub>
                          <m:r>
                            <a:rPr lang="en-US" b="0" i="1" smtClean="0">
                              <a:latin typeface="Cambria Math" panose="02040503050406030204" pitchFamily="18" charset="0"/>
                            </a:rPr>
                            <m:t>(“</m:t>
                          </m:r>
                          <m:r>
                            <a:rPr lang="en-US" b="0" i="1" smtClean="0">
                              <a:latin typeface="Cambria Math" panose="02040503050406030204" pitchFamily="18" charset="0"/>
                            </a:rPr>
                            <m:t>𝑡h𝑒</m:t>
                          </m:r>
                          <m:r>
                            <a:rPr lang="en-US" b="0" i="1" smtClean="0">
                              <a:latin typeface="Cambria Math" panose="02040503050406030204" pitchFamily="18" charset="0"/>
                            </a:rPr>
                            <m:t>”)</m:t>
                          </m:r>
                        </m:num>
                        <m:den>
                          <m:r>
                            <a:rPr lang="en-US" i="1" smtClean="0">
                              <a:latin typeface="Cambria Math" panose="02040503050406030204" pitchFamily="18" charset="0"/>
                            </a:rPr>
                            <m:t> </m:t>
                          </m:r>
                          <m:r>
                            <a:rPr lang="en-US" b="0" i="1" smtClean="0">
                              <a:latin typeface="Cambria Math" panose="02040503050406030204" pitchFamily="18" charset="0"/>
                            </a:rPr>
                            <m:t>𝐶𝑜𝑢𝑛𝑡</m:t>
                          </m:r>
                          <m:r>
                            <a:rPr lang="en-US" i="1">
                              <a:latin typeface="Cambria Math" panose="02040503050406030204" pitchFamily="18" charset="0"/>
                            </a:rPr>
                            <m:t>(“</m:t>
                          </m:r>
                          <m:r>
                            <a:rPr lang="en-US" i="1">
                              <a:latin typeface="Cambria Math" panose="02040503050406030204" pitchFamily="18" charset="0"/>
                            </a:rPr>
                            <m:t>𝑡h𝑒</m:t>
                          </m:r>
                          <m:r>
                            <a:rPr lang="en-US" i="1">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oMath>
                  </m:oMathPara>
                </a14:m>
                <a:endParaRPr lang="en-US" dirty="0"/>
              </a:p>
            </p:txBody>
          </p:sp>
        </mc:Choice>
        <mc:Fallback xmlns="">
          <p:sp>
            <p:nvSpPr>
              <p:cNvPr id="15" name="TextBox 14">
                <a:extLst>
                  <a:ext uri="{FF2B5EF4-FFF2-40B4-BE49-F238E27FC236}">
                    <a16:creationId xmlns:a16="http://schemas.microsoft.com/office/drawing/2014/main" id="{C22875AF-70C2-5E4A-94C4-927A2930CE59}"/>
                  </a:ext>
                </a:extLst>
              </p:cNvPr>
              <p:cNvSpPr txBox="1">
                <a:spLocks noRot="1" noChangeAspect="1" noMove="1" noResize="1" noEditPoints="1" noAdjustHandles="1" noChangeArrowheads="1" noChangeShapeType="1" noTextEdit="1"/>
              </p:cNvSpPr>
              <p:nvPr/>
            </p:nvSpPr>
            <p:spPr>
              <a:xfrm>
                <a:off x="3165367" y="5007422"/>
                <a:ext cx="2201115" cy="593432"/>
              </a:xfrm>
              <a:prstGeom prst="rect">
                <a:avLst/>
              </a:prstGeom>
              <a:blipFill>
                <a:blip r:embed="rId3"/>
                <a:stretch>
                  <a:fillRect t="-2083" b="-16667"/>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A492A331-FAA8-A642-A7CA-FF447C4F6095}"/>
              </a:ext>
            </a:extLst>
          </p:cNvPr>
          <p:cNvSpPr/>
          <p:nvPr/>
        </p:nvSpPr>
        <p:spPr>
          <a:xfrm>
            <a:off x="5077934" y="4993022"/>
            <a:ext cx="290482" cy="2925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5185FCA-243A-0041-ABE2-BFBEBFFD402A}"/>
              </a:ext>
            </a:extLst>
          </p:cNvPr>
          <p:cNvSpPr txBox="1"/>
          <p:nvPr/>
        </p:nvSpPr>
        <p:spPr>
          <a:xfrm>
            <a:off x="4830791" y="4659779"/>
            <a:ext cx="1955215" cy="307777"/>
          </a:xfrm>
          <a:prstGeom prst="rect">
            <a:avLst/>
          </a:prstGeom>
          <a:noFill/>
        </p:spPr>
        <p:txBody>
          <a:bodyPr wrap="none" rtlCol="0">
            <a:spAutoFit/>
          </a:bodyPr>
          <a:lstStyle/>
          <a:p>
            <a:r>
              <a:rPr lang="en-US" sz="1400" dirty="0"/>
              <a:t>maximum count in a ref </a:t>
            </a:r>
          </a:p>
        </p:txBody>
      </p:sp>
      <p:sp>
        <p:nvSpPr>
          <p:cNvPr id="18" name="TextBox 17">
            <a:extLst>
              <a:ext uri="{FF2B5EF4-FFF2-40B4-BE49-F238E27FC236}">
                <a16:creationId xmlns:a16="http://schemas.microsoft.com/office/drawing/2014/main" id="{4CA2C26A-0F30-7949-B9B3-BEEFB8148A58}"/>
              </a:ext>
            </a:extLst>
          </p:cNvPr>
          <p:cNvSpPr txBox="1"/>
          <p:nvPr/>
        </p:nvSpPr>
        <p:spPr>
          <a:xfrm>
            <a:off x="7499321" y="4266476"/>
            <a:ext cx="3848874" cy="369332"/>
          </a:xfrm>
          <a:prstGeom prst="rect">
            <a:avLst/>
          </a:prstGeom>
          <a:noFill/>
        </p:spPr>
        <p:txBody>
          <a:bodyPr wrap="none" rtlCol="0">
            <a:spAutoFit/>
          </a:bodyPr>
          <a:lstStyle/>
          <a:p>
            <a:r>
              <a:rPr lang="en-US" dirty="0"/>
              <a:t>A better MT: The cat the cat on the mat</a:t>
            </a:r>
          </a:p>
        </p:txBody>
      </p:sp>
      <p:sp>
        <p:nvSpPr>
          <p:cNvPr id="19" name="TextBox 18">
            <a:extLst>
              <a:ext uri="{FF2B5EF4-FFF2-40B4-BE49-F238E27FC236}">
                <a16:creationId xmlns:a16="http://schemas.microsoft.com/office/drawing/2014/main" id="{10EE8B67-F7E1-F142-9BED-30F64F7EF06E}"/>
              </a:ext>
            </a:extLst>
          </p:cNvPr>
          <p:cNvSpPr txBox="1"/>
          <p:nvPr/>
        </p:nvSpPr>
        <p:spPr>
          <a:xfrm>
            <a:off x="7200699" y="4905115"/>
            <a:ext cx="1827060" cy="646331"/>
          </a:xfrm>
          <a:prstGeom prst="rect">
            <a:avLst/>
          </a:prstGeom>
          <a:noFill/>
        </p:spPr>
        <p:txBody>
          <a:bodyPr wrap="square" rtlCol="0">
            <a:spAutoFit/>
          </a:bodyPr>
          <a:lstStyle/>
          <a:p>
            <a:r>
              <a:rPr lang="en-US" dirty="0"/>
              <a:t>Modified precision of “the” </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C6E7276-4D5F-7E44-8FAC-5C52DD0CD507}"/>
                  </a:ext>
                </a:extLst>
              </p:cNvPr>
              <p:cNvSpPr txBox="1"/>
              <p:nvPr/>
            </p:nvSpPr>
            <p:spPr>
              <a:xfrm>
                <a:off x="9208181" y="4905115"/>
                <a:ext cx="2298233" cy="58413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𝐶𝑜𝑢𝑛𝑡</m:t>
                              </m:r>
                            </m:e>
                            <m:sub>
                              <m:r>
                                <a:rPr lang="en-US" b="0" i="1" smtClean="0">
                                  <a:latin typeface="Cambria Math" panose="02040503050406030204" pitchFamily="18" charset="0"/>
                                </a:rPr>
                                <m:t>𝑐𝑙𝑖𝑝</m:t>
                              </m:r>
                            </m:sub>
                          </m:sSub>
                          <m:r>
                            <a:rPr lang="en-US" b="0" i="1" smtClean="0">
                              <a:latin typeface="Cambria Math" panose="02040503050406030204" pitchFamily="18" charset="0"/>
                            </a:rPr>
                            <m:t>(“</m:t>
                          </m:r>
                          <m:r>
                            <a:rPr lang="en-US" b="0" i="1" smtClean="0">
                              <a:latin typeface="Cambria Math" panose="02040503050406030204" pitchFamily="18" charset="0"/>
                            </a:rPr>
                            <m:t>𝑡h𝑒</m:t>
                          </m:r>
                          <m:r>
                            <a:rPr lang="en-US" b="0" i="1" smtClean="0">
                              <a:latin typeface="Cambria Math" panose="02040503050406030204" pitchFamily="18" charset="0"/>
                            </a:rPr>
                            <m:t>”)</m:t>
                          </m:r>
                        </m:num>
                        <m:den>
                          <m:r>
                            <a:rPr lang="en-US" i="1" smtClean="0">
                              <a:latin typeface="Cambria Math" panose="02040503050406030204" pitchFamily="18" charset="0"/>
                            </a:rPr>
                            <m:t> </m:t>
                          </m:r>
                          <m:r>
                            <a:rPr lang="en-US" b="0" i="1" smtClean="0">
                              <a:latin typeface="Cambria Math" panose="02040503050406030204" pitchFamily="18" charset="0"/>
                            </a:rPr>
                            <m:t>𝐶𝑜𝑢𝑛𝑡</m:t>
                          </m:r>
                          <m:r>
                            <a:rPr lang="en-US" i="1">
                              <a:latin typeface="Cambria Math" panose="02040503050406030204" pitchFamily="18" charset="0"/>
                            </a:rPr>
                            <m:t>(“</m:t>
                          </m:r>
                          <m:r>
                            <a:rPr lang="en-US" i="1">
                              <a:latin typeface="Cambria Math" panose="02040503050406030204" pitchFamily="18" charset="0"/>
                            </a:rPr>
                            <m:t>𝑡h𝑒</m:t>
                          </m:r>
                          <m:r>
                            <a:rPr lang="en-US" i="1">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3</m:t>
                          </m:r>
                        </m:den>
                      </m:f>
                    </m:oMath>
                  </m:oMathPara>
                </a14:m>
                <a:endParaRPr lang="en-US" dirty="0"/>
              </a:p>
            </p:txBody>
          </p:sp>
        </mc:Choice>
        <mc:Fallback xmlns="">
          <p:sp>
            <p:nvSpPr>
              <p:cNvPr id="20" name="TextBox 19">
                <a:extLst>
                  <a:ext uri="{FF2B5EF4-FFF2-40B4-BE49-F238E27FC236}">
                    <a16:creationId xmlns:a16="http://schemas.microsoft.com/office/drawing/2014/main" id="{FC6E7276-4D5F-7E44-8FAC-5C52DD0CD507}"/>
                  </a:ext>
                </a:extLst>
              </p:cNvPr>
              <p:cNvSpPr txBox="1">
                <a:spLocks noRot="1" noChangeAspect="1" noMove="1" noResize="1" noEditPoints="1" noAdjustHandles="1" noChangeArrowheads="1" noChangeShapeType="1" noTextEdit="1"/>
              </p:cNvSpPr>
              <p:nvPr/>
            </p:nvSpPr>
            <p:spPr>
              <a:xfrm>
                <a:off x="9208181" y="4905115"/>
                <a:ext cx="2298233" cy="584134"/>
              </a:xfrm>
              <a:prstGeom prst="rect">
                <a:avLst/>
              </a:prstGeom>
              <a:blipFill>
                <a:blip r:embed="rId4"/>
                <a:stretch>
                  <a:fillRect t="-2128" b="-19149"/>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0A73C36E-A2A8-F045-814E-818903A5C74E}"/>
              </a:ext>
            </a:extLst>
          </p:cNvPr>
          <p:cNvSpPr txBox="1"/>
          <p:nvPr/>
        </p:nvSpPr>
        <p:spPr>
          <a:xfrm>
            <a:off x="6732000" y="1360800"/>
            <a:ext cx="1282595" cy="369332"/>
          </a:xfrm>
          <a:prstGeom prst="rect">
            <a:avLst/>
          </a:prstGeom>
          <a:noFill/>
        </p:spPr>
        <p:txBody>
          <a:bodyPr wrap="none" rtlCol="0">
            <a:spAutoFit/>
          </a:bodyPr>
          <a:lstStyle/>
          <a:p>
            <a:r>
              <a:rPr lang="en-US" dirty="0"/>
              <a:t>BLEU score:</a:t>
            </a:r>
          </a:p>
        </p:txBody>
      </p:sp>
      <p:sp>
        <p:nvSpPr>
          <p:cNvPr id="22" name="TextBox 21">
            <a:extLst>
              <a:ext uri="{FF2B5EF4-FFF2-40B4-BE49-F238E27FC236}">
                <a16:creationId xmlns:a16="http://schemas.microsoft.com/office/drawing/2014/main" id="{4294A1F0-0665-2341-A32A-158E06CEA15A}"/>
              </a:ext>
            </a:extLst>
          </p:cNvPr>
          <p:cNvSpPr txBox="1"/>
          <p:nvPr/>
        </p:nvSpPr>
        <p:spPr>
          <a:xfrm>
            <a:off x="6733595" y="1907971"/>
            <a:ext cx="1470403" cy="369332"/>
          </a:xfrm>
          <a:prstGeom prst="rect">
            <a:avLst/>
          </a:prstGeom>
          <a:noFill/>
        </p:spPr>
        <p:txBody>
          <a:bodyPr wrap="none" rtlCol="0">
            <a:spAutoFit/>
          </a:bodyPr>
          <a:lstStyle/>
          <a:p>
            <a:r>
              <a:rPr lang="en-US" dirty="0"/>
              <a:t>For unigrams:</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147DC1F-F4AB-FC43-82FC-55EA66E7DFA4}"/>
                  </a:ext>
                </a:extLst>
              </p:cNvPr>
              <p:cNvSpPr txBox="1"/>
              <p:nvPr/>
            </p:nvSpPr>
            <p:spPr>
              <a:xfrm>
                <a:off x="8185731" y="1760709"/>
                <a:ext cx="3780137" cy="6544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𝑢</m:t>
                              </m:r>
                              <m:r>
                                <a:rPr lang="en-US" b="0" i="1" smtClean="0">
                                  <a:latin typeface="Cambria Math" panose="02040503050406030204" pitchFamily="18" charset="0"/>
                                </a:rPr>
                                <m:t>𝑛𝑖𝑔𝑟𝑎𝑚</m:t>
                              </m:r>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𝑦</m:t>
                                  </m:r>
                                </m:e>
                              </m:acc>
                            </m:sub>
                            <m:sup/>
                            <m:e>
                              <m:sSub>
                                <m:sSubPr>
                                  <m:ctrlPr>
                                    <a:rPr lang="en-US" i="1">
                                      <a:latin typeface="Cambria Math" panose="02040503050406030204" pitchFamily="18" charset="0"/>
                                    </a:rPr>
                                  </m:ctrlPr>
                                </m:sSubPr>
                                <m:e>
                                  <m:r>
                                    <a:rPr lang="en-US" i="1">
                                      <a:latin typeface="Cambria Math" panose="02040503050406030204" pitchFamily="18" charset="0"/>
                                    </a:rPr>
                                    <m:t>𝐶𝑜𝑢𝑛𝑡</m:t>
                                  </m:r>
                                </m:e>
                                <m:sub>
                                  <m:r>
                                    <a:rPr lang="en-US" i="1">
                                      <a:latin typeface="Cambria Math" panose="02040503050406030204" pitchFamily="18" charset="0"/>
                                    </a:rPr>
                                    <m:t>𝑐𝑙𝑖𝑝</m:t>
                                  </m:r>
                                </m:sub>
                              </m:sSub>
                              <m:r>
                                <a:rPr lang="en-US" i="1">
                                  <a:latin typeface="Cambria Math" panose="02040503050406030204" pitchFamily="18" charset="0"/>
                                </a:rPr>
                                <m:t>(</m:t>
                              </m:r>
                              <m:r>
                                <a:rPr lang="en-US" b="0" i="1" smtClean="0">
                                  <a:latin typeface="Cambria Math" panose="02040503050406030204" pitchFamily="18" charset="0"/>
                                </a:rPr>
                                <m:t>𝑢𝑛𝑖𝑔𝑟𝑎𝑚</m:t>
                              </m:r>
                              <m:r>
                                <a:rPr lang="en-US" i="1">
                                  <a:latin typeface="Cambria Math" panose="02040503050406030204" pitchFamily="18" charset="0"/>
                                </a:rPr>
                                <m:t>)</m:t>
                              </m:r>
                            </m:e>
                          </m:nary>
                        </m:num>
                        <m:den>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𝑢</m:t>
                              </m:r>
                              <m:r>
                                <a:rPr lang="en-US" i="1">
                                  <a:latin typeface="Cambria Math" panose="02040503050406030204" pitchFamily="18" charset="0"/>
                                </a:rPr>
                                <m:t>𝑛𝑖𝑔𝑟𝑎𝑚</m:t>
                              </m:r>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e>
                              </m:acc>
                            </m:sub>
                            <m:sup/>
                            <m:e>
                              <m:r>
                                <a:rPr lang="en-US" i="1">
                                  <a:latin typeface="Cambria Math" panose="02040503050406030204" pitchFamily="18" charset="0"/>
                                </a:rPr>
                                <m:t>𝐶𝑜𝑢𝑛𝑡</m:t>
                              </m:r>
                              <m:r>
                                <a:rPr lang="en-US" i="1">
                                  <a:latin typeface="Cambria Math" panose="02040503050406030204" pitchFamily="18" charset="0"/>
                                </a:rPr>
                                <m:t>(</m:t>
                              </m:r>
                              <m:r>
                                <a:rPr lang="en-US" i="1">
                                  <a:latin typeface="Cambria Math" panose="02040503050406030204" pitchFamily="18" charset="0"/>
                                </a:rPr>
                                <m:t>𝑢𝑛𝑖𝑔𝑟𝑎𝑚</m:t>
                              </m:r>
                              <m:r>
                                <a:rPr lang="en-US" i="1">
                                  <a:latin typeface="Cambria Math" panose="02040503050406030204" pitchFamily="18" charset="0"/>
                                </a:rPr>
                                <m:t>)</m:t>
                              </m:r>
                            </m:e>
                          </m:nary>
                        </m:den>
                      </m:f>
                    </m:oMath>
                  </m:oMathPara>
                </a14:m>
                <a:endParaRPr lang="en-US" dirty="0"/>
              </a:p>
            </p:txBody>
          </p:sp>
        </mc:Choice>
        <mc:Fallback xmlns="">
          <p:sp>
            <p:nvSpPr>
              <p:cNvPr id="23" name="TextBox 22">
                <a:extLst>
                  <a:ext uri="{FF2B5EF4-FFF2-40B4-BE49-F238E27FC236}">
                    <a16:creationId xmlns:a16="http://schemas.microsoft.com/office/drawing/2014/main" id="{4147DC1F-F4AB-FC43-82FC-55EA66E7DFA4}"/>
                  </a:ext>
                </a:extLst>
              </p:cNvPr>
              <p:cNvSpPr txBox="1">
                <a:spLocks noRot="1" noChangeAspect="1" noMove="1" noResize="1" noEditPoints="1" noAdjustHandles="1" noChangeArrowheads="1" noChangeShapeType="1" noTextEdit="1"/>
              </p:cNvSpPr>
              <p:nvPr/>
            </p:nvSpPr>
            <p:spPr>
              <a:xfrm>
                <a:off x="8185731" y="1760709"/>
                <a:ext cx="3780137" cy="654410"/>
              </a:xfrm>
              <a:prstGeom prst="rect">
                <a:avLst/>
              </a:prstGeom>
              <a:blipFill>
                <a:blip r:embed="rId5"/>
                <a:stretch>
                  <a:fillRect l="-1007" t="-73077" r="-1678" b="-96154"/>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5C639C2D-9F39-4B45-9FF4-7D3003F1D38E}"/>
              </a:ext>
            </a:extLst>
          </p:cNvPr>
          <p:cNvSpPr txBox="1"/>
          <p:nvPr/>
        </p:nvSpPr>
        <p:spPr>
          <a:xfrm>
            <a:off x="6733595" y="2693872"/>
            <a:ext cx="1366208" cy="369332"/>
          </a:xfrm>
          <a:prstGeom prst="rect">
            <a:avLst/>
          </a:prstGeom>
          <a:noFill/>
        </p:spPr>
        <p:txBody>
          <a:bodyPr wrap="none" rtlCol="0">
            <a:spAutoFit/>
          </a:bodyPr>
          <a:lstStyle/>
          <a:p>
            <a:r>
              <a:rPr lang="en-US" dirty="0"/>
              <a:t>For </a:t>
            </a:r>
            <a:r>
              <a:rPr lang="en-US" i="1" dirty="0"/>
              <a:t>n</a:t>
            </a:r>
            <a:r>
              <a:rPr lang="en-US" dirty="0"/>
              <a:t>-grams: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74597D9-5670-4342-B86C-9388E5AC0B21}"/>
                  </a:ext>
                </a:extLst>
              </p:cNvPr>
              <p:cNvSpPr txBox="1"/>
              <p:nvPr/>
            </p:nvSpPr>
            <p:spPr>
              <a:xfrm>
                <a:off x="8185731" y="2546610"/>
                <a:ext cx="3404202" cy="6544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𝑛</m:t>
                              </m:r>
                              <m:r>
                                <a:rPr lang="en-US" b="0" i="1" smtClean="0">
                                  <a:latin typeface="Cambria Math" panose="02040503050406030204" pitchFamily="18" charset="0"/>
                                </a:rPr>
                                <m:t>𝑔𝑟𝑎𝑚</m:t>
                              </m:r>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𝑦</m:t>
                                  </m:r>
                                </m:e>
                              </m:acc>
                            </m:sub>
                            <m:sup/>
                            <m:e>
                              <m:sSub>
                                <m:sSubPr>
                                  <m:ctrlPr>
                                    <a:rPr lang="en-US" i="1">
                                      <a:latin typeface="Cambria Math" panose="02040503050406030204" pitchFamily="18" charset="0"/>
                                    </a:rPr>
                                  </m:ctrlPr>
                                </m:sSubPr>
                                <m:e>
                                  <m:r>
                                    <a:rPr lang="en-US" i="1">
                                      <a:latin typeface="Cambria Math" panose="02040503050406030204" pitchFamily="18" charset="0"/>
                                    </a:rPr>
                                    <m:t>𝐶𝑜𝑢𝑛𝑡</m:t>
                                  </m:r>
                                </m:e>
                                <m:sub>
                                  <m:r>
                                    <a:rPr lang="en-US" i="1">
                                      <a:latin typeface="Cambria Math" panose="02040503050406030204" pitchFamily="18" charset="0"/>
                                    </a:rPr>
                                    <m:t>𝑐𝑙𝑖𝑝</m:t>
                                  </m:r>
                                </m:sub>
                              </m:sSub>
                              <m:r>
                                <a:rPr lang="en-US" i="1">
                                  <a:latin typeface="Cambria Math" panose="02040503050406030204" pitchFamily="18" charset="0"/>
                                </a:rPr>
                                <m:t>(</m:t>
                              </m:r>
                              <m:r>
                                <a:rPr lang="en-US" b="0" i="1" smtClean="0">
                                  <a:latin typeface="Cambria Math" panose="02040503050406030204" pitchFamily="18" charset="0"/>
                                </a:rPr>
                                <m:t>𝑛𝑔𝑟𝑎𝑚</m:t>
                              </m:r>
                              <m:r>
                                <a:rPr lang="en-US" i="1">
                                  <a:latin typeface="Cambria Math" panose="02040503050406030204" pitchFamily="18" charset="0"/>
                                </a:rPr>
                                <m:t>)</m:t>
                              </m:r>
                            </m:e>
                          </m:nary>
                        </m:num>
                        <m:den>
                          <m:nary>
                            <m:naryPr>
                              <m:chr m:val="∑"/>
                              <m:supHide m:val="on"/>
                              <m:ctrlPr>
                                <a:rPr lang="en-US" i="1">
                                  <a:latin typeface="Cambria Math" panose="02040503050406030204" pitchFamily="18" charset="0"/>
                                </a:rPr>
                              </m:ctrlPr>
                            </m:naryPr>
                            <m:sub>
                              <m:r>
                                <a:rPr lang="en-US" b="0" i="1" smtClean="0">
                                  <a:latin typeface="Cambria Math" panose="02040503050406030204" pitchFamily="18" charset="0"/>
                                </a:rPr>
                                <m:t>𝑛</m:t>
                              </m:r>
                              <m:r>
                                <a:rPr lang="en-US" i="1">
                                  <a:latin typeface="Cambria Math" panose="02040503050406030204" pitchFamily="18" charset="0"/>
                                </a:rPr>
                                <m:t>𝑔𝑟𝑎𝑚</m:t>
                              </m:r>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e>
                              </m:acc>
                            </m:sub>
                            <m:sup/>
                            <m:e>
                              <m:r>
                                <a:rPr lang="en-US" i="1">
                                  <a:latin typeface="Cambria Math" panose="02040503050406030204" pitchFamily="18" charset="0"/>
                                </a:rPr>
                                <m:t>𝐶𝑜𝑢𝑛𝑡</m:t>
                              </m:r>
                              <m:r>
                                <a:rPr lang="en-US" i="1">
                                  <a:latin typeface="Cambria Math" panose="02040503050406030204" pitchFamily="18" charset="0"/>
                                </a:rPr>
                                <m:t>(</m:t>
                              </m:r>
                              <m:r>
                                <a:rPr lang="en-US" b="0" i="1" smtClean="0">
                                  <a:latin typeface="Cambria Math" panose="02040503050406030204" pitchFamily="18" charset="0"/>
                                </a:rPr>
                                <m:t>𝑛</m:t>
                              </m:r>
                              <m:r>
                                <a:rPr lang="en-US" i="1">
                                  <a:latin typeface="Cambria Math" panose="02040503050406030204" pitchFamily="18" charset="0"/>
                                </a:rPr>
                                <m:t>𝑔𝑟𝑎𝑚</m:t>
                              </m:r>
                              <m:r>
                                <a:rPr lang="en-US" i="1">
                                  <a:latin typeface="Cambria Math" panose="02040503050406030204" pitchFamily="18" charset="0"/>
                                </a:rPr>
                                <m:t>)</m:t>
                              </m:r>
                            </m:e>
                          </m:nary>
                        </m:den>
                      </m:f>
                    </m:oMath>
                  </m:oMathPara>
                </a14:m>
                <a:endParaRPr lang="en-US" dirty="0"/>
              </a:p>
            </p:txBody>
          </p:sp>
        </mc:Choice>
        <mc:Fallback xmlns="">
          <p:sp>
            <p:nvSpPr>
              <p:cNvPr id="25" name="TextBox 24">
                <a:extLst>
                  <a:ext uri="{FF2B5EF4-FFF2-40B4-BE49-F238E27FC236}">
                    <a16:creationId xmlns:a16="http://schemas.microsoft.com/office/drawing/2014/main" id="{974597D9-5670-4342-B86C-9388E5AC0B21}"/>
                  </a:ext>
                </a:extLst>
              </p:cNvPr>
              <p:cNvSpPr txBox="1">
                <a:spLocks noRot="1" noChangeAspect="1" noMove="1" noResize="1" noEditPoints="1" noAdjustHandles="1" noChangeArrowheads="1" noChangeShapeType="1" noTextEdit="1"/>
              </p:cNvSpPr>
              <p:nvPr/>
            </p:nvSpPr>
            <p:spPr>
              <a:xfrm>
                <a:off x="8185731" y="2546610"/>
                <a:ext cx="3404202" cy="654410"/>
              </a:xfrm>
              <a:prstGeom prst="rect">
                <a:avLst/>
              </a:prstGeom>
              <a:blipFill>
                <a:blip r:embed="rId6"/>
                <a:stretch>
                  <a:fillRect l="-1115" t="-73077" r="-1487" b="-94231"/>
                </a:stretch>
              </a:blipFill>
            </p:spPr>
            <p:txBody>
              <a:bodyPr/>
              <a:lstStyle/>
              <a:p>
                <a:r>
                  <a:rPr lang="en-US">
                    <a:noFill/>
                  </a:rPr>
                  <a:t> </a:t>
                </a:r>
              </a:p>
            </p:txBody>
          </p:sp>
        </mc:Fallback>
      </mc:AlternateContent>
    </p:spTree>
    <p:extLst>
      <p:ext uri="{BB962C8B-B14F-4D97-AF65-F5344CB8AC3E}">
        <p14:creationId xmlns:p14="http://schemas.microsoft.com/office/powerpoint/2010/main" val="972435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linds(horizontal)">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blinds(horizontal)">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blinds(horizontal)">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blinds(horizontal)">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blinds(horizontal)">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blinds(horizontal)">
                                      <p:cBhvr>
                                        <p:cTn id="51" dur="500"/>
                                        <p:tgtEl>
                                          <p:spTgt spid="19"/>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blinds(horizontal)">
                                      <p:cBhvr>
                                        <p:cTn id="54" dur="500"/>
                                        <p:tgtEl>
                                          <p:spTgt spid="20"/>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blinds(horizontal)">
                                      <p:cBhvr>
                                        <p:cTn id="59" dur="500"/>
                                        <p:tgtEl>
                                          <p:spTgt spid="21"/>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blinds(horizontal)">
                                      <p:cBhvr>
                                        <p:cTn id="62" dur="500"/>
                                        <p:tgtEl>
                                          <p:spTgt spid="22"/>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blinds(horizontal)">
                                      <p:cBhvr>
                                        <p:cTn id="65" dur="500"/>
                                        <p:tgtEl>
                                          <p:spTgt spid="23"/>
                                        </p:tgtEl>
                                      </p:cBhvr>
                                    </p:animEffect>
                                  </p:childTnLst>
                                </p:cTn>
                              </p:par>
                              <p:par>
                                <p:cTn id="66" presetID="3" presetClass="entr" presetSubtype="10" fill="hold" grpId="0" nodeType="with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blinds(horizontal)">
                                      <p:cBhvr>
                                        <p:cTn id="68" dur="500"/>
                                        <p:tgtEl>
                                          <p:spTgt spid="24"/>
                                        </p:tgtEl>
                                      </p:cBhvr>
                                    </p:animEffect>
                                  </p:childTnLst>
                                </p:cTn>
                              </p:par>
                              <p:par>
                                <p:cTn id="69" presetID="3" presetClass="entr" presetSubtype="10"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blinds(horizontal)">
                                      <p:cBhvr>
                                        <p:cTn id="7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2" grpId="0"/>
      <p:bldP spid="13" grpId="0"/>
      <p:bldP spid="14" grpId="0"/>
      <p:bldP spid="15" grpId="0"/>
      <p:bldP spid="16" grpId="0" animBg="1"/>
      <p:bldP spid="17" grpId="0"/>
      <p:bldP spid="18" grpId="0"/>
      <p:bldP spid="19" grpId="0"/>
      <p:bldP spid="20" grpId="0"/>
      <p:bldP spid="21" grpId="0"/>
      <p:bldP spid="22" grpId="0"/>
      <p:bldP spid="23" grpId="0"/>
      <p:bldP spid="24" grpId="0"/>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DFEA4-6B2F-5048-BFA5-60204FEF2A8C}"/>
              </a:ext>
            </a:extLst>
          </p:cNvPr>
          <p:cNvSpPr>
            <a:spLocks noGrp="1"/>
          </p:cNvSpPr>
          <p:nvPr>
            <p:ph type="title"/>
          </p:nvPr>
        </p:nvSpPr>
        <p:spPr>
          <a:xfrm>
            <a:off x="838200" y="365126"/>
            <a:ext cx="10515600" cy="920534"/>
          </a:xfrm>
        </p:spPr>
        <p:txBody>
          <a:bodyPr>
            <a:normAutofit/>
          </a:bodyPr>
          <a:lstStyle/>
          <a:p>
            <a:r>
              <a:rPr lang="en-US" sz="3600" dirty="0">
                <a:latin typeface="Apple Symbols" panose="02000000000000000000" pitchFamily="2" charset="-79"/>
                <a:ea typeface="Apple Symbols" panose="02000000000000000000" pitchFamily="2" charset="-79"/>
                <a:cs typeface="Apple Symbols" panose="02000000000000000000" pitchFamily="2" charset="-79"/>
              </a:rPr>
              <a:t>Attention model: </a:t>
            </a:r>
            <a:r>
              <a:rPr lang="en-US" sz="2800" dirty="0">
                <a:latin typeface="Apple Symbols" panose="02000000000000000000" pitchFamily="2" charset="-79"/>
                <a:ea typeface="Apple Symbols" panose="02000000000000000000" pitchFamily="2" charset="-79"/>
                <a:cs typeface="Apple Symbols" panose="02000000000000000000" pitchFamily="2" charset="-79"/>
              </a:rPr>
              <a:t>improving sequence to sequence model</a:t>
            </a:r>
            <a:endParaRPr lang="en-US" sz="3600" dirty="0">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Date Placeholder 3">
            <a:extLst>
              <a:ext uri="{FF2B5EF4-FFF2-40B4-BE49-F238E27FC236}">
                <a16:creationId xmlns:a16="http://schemas.microsoft.com/office/drawing/2014/main" id="{B5AD2E02-D950-D048-AE03-3A5FDA33B46B}"/>
              </a:ext>
            </a:extLst>
          </p:cNvPr>
          <p:cNvSpPr>
            <a:spLocks noGrp="1"/>
          </p:cNvSpPr>
          <p:nvPr>
            <p:ph type="dt" sz="half" idx="10"/>
          </p:nvPr>
        </p:nvSpPr>
        <p:spPr/>
        <p:txBody>
          <a:bodyPr/>
          <a:lstStyle/>
          <a:p>
            <a:fld id="{C56917B3-6684-F24E-8F2D-ACF3E5CC8216}" type="datetime1">
              <a:rPr lang="en-US" smtClean="0"/>
              <a:t>12/10/18</a:t>
            </a:fld>
            <a:endParaRPr lang="en-US"/>
          </a:p>
        </p:txBody>
      </p:sp>
      <p:sp>
        <p:nvSpPr>
          <p:cNvPr id="5" name="Footer Placeholder 4">
            <a:extLst>
              <a:ext uri="{FF2B5EF4-FFF2-40B4-BE49-F238E27FC236}">
                <a16:creationId xmlns:a16="http://schemas.microsoft.com/office/drawing/2014/main" id="{ABF5AD92-44A8-7E42-BFAA-8C6BB7E2C262}"/>
              </a:ext>
            </a:extLst>
          </p:cNvPr>
          <p:cNvSpPr>
            <a:spLocks noGrp="1"/>
          </p:cNvSpPr>
          <p:nvPr>
            <p:ph type="ftr" sz="quarter" idx="11"/>
          </p:nvPr>
        </p:nvSpPr>
        <p:spPr/>
        <p:txBody>
          <a:bodyPr/>
          <a:lstStyle/>
          <a:p>
            <a:r>
              <a:rPr lang="en-US"/>
              <a:t>CS596 Machine Learning @SDSU</a:t>
            </a:r>
          </a:p>
        </p:txBody>
      </p:sp>
      <p:sp>
        <p:nvSpPr>
          <p:cNvPr id="6" name="Slide Number Placeholder 5">
            <a:extLst>
              <a:ext uri="{FF2B5EF4-FFF2-40B4-BE49-F238E27FC236}">
                <a16:creationId xmlns:a16="http://schemas.microsoft.com/office/drawing/2014/main" id="{77141656-AE4A-B941-92A2-DB19EB279541}"/>
              </a:ext>
            </a:extLst>
          </p:cNvPr>
          <p:cNvSpPr>
            <a:spLocks noGrp="1"/>
          </p:cNvSpPr>
          <p:nvPr>
            <p:ph type="sldNum" sz="quarter" idx="12"/>
          </p:nvPr>
        </p:nvSpPr>
        <p:spPr/>
        <p:txBody>
          <a:bodyPr/>
          <a:lstStyle/>
          <a:p>
            <a:fld id="{17130504-63A3-8448-95E2-F9768F014961}" type="slidenum">
              <a:rPr lang="en-US" smtClean="0"/>
              <a:t>19</a:t>
            </a:fld>
            <a:endParaRPr lang="en-US"/>
          </a:p>
        </p:txBody>
      </p:sp>
      <p:pic>
        <p:nvPicPr>
          <p:cNvPr id="7" name="Picture 6">
            <a:extLst>
              <a:ext uri="{FF2B5EF4-FFF2-40B4-BE49-F238E27FC236}">
                <a16:creationId xmlns:a16="http://schemas.microsoft.com/office/drawing/2014/main" id="{BE48BCA7-D6CB-4941-B891-C814E7A72EC7}"/>
              </a:ext>
            </a:extLst>
          </p:cNvPr>
          <p:cNvPicPr>
            <a:picLocks noChangeAspect="1"/>
          </p:cNvPicPr>
          <p:nvPr/>
        </p:nvPicPr>
        <p:blipFill>
          <a:blip r:embed="rId3"/>
          <a:stretch>
            <a:fillRect/>
          </a:stretch>
        </p:blipFill>
        <p:spPr>
          <a:xfrm>
            <a:off x="11130461" y="150494"/>
            <a:ext cx="910525" cy="632918"/>
          </a:xfrm>
          <a:prstGeom prst="rect">
            <a:avLst/>
          </a:prstGeom>
        </p:spPr>
      </p:pic>
      <p:sp>
        <p:nvSpPr>
          <p:cNvPr id="8" name="TextBox 7">
            <a:extLst>
              <a:ext uri="{FF2B5EF4-FFF2-40B4-BE49-F238E27FC236}">
                <a16:creationId xmlns:a16="http://schemas.microsoft.com/office/drawing/2014/main" id="{69214579-3601-EC46-A6F0-20181FC55634}"/>
              </a:ext>
            </a:extLst>
          </p:cNvPr>
          <p:cNvSpPr txBox="1"/>
          <p:nvPr/>
        </p:nvSpPr>
        <p:spPr>
          <a:xfrm>
            <a:off x="838200" y="1396800"/>
            <a:ext cx="4189545" cy="369332"/>
          </a:xfrm>
          <a:prstGeom prst="rect">
            <a:avLst/>
          </a:prstGeom>
          <a:noFill/>
        </p:spPr>
        <p:txBody>
          <a:bodyPr wrap="none" rtlCol="0">
            <a:spAutoFit/>
          </a:bodyPr>
          <a:lstStyle/>
          <a:p>
            <a:r>
              <a:rPr lang="en-US" dirty="0"/>
              <a:t>Motivation: the problem of </a:t>
            </a:r>
            <a:r>
              <a:rPr lang="en-US" i="1" dirty="0"/>
              <a:t>long sentences</a:t>
            </a:r>
          </a:p>
        </p:txBody>
      </p:sp>
      <p:sp>
        <p:nvSpPr>
          <p:cNvPr id="9" name="TextBox 8">
            <a:extLst>
              <a:ext uri="{FF2B5EF4-FFF2-40B4-BE49-F238E27FC236}">
                <a16:creationId xmlns:a16="http://schemas.microsoft.com/office/drawing/2014/main" id="{741617F8-F296-E445-A795-B2D82F12C1EE}"/>
              </a:ext>
            </a:extLst>
          </p:cNvPr>
          <p:cNvSpPr txBox="1"/>
          <p:nvPr/>
        </p:nvSpPr>
        <p:spPr>
          <a:xfrm>
            <a:off x="1622666" y="1978609"/>
            <a:ext cx="8618400" cy="738664"/>
          </a:xfrm>
          <a:prstGeom prst="rect">
            <a:avLst/>
          </a:prstGeom>
          <a:noFill/>
        </p:spPr>
        <p:txBody>
          <a:bodyPr wrap="square" rtlCol="0">
            <a:spAutoFit/>
          </a:bodyPr>
          <a:lstStyle/>
          <a:p>
            <a:r>
              <a:rPr lang="zh-CN" altLang="en-US" sz="1400" dirty="0">
                <a:latin typeface="Kaiti TC" panose="02010600040101010101" pitchFamily="2" charset="-120"/>
                <a:ea typeface="Kaiti TC" panose="02010600040101010101" pitchFamily="2" charset="-120"/>
              </a:rPr>
              <a:t>“他们坐在饭店的露台上，不少渔夫拿老人开玩笑，老人并不生气。另外一些上了些年纪的渔夫望着他，感到难受。不过他们并不流露出来，只是斯文地谈起海流，谈起他们把钓索送到海面下有多深，天气一贯多么好，谈起他们的见闻。”</a:t>
            </a:r>
            <a:endParaRPr lang="en-US" sz="1400" dirty="0">
              <a:latin typeface="Kaiti TC" panose="02010600040101010101" pitchFamily="2" charset="-120"/>
              <a:ea typeface="Kaiti TC" panose="02010600040101010101" pitchFamily="2" charset="-120"/>
            </a:endParaRPr>
          </a:p>
        </p:txBody>
      </p:sp>
      <p:sp>
        <p:nvSpPr>
          <p:cNvPr id="10" name="TextBox 9">
            <a:extLst>
              <a:ext uri="{FF2B5EF4-FFF2-40B4-BE49-F238E27FC236}">
                <a16:creationId xmlns:a16="http://schemas.microsoft.com/office/drawing/2014/main" id="{B262ED08-AE66-E74D-8A17-361E8EC72F4F}"/>
              </a:ext>
            </a:extLst>
          </p:cNvPr>
          <p:cNvSpPr txBox="1"/>
          <p:nvPr/>
        </p:nvSpPr>
        <p:spPr>
          <a:xfrm>
            <a:off x="1622666" y="2821183"/>
            <a:ext cx="8896534" cy="954107"/>
          </a:xfrm>
          <a:prstGeom prst="rect">
            <a:avLst/>
          </a:prstGeom>
          <a:noFill/>
        </p:spPr>
        <p:txBody>
          <a:bodyPr wrap="square" rtlCol="0">
            <a:spAutoFit/>
          </a:bodyPr>
          <a:lstStyle/>
          <a:p>
            <a:r>
              <a:rPr lang="en-US" sz="1400" dirty="0"/>
              <a:t>“They are sitting on the terrace of the hotel. Many fishermen are joking with the old man. The old man is not angry. Other fishermen who were older were looking at him and felt uncomfortable. However, they did not reveal it. They only talked about the currents in a gentle way. They talked about how deep they sent the ropes to the surface of the sea, how good the weather has always been, and talked about their stories.”</a:t>
            </a:r>
          </a:p>
        </p:txBody>
      </p:sp>
      <p:sp>
        <p:nvSpPr>
          <p:cNvPr id="11" name="TextBox 10">
            <a:extLst>
              <a:ext uri="{FF2B5EF4-FFF2-40B4-BE49-F238E27FC236}">
                <a16:creationId xmlns:a16="http://schemas.microsoft.com/office/drawing/2014/main" id="{61FD8DDA-E0A6-2945-9D3D-7618E1C24FA1}"/>
              </a:ext>
            </a:extLst>
          </p:cNvPr>
          <p:cNvSpPr txBox="1"/>
          <p:nvPr/>
        </p:nvSpPr>
        <p:spPr>
          <a:xfrm>
            <a:off x="6938992" y="4346333"/>
            <a:ext cx="1182333" cy="369332"/>
          </a:xfrm>
          <a:prstGeom prst="rect">
            <a:avLst/>
          </a:prstGeom>
          <a:noFill/>
        </p:spPr>
        <p:txBody>
          <a:bodyPr wrap="square" rtlCol="0">
            <a:spAutoFit/>
          </a:bodyPr>
          <a:lstStyle/>
          <a:p>
            <a:r>
              <a:rPr lang="en-US" dirty="0"/>
              <a:t>Intuition:</a:t>
            </a:r>
          </a:p>
        </p:txBody>
      </p:sp>
      <p:sp>
        <p:nvSpPr>
          <p:cNvPr id="12" name="TextBox 11">
            <a:extLst>
              <a:ext uri="{FF2B5EF4-FFF2-40B4-BE49-F238E27FC236}">
                <a16:creationId xmlns:a16="http://schemas.microsoft.com/office/drawing/2014/main" id="{6DB2813A-2D9A-5B45-913C-B53952435AD4}"/>
              </a:ext>
            </a:extLst>
          </p:cNvPr>
          <p:cNvSpPr txBox="1"/>
          <p:nvPr/>
        </p:nvSpPr>
        <p:spPr>
          <a:xfrm>
            <a:off x="6938992" y="4794865"/>
            <a:ext cx="4555207" cy="830997"/>
          </a:xfrm>
          <a:prstGeom prst="rect">
            <a:avLst/>
          </a:prstGeom>
          <a:noFill/>
        </p:spPr>
        <p:txBody>
          <a:bodyPr wrap="square" rtlCol="0">
            <a:spAutoFit/>
          </a:bodyPr>
          <a:lstStyle/>
          <a:p>
            <a:r>
              <a:rPr lang="en-US" sz="1600" dirty="0"/>
              <a:t>Different words in output sentence should pay different amount of attention to different parts of input sequence</a:t>
            </a:r>
          </a:p>
        </p:txBody>
      </p:sp>
      <p:sp>
        <p:nvSpPr>
          <p:cNvPr id="13" name="Rectangle 12">
            <a:extLst>
              <a:ext uri="{FF2B5EF4-FFF2-40B4-BE49-F238E27FC236}">
                <a16:creationId xmlns:a16="http://schemas.microsoft.com/office/drawing/2014/main" id="{B9C3477F-94F9-134B-9D3A-F9FC816BFED6}"/>
              </a:ext>
            </a:extLst>
          </p:cNvPr>
          <p:cNvSpPr/>
          <p:nvPr/>
        </p:nvSpPr>
        <p:spPr>
          <a:xfrm>
            <a:off x="4449600" y="2863565"/>
            <a:ext cx="453599" cy="253424"/>
          </a:xfrm>
          <a:prstGeom prst="rect">
            <a:avLst/>
          </a:prstGeom>
          <a:solidFill>
            <a:schemeClr val="accent2">
              <a:alpha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D9A99CB-7282-5049-98AE-0E8EEDEBA0BA}"/>
              </a:ext>
            </a:extLst>
          </p:cNvPr>
          <p:cNvSpPr/>
          <p:nvPr/>
        </p:nvSpPr>
        <p:spPr>
          <a:xfrm>
            <a:off x="2599199" y="1977254"/>
            <a:ext cx="367201" cy="253424"/>
          </a:xfrm>
          <a:prstGeom prst="rect">
            <a:avLst/>
          </a:prstGeom>
          <a:solidFill>
            <a:schemeClr val="accent2">
              <a:alpha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621E176-784B-214F-9B19-22A1F46358E5}"/>
              </a:ext>
            </a:extLst>
          </p:cNvPr>
          <p:cNvSpPr/>
          <p:nvPr/>
        </p:nvSpPr>
        <p:spPr>
          <a:xfrm>
            <a:off x="3451192" y="2849909"/>
            <a:ext cx="530408" cy="253424"/>
          </a:xfrm>
          <a:prstGeom prst="rect">
            <a:avLst/>
          </a:prstGeom>
          <a:solidFill>
            <a:schemeClr val="accent1">
              <a:alpha val="4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D388BF-9B59-3E42-A689-9EAAAE0744E6}"/>
              </a:ext>
            </a:extLst>
          </p:cNvPr>
          <p:cNvSpPr/>
          <p:nvPr/>
        </p:nvSpPr>
        <p:spPr>
          <a:xfrm>
            <a:off x="3141591" y="1977254"/>
            <a:ext cx="367201" cy="253424"/>
          </a:xfrm>
          <a:prstGeom prst="rect">
            <a:avLst/>
          </a:prstGeom>
          <a:solidFill>
            <a:schemeClr val="accent1">
              <a:alpha val="4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8C9BCCD-2F2E-5148-9C89-F649659F2197}"/>
              </a:ext>
            </a:extLst>
          </p:cNvPr>
          <p:cNvSpPr/>
          <p:nvPr/>
        </p:nvSpPr>
        <p:spPr>
          <a:xfrm>
            <a:off x="5371198" y="2862954"/>
            <a:ext cx="763201" cy="253424"/>
          </a:xfrm>
          <a:prstGeom prst="rect">
            <a:avLst/>
          </a:prstGeom>
          <a:solidFill>
            <a:schemeClr val="accent6">
              <a:alpha val="40000"/>
            </a:schemeClr>
          </a:solidFill>
          <a:ln>
            <a:solidFill>
              <a:schemeClr val="accent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70E5EB-3626-C24C-B482-C3CFD507241A}"/>
              </a:ext>
            </a:extLst>
          </p:cNvPr>
          <p:cNvSpPr/>
          <p:nvPr/>
        </p:nvSpPr>
        <p:spPr>
          <a:xfrm>
            <a:off x="4197598" y="2002877"/>
            <a:ext cx="367201" cy="253424"/>
          </a:xfrm>
          <a:prstGeom prst="rect">
            <a:avLst/>
          </a:prstGeom>
          <a:solidFill>
            <a:schemeClr val="accent6">
              <a:alpha val="40000"/>
            </a:schemeClr>
          </a:solidFill>
          <a:ln>
            <a:solidFill>
              <a:schemeClr val="accent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61D4EB98-C17D-4547-BEF9-ED66D6A860FC}"/>
              </a:ext>
            </a:extLst>
          </p:cNvPr>
          <p:cNvGrpSpPr/>
          <p:nvPr/>
        </p:nvGrpSpPr>
        <p:grpSpPr>
          <a:xfrm>
            <a:off x="1043999" y="4134314"/>
            <a:ext cx="3859200" cy="1986652"/>
            <a:chOff x="1043999" y="4134314"/>
            <a:chExt cx="3859200" cy="1986652"/>
          </a:xfrm>
        </p:grpSpPr>
        <p:cxnSp>
          <p:nvCxnSpPr>
            <p:cNvPr id="20" name="Straight Arrow Connector 19">
              <a:extLst>
                <a:ext uri="{FF2B5EF4-FFF2-40B4-BE49-F238E27FC236}">
                  <a16:creationId xmlns:a16="http://schemas.microsoft.com/office/drawing/2014/main" id="{29BDE74F-A610-BE4E-AA8B-69E7990C9A74}"/>
                </a:ext>
              </a:extLst>
            </p:cNvPr>
            <p:cNvCxnSpPr/>
            <p:nvPr/>
          </p:nvCxnSpPr>
          <p:spPr>
            <a:xfrm flipV="1">
              <a:off x="1727999" y="4134314"/>
              <a:ext cx="0" cy="1569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6F7AF769-C49F-DB48-A0B5-6474CEDC98B5}"/>
                </a:ext>
              </a:extLst>
            </p:cNvPr>
            <p:cNvCxnSpPr>
              <a:cxnSpLocks/>
            </p:cNvCxnSpPr>
            <p:nvPr/>
          </p:nvCxnSpPr>
          <p:spPr>
            <a:xfrm>
              <a:off x="1727999" y="5703914"/>
              <a:ext cx="31752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F8E1645E-C30C-774B-BD5C-B10C186827D5}"/>
                </a:ext>
              </a:extLst>
            </p:cNvPr>
            <p:cNvSpPr txBox="1"/>
            <p:nvPr/>
          </p:nvSpPr>
          <p:spPr>
            <a:xfrm>
              <a:off x="1043999" y="4374113"/>
              <a:ext cx="615874" cy="338554"/>
            </a:xfrm>
            <a:prstGeom prst="rect">
              <a:avLst/>
            </a:prstGeom>
            <a:noFill/>
          </p:spPr>
          <p:txBody>
            <a:bodyPr wrap="none" rtlCol="0">
              <a:spAutoFit/>
            </a:bodyPr>
            <a:lstStyle/>
            <a:p>
              <a:r>
                <a:rPr lang="en-US" sz="1600" dirty="0"/>
                <a:t>BLEU</a:t>
              </a:r>
            </a:p>
          </p:txBody>
        </p:sp>
        <p:sp>
          <p:nvSpPr>
            <p:cNvPr id="25" name="TextBox 24">
              <a:extLst>
                <a:ext uri="{FF2B5EF4-FFF2-40B4-BE49-F238E27FC236}">
                  <a16:creationId xmlns:a16="http://schemas.microsoft.com/office/drawing/2014/main" id="{6189B9BB-1958-1846-9CF6-21B0581A0779}"/>
                </a:ext>
              </a:extLst>
            </p:cNvPr>
            <p:cNvSpPr txBox="1"/>
            <p:nvPr/>
          </p:nvSpPr>
          <p:spPr>
            <a:xfrm>
              <a:off x="2645185" y="5782412"/>
              <a:ext cx="1525610" cy="338554"/>
            </a:xfrm>
            <a:prstGeom prst="rect">
              <a:avLst/>
            </a:prstGeom>
            <a:noFill/>
          </p:spPr>
          <p:txBody>
            <a:bodyPr wrap="none" rtlCol="0">
              <a:spAutoFit/>
            </a:bodyPr>
            <a:lstStyle/>
            <a:p>
              <a:r>
                <a:rPr lang="en-US" sz="1600" dirty="0"/>
                <a:t>Sentence length</a:t>
              </a:r>
            </a:p>
          </p:txBody>
        </p:sp>
        <p:sp>
          <p:nvSpPr>
            <p:cNvPr id="26" name="Freeform 25">
              <a:extLst>
                <a:ext uri="{FF2B5EF4-FFF2-40B4-BE49-F238E27FC236}">
                  <a16:creationId xmlns:a16="http://schemas.microsoft.com/office/drawing/2014/main" id="{B3F556F0-267E-404E-A094-4B17013AB1CA}"/>
                </a:ext>
              </a:extLst>
            </p:cNvPr>
            <p:cNvSpPr/>
            <p:nvPr/>
          </p:nvSpPr>
          <p:spPr>
            <a:xfrm>
              <a:off x="1882798" y="4597335"/>
              <a:ext cx="2332800" cy="655732"/>
            </a:xfrm>
            <a:custGeom>
              <a:avLst/>
              <a:gdLst>
                <a:gd name="connsiteX0" fmla="*/ 0 w 2332800"/>
                <a:gd name="connsiteY0" fmla="*/ 316800 h 655732"/>
                <a:gd name="connsiteX1" fmla="*/ 50400 w 2332800"/>
                <a:gd name="connsiteY1" fmla="*/ 273600 h 655732"/>
                <a:gd name="connsiteX2" fmla="*/ 108000 w 2332800"/>
                <a:gd name="connsiteY2" fmla="*/ 208800 h 655732"/>
                <a:gd name="connsiteX3" fmla="*/ 151200 w 2332800"/>
                <a:gd name="connsiteY3" fmla="*/ 180000 h 655732"/>
                <a:gd name="connsiteX4" fmla="*/ 201600 w 2332800"/>
                <a:gd name="connsiteY4" fmla="*/ 151200 h 655732"/>
                <a:gd name="connsiteX5" fmla="*/ 252000 w 2332800"/>
                <a:gd name="connsiteY5" fmla="*/ 136800 h 655732"/>
                <a:gd name="connsiteX6" fmla="*/ 309600 w 2332800"/>
                <a:gd name="connsiteY6" fmla="*/ 108000 h 655732"/>
                <a:gd name="connsiteX7" fmla="*/ 360000 w 2332800"/>
                <a:gd name="connsiteY7" fmla="*/ 79200 h 655732"/>
                <a:gd name="connsiteX8" fmla="*/ 381600 w 2332800"/>
                <a:gd name="connsiteY8" fmla="*/ 72000 h 655732"/>
                <a:gd name="connsiteX9" fmla="*/ 417600 w 2332800"/>
                <a:gd name="connsiteY9" fmla="*/ 43200 h 655732"/>
                <a:gd name="connsiteX10" fmla="*/ 439200 w 2332800"/>
                <a:gd name="connsiteY10" fmla="*/ 21600 h 655732"/>
                <a:gd name="connsiteX11" fmla="*/ 511200 w 2332800"/>
                <a:gd name="connsiteY11" fmla="*/ 0 h 655732"/>
                <a:gd name="connsiteX12" fmla="*/ 626400 w 2332800"/>
                <a:gd name="connsiteY12" fmla="*/ 7200 h 655732"/>
                <a:gd name="connsiteX13" fmla="*/ 684000 w 2332800"/>
                <a:gd name="connsiteY13" fmla="*/ 0 h 655732"/>
                <a:gd name="connsiteX14" fmla="*/ 777600 w 2332800"/>
                <a:gd name="connsiteY14" fmla="*/ 7200 h 655732"/>
                <a:gd name="connsiteX15" fmla="*/ 885600 w 2332800"/>
                <a:gd name="connsiteY15" fmla="*/ 14400 h 655732"/>
                <a:gd name="connsiteX16" fmla="*/ 921600 w 2332800"/>
                <a:gd name="connsiteY16" fmla="*/ 21600 h 655732"/>
                <a:gd name="connsiteX17" fmla="*/ 943200 w 2332800"/>
                <a:gd name="connsiteY17" fmla="*/ 28800 h 655732"/>
                <a:gd name="connsiteX18" fmla="*/ 1000800 w 2332800"/>
                <a:gd name="connsiteY18" fmla="*/ 43200 h 655732"/>
                <a:gd name="connsiteX19" fmla="*/ 1022400 w 2332800"/>
                <a:gd name="connsiteY19" fmla="*/ 57600 h 655732"/>
                <a:gd name="connsiteX20" fmla="*/ 1101600 w 2332800"/>
                <a:gd name="connsiteY20" fmla="*/ 100800 h 655732"/>
                <a:gd name="connsiteX21" fmla="*/ 1137600 w 2332800"/>
                <a:gd name="connsiteY21" fmla="*/ 129600 h 655732"/>
                <a:gd name="connsiteX22" fmla="*/ 1159200 w 2332800"/>
                <a:gd name="connsiteY22" fmla="*/ 151200 h 655732"/>
                <a:gd name="connsiteX23" fmla="*/ 1188000 w 2332800"/>
                <a:gd name="connsiteY23" fmla="*/ 172800 h 655732"/>
                <a:gd name="connsiteX24" fmla="*/ 1224000 w 2332800"/>
                <a:gd name="connsiteY24" fmla="*/ 208800 h 655732"/>
                <a:gd name="connsiteX25" fmla="*/ 1260000 w 2332800"/>
                <a:gd name="connsiteY25" fmla="*/ 252000 h 655732"/>
                <a:gd name="connsiteX26" fmla="*/ 1274400 w 2332800"/>
                <a:gd name="connsiteY26" fmla="*/ 273600 h 655732"/>
                <a:gd name="connsiteX27" fmla="*/ 1296000 w 2332800"/>
                <a:gd name="connsiteY27" fmla="*/ 295200 h 655732"/>
                <a:gd name="connsiteX28" fmla="*/ 1353600 w 2332800"/>
                <a:gd name="connsiteY28" fmla="*/ 360000 h 655732"/>
                <a:gd name="connsiteX29" fmla="*/ 1411200 w 2332800"/>
                <a:gd name="connsiteY29" fmla="*/ 403200 h 655732"/>
                <a:gd name="connsiteX30" fmla="*/ 1440000 w 2332800"/>
                <a:gd name="connsiteY30" fmla="*/ 432000 h 655732"/>
                <a:gd name="connsiteX31" fmla="*/ 1504800 w 2332800"/>
                <a:gd name="connsiteY31" fmla="*/ 475200 h 655732"/>
                <a:gd name="connsiteX32" fmla="*/ 1555200 w 2332800"/>
                <a:gd name="connsiteY32" fmla="*/ 511200 h 655732"/>
                <a:gd name="connsiteX33" fmla="*/ 1576800 w 2332800"/>
                <a:gd name="connsiteY33" fmla="*/ 518400 h 655732"/>
                <a:gd name="connsiteX34" fmla="*/ 1641600 w 2332800"/>
                <a:gd name="connsiteY34" fmla="*/ 554400 h 655732"/>
                <a:gd name="connsiteX35" fmla="*/ 1749600 w 2332800"/>
                <a:gd name="connsiteY35" fmla="*/ 576000 h 655732"/>
                <a:gd name="connsiteX36" fmla="*/ 1821600 w 2332800"/>
                <a:gd name="connsiteY36" fmla="*/ 590400 h 655732"/>
                <a:gd name="connsiteX37" fmla="*/ 1879200 w 2332800"/>
                <a:gd name="connsiteY37" fmla="*/ 597600 h 655732"/>
                <a:gd name="connsiteX38" fmla="*/ 1922400 w 2332800"/>
                <a:gd name="connsiteY38" fmla="*/ 604800 h 655732"/>
                <a:gd name="connsiteX39" fmla="*/ 1972800 w 2332800"/>
                <a:gd name="connsiteY39" fmla="*/ 612000 h 655732"/>
                <a:gd name="connsiteX40" fmla="*/ 2016000 w 2332800"/>
                <a:gd name="connsiteY40" fmla="*/ 619200 h 655732"/>
                <a:gd name="connsiteX41" fmla="*/ 2131200 w 2332800"/>
                <a:gd name="connsiteY41" fmla="*/ 640800 h 655732"/>
                <a:gd name="connsiteX42" fmla="*/ 2203200 w 2332800"/>
                <a:gd name="connsiteY42" fmla="*/ 648000 h 655732"/>
                <a:gd name="connsiteX43" fmla="*/ 2268000 w 2332800"/>
                <a:gd name="connsiteY43" fmla="*/ 655200 h 655732"/>
                <a:gd name="connsiteX44" fmla="*/ 2332800 w 2332800"/>
                <a:gd name="connsiteY44" fmla="*/ 655200 h 65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32800" h="655732">
                  <a:moveTo>
                    <a:pt x="0" y="316800"/>
                  </a:moveTo>
                  <a:cubicBezTo>
                    <a:pt x="16800" y="302400"/>
                    <a:pt x="34754" y="289246"/>
                    <a:pt x="50400" y="273600"/>
                  </a:cubicBezTo>
                  <a:cubicBezTo>
                    <a:pt x="93684" y="230316"/>
                    <a:pt x="17290" y="269273"/>
                    <a:pt x="108000" y="208800"/>
                  </a:cubicBezTo>
                  <a:lnTo>
                    <a:pt x="151200" y="180000"/>
                  </a:lnTo>
                  <a:cubicBezTo>
                    <a:pt x="169105" y="168063"/>
                    <a:pt x="180720" y="159030"/>
                    <a:pt x="201600" y="151200"/>
                  </a:cubicBezTo>
                  <a:cubicBezTo>
                    <a:pt x="233024" y="139416"/>
                    <a:pt x="224647" y="149233"/>
                    <a:pt x="252000" y="136800"/>
                  </a:cubicBezTo>
                  <a:cubicBezTo>
                    <a:pt x="271542" y="127917"/>
                    <a:pt x="291739" y="119907"/>
                    <a:pt x="309600" y="108000"/>
                  </a:cubicBezTo>
                  <a:cubicBezTo>
                    <a:pt x="331293" y="93538"/>
                    <a:pt x="334422" y="90162"/>
                    <a:pt x="360000" y="79200"/>
                  </a:cubicBezTo>
                  <a:cubicBezTo>
                    <a:pt x="366976" y="76210"/>
                    <a:pt x="374400" y="74400"/>
                    <a:pt x="381600" y="72000"/>
                  </a:cubicBezTo>
                  <a:cubicBezTo>
                    <a:pt x="393600" y="62400"/>
                    <a:pt x="406035" y="53320"/>
                    <a:pt x="417600" y="43200"/>
                  </a:cubicBezTo>
                  <a:cubicBezTo>
                    <a:pt x="425263" y="36495"/>
                    <a:pt x="430299" y="26545"/>
                    <a:pt x="439200" y="21600"/>
                  </a:cubicBezTo>
                  <a:cubicBezTo>
                    <a:pt x="453542" y="13632"/>
                    <a:pt x="492607" y="4648"/>
                    <a:pt x="511200" y="0"/>
                  </a:cubicBezTo>
                  <a:cubicBezTo>
                    <a:pt x="549600" y="2400"/>
                    <a:pt x="587925" y="7200"/>
                    <a:pt x="626400" y="7200"/>
                  </a:cubicBezTo>
                  <a:cubicBezTo>
                    <a:pt x="645749" y="7200"/>
                    <a:pt x="664651" y="0"/>
                    <a:pt x="684000" y="0"/>
                  </a:cubicBezTo>
                  <a:cubicBezTo>
                    <a:pt x="715292" y="0"/>
                    <a:pt x="746387" y="4971"/>
                    <a:pt x="777600" y="7200"/>
                  </a:cubicBezTo>
                  <a:lnTo>
                    <a:pt x="885600" y="14400"/>
                  </a:lnTo>
                  <a:cubicBezTo>
                    <a:pt x="897600" y="16800"/>
                    <a:pt x="909728" y="18632"/>
                    <a:pt x="921600" y="21600"/>
                  </a:cubicBezTo>
                  <a:cubicBezTo>
                    <a:pt x="928963" y="23441"/>
                    <a:pt x="935837" y="26959"/>
                    <a:pt x="943200" y="28800"/>
                  </a:cubicBezTo>
                  <a:cubicBezTo>
                    <a:pt x="959631" y="32908"/>
                    <a:pt x="984342" y="34971"/>
                    <a:pt x="1000800" y="43200"/>
                  </a:cubicBezTo>
                  <a:cubicBezTo>
                    <a:pt x="1008540" y="47070"/>
                    <a:pt x="1014660" y="53730"/>
                    <a:pt x="1022400" y="57600"/>
                  </a:cubicBezTo>
                  <a:cubicBezTo>
                    <a:pt x="1073918" y="83359"/>
                    <a:pt x="1048384" y="58228"/>
                    <a:pt x="1101600" y="100800"/>
                  </a:cubicBezTo>
                  <a:cubicBezTo>
                    <a:pt x="1113600" y="110400"/>
                    <a:pt x="1126035" y="119480"/>
                    <a:pt x="1137600" y="129600"/>
                  </a:cubicBezTo>
                  <a:cubicBezTo>
                    <a:pt x="1145263" y="136305"/>
                    <a:pt x="1151469" y="144573"/>
                    <a:pt x="1159200" y="151200"/>
                  </a:cubicBezTo>
                  <a:cubicBezTo>
                    <a:pt x="1168311" y="159009"/>
                    <a:pt x="1179515" y="164315"/>
                    <a:pt x="1188000" y="172800"/>
                  </a:cubicBezTo>
                  <a:cubicBezTo>
                    <a:pt x="1236000" y="220800"/>
                    <a:pt x="1166400" y="170400"/>
                    <a:pt x="1224000" y="208800"/>
                  </a:cubicBezTo>
                  <a:cubicBezTo>
                    <a:pt x="1259752" y="262429"/>
                    <a:pt x="1213802" y="196562"/>
                    <a:pt x="1260000" y="252000"/>
                  </a:cubicBezTo>
                  <a:cubicBezTo>
                    <a:pt x="1265540" y="258648"/>
                    <a:pt x="1268860" y="266952"/>
                    <a:pt x="1274400" y="273600"/>
                  </a:cubicBezTo>
                  <a:cubicBezTo>
                    <a:pt x="1280919" y="281422"/>
                    <a:pt x="1289481" y="287378"/>
                    <a:pt x="1296000" y="295200"/>
                  </a:cubicBezTo>
                  <a:cubicBezTo>
                    <a:pt x="1323053" y="327663"/>
                    <a:pt x="1301089" y="324993"/>
                    <a:pt x="1353600" y="360000"/>
                  </a:cubicBezTo>
                  <a:cubicBezTo>
                    <a:pt x="1378356" y="376504"/>
                    <a:pt x="1385546" y="380396"/>
                    <a:pt x="1411200" y="403200"/>
                  </a:cubicBezTo>
                  <a:cubicBezTo>
                    <a:pt x="1421347" y="412220"/>
                    <a:pt x="1429399" y="423519"/>
                    <a:pt x="1440000" y="432000"/>
                  </a:cubicBezTo>
                  <a:cubicBezTo>
                    <a:pt x="1476000" y="460800"/>
                    <a:pt x="1476000" y="453600"/>
                    <a:pt x="1504800" y="475200"/>
                  </a:cubicBezTo>
                  <a:cubicBezTo>
                    <a:pt x="1511323" y="480092"/>
                    <a:pt x="1544672" y="505936"/>
                    <a:pt x="1555200" y="511200"/>
                  </a:cubicBezTo>
                  <a:cubicBezTo>
                    <a:pt x="1561988" y="514594"/>
                    <a:pt x="1570012" y="515006"/>
                    <a:pt x="1576800" y="518400"/>
                  </a:cubicBezTo>
                  <a:cubicBezTo>
                    <a:pt x="1625245" y="542622"/>
                    <a:pt x="1565638" y="527271"/>
                    <a:pt x="1641600" y="554400"/>
                  </a:cubicBezTo>
                  <a:cubicBezTo>
                    <a:pt x="1686928" y="570589"/>
                    <a:pt x="1704249" y="567997"/>
                    <a:pt x="1749600" y="576000"/>
                  </a:cubicBezTo>
                  <a:cubicBezTo>
                    <a:pt x="1773703" y="580253"/>
                    <a:pt x="1797314" y="587364"/>
                    <a:pt x="1821600" y="590400"/>
                  </a:cubicBezTo>
                  <a:lnTo>
                    <a:pt x="1879200" y="597600"/>
                  </a:lnTo>
                  <a:cubicBezTo>
                    <a:pt x="1893652" y="599665"/>
                    <a:pt x="1907971" y="602580"/>
                    <a:pt x="1922400" y="604800"/>
                  </a:cubicBezTo>
                  <a:cubicBezTo>
                    <a:pt x="1939173" y="607380"/>
                    <a:pt x="1956027" y="609420"/>
                    <a:pt x="1972800" y="612000"/>
                  </a:cubicBezTo>
                  <a:cubicBezTo>
                    <a:pt x="1987229" y="614220"/>
                    <a:pt x="2001651" y="616510"/>
                    <a:pt x="2016000" y="619200"/>
                  </a:cubicBezTo>
                  <a:cubicBezTo>
                    <a:pt x="2044310" y="624508"/>
                    <a:pt x="2098456" y="636707"/>
                    <a:pt x="2131200" y="640800"/>
                  </a:cubicBezTo>
                  <a:cubicBezTo>
                    <a:pt x="2155133" y="643792"/>
                    <a:pt x="2179213" y="645475"/>
                    <a:pt x="2203200" y="648000"/>
                  </a:cubicBezTo>
                  <a:cubicBezTo>
                    <a:pt x="2224814" y="650275"/>
                    <a:pt x="2246301" y="653994"/>
                    <a:pt x="2268000" y="655200"/>
                  </a:cubicBezTo>
                  <a:cubicBezTo>
                    <a:pt x="2289567" y="656398"/>
                    <a:pt x="2311200" y="655200"/>
                    <a:pt x="2332800" y="6552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Freeform 26">
            <a:extLst>
              <a:ext uri="{FF2B5EF4-FFF2-40B4-BE49-F238E27FC236}">
                <a16:creationId xmlns:a16="http://schemas.microsoft.com/office/drawing/2014/main" id="{3F59B46C-76A7-C94B-958E-01E7D5F919FC}"/>
              </a:ext>
            </a:extLst>
          </p:cNvPr>
          <p:cNvSpPr/>
          <p:nvPr/>
        </p:nvSpPr>
        <p:spPr>
          <a:xfrm>
            <a:off x="2423072" y="4467735"/>
            <a:ext cx="1648800" cy="129600"/>
          </a:xfrm>
          <a:custGeom>
            <a:avLst/>
            <a:gdLst>
              <a:gd name="connsiteX0" fmla="*/ 0 w 1648800"/>
              <a:gd name="connsiteY0" fmla="*/ 129600 h 129600"/>
              <a:gd name="connsiteX1" fmla="*/ 187200 w 1648800"/>
              <a:gd name="connsiteY1" fmla="*/ 122400 h 129600"/>
              <a:gd name="connsiteX2" fmla="*/ 223200 w 1648800"/>
              <a:gd name="connsiteY2" fmla="*/ 115200 h 129600"/>
              <a:gd name="connsiteX3" fmla="*/ 280800 w 1648800"/>
              <a:gd name="connsiteY3" fmla="*/ 108000 h 129600"/>
              <a:gd name="connsiteX4" fmla="*/ 482400 w 1648800"/>
              <a:gd name="connsiteY4" fmla="*/ 100800 h 129600"/>
              <a:gd name="connsiteX5" fmla="*/ 540000 w 1648800"/>
              <a:gd name="connsiteY5" fmla="*/ 93600 h 129600"/>
              <a:gd name="connsiteX6" fmla="*/ 568800 w 1648800"/>
              <a:gd name="connsiteY6" fmla="*/ 86400 h 129600"/>
              <a:gd name="connsiteX7" fmla="*/ 612000 w 1648800"/>
              <a:gd name="connsiteY7" fmla="*/ 79200 h 129600"/>
              <a:gd name="connsiteX8" fmla="*/ 669600 w 1648800"/>
              <a:gd name="connsiteY8" fmla="*/ 72000 h 129600"/>
              <a:gd name="connsiteX9" fmla="*/ 720000 w 1648800"/>
              <a:gd name="connsiteY9" fmla="*/ 64800 h 129600"/>
              <a:gd name="connsiteX10" fmla="*/ 885600 w 1648800"/>
              <a:gd name="connsiteY10" fmla="*/ 57600 h 129600"/>
              <a:gd name="connsiteX11" fmla="*/ 1000800 w 1648800"/>
              <a:gd name="connsiteY11" fmla="*/ 50400 h 129600"/>
              <a:gd name="connsiteX12" fmla="*/ 1180800 w 1648800"/>
              <a:gd name="connsiteY12" fmla="*/ 36000 h 129600"/>
              <a:gd name="connsiteX13" fmla="*/ 1224000 w 1648800"/>
              <a:gd name="connsiteY13" fmla="*/ 28800 h 129600"/>
              <a:gd name="connsiteX14" fmla="*/ 1332000 w 1648800"/>
              <a:gd name="connsiteY14" fmla="*/ 21600 h 129600"/>
              <a:gd name="connsiteX15" fmla="*/ 1382400 w 1648800"/>
              <a:gd name="connsiteY15" fmla="*/ 14400 h 129600"/>
              <a:gd name="connsiteX16" fmla="*/ 1605600 w 1648800"/>
              <a:gd name="connsiteY16" fmla="*/ 0 h 129600"/>
              <a:gd name="connsiteX17" fmla="*/ 1648800 w 1648800"/>
              <a:gd name="connsiteY17" fmla="*/ 7200 h 12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48800" h="129600">
                <a:moveTo>
                  <a:pt x="0" y="129600"/>
                </a:moveTo>
                <a:cubicBezTo>
                  <a:pt x="62400" y="127200"/>
                  <a:pt x="124883" y="126420"/>
                  <a:pt x="187200" y="122400"/>
                </a:cubicBezTo>
                <a:cubicBezTo>
                  <a:pt x="199412" y="121612"/>
                  <a:pt x="211105" y="117061"/>
                  <a:pt x="223200" y="115200"/>
                </a:cubicBezTo>
                <a:cubicBezTo>
                  <a:pt x="242324" y="112258"/>
                  <a:pt x="261480" y="109073"/>
                  <a:pt x="280800" y="108000"/>
                </a:cubicBezTo>
                <a:cubicBezTo>
                  <a:pt x="347939" y="104270"/>
                  <a:pt x="415200" y="103200"/>
                  <a:pt x="482400" y="100800"/>
                </a:cubicBezTo>
                <a:cubicBezTo>
                  <a:pt x="501600" y="98400"/>
                  <a:pt x="520914" y="96781"/>
                  <a:pt x="540000" y="93600"/>
                </a:cubicBezTo>
                <a:cubicBezTo>
                  <a:pt x="549761" y="91973"/>
                  <a:pt x="559097" y="88341"/>
                  <a:pt x="568800" y="86400"/>
                </a:cubicBezTo>
                <a:cubicBezTo>
                  <a:pt x="583115" y="83537"/>
                  <a:pt x="597548" y="81265"/>
                  <a:pt x="612000" y="79200"/>
                </a:cubicBezTo>
                <a:cubicBezTo>
                  <a:pt x="631155" y="76464"/>
                  <a:pt x="650420" y="74557"/>
                  <a:pt x="669600" y="72000"/>
                </a:cubicBezTo>
                <a:cubicBezTo>
                  <a:pt x="686422" y="69757"/>
                  <a:pt x="703067" y="65929"/>
                  <a:pt x="720000" y="64800"/>
                </a:cubicBezTo>
                <a:cubicBezTo>
                  <a:pt x="775130" y="61125"/>
                  <a:pt x="830420" y="60430"/>
                  <a:pt x="885600" y="57600"/>
                </a:cubicBezTo>
                <a:cubicBezTo>
                  <a:pt x="924024" y="55630"/>
                  <a:pt x="962400" y="52800"/>
                  <a:pt x="1000800" y="50400"/>
                </a:cubicBezTo>
                <a:cubicBezTo>
                  <a:pt x="1120856" y="33249"/>
                  <a:pt x="965868" y="53911"/>
                  <a:pt x="1180800" y="36000"/>
                </a:cubicBezTo>
                <a:cubicBezTo>
                  <a:pt x="1195348" y="34788"/>
                  <a:pt x="1209467" y="30184"/>
                  <a:pt x="1224000" y="28800"/>
                </a:cubicBezTo>
                <a:cubicBezTo>
                  <a:pt x="1259917" y="25379"/>
                  <a:pt x="1296000" y="24000"/>
                  <a:pt x="1332000" y="21600"/>
                </a:cubicBezTo>
                <a:cubicBezTo>
                  <a:pt x="1348800" y="19200"/>
                  <a:pt x="1365506" y="16009"/>
                  <a:pt x="1382400" y="14400"/>
                </a:cubicBezTo>
                <a:cubicBezTo>
                  <a:pt x="1431404" y="9733"/>
                  <a:pt x="1561878" y="2572"/>
                  <a:pt x="1605600" y="0"/>
                </a:cubicBezTo>
                <a:cubicBezTo>
                  <a:pt x="1639057" y="8364"/>
                  <a:pt x="1624505" y="7200"/>
                  <a:pt x="1648800" y="7200"/>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7378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blinds(horizontal)">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blinds(horizontal)">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blinds(horizontal)">
                                      <p:cBhvr>
                                        <p:cTn id="28" dur="500"/>
                                        <p:tgtEl>
                                          <p:spTgt spid="15"/>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blinds(horizontal)">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blinds(horizontal)">
                                      <p:cBhvr>
                                        <p:cTn id="36" dur="500"/>
                                        <p:tgtEl>
                                          <p:spTgt spid="14"/>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blinds(horizontal)">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blinds(horizontal)">
                                      <p:cBhvr>
                                        <p:cTn id="44" dur="500"/>
                                        <p:tgtEl>
                                          <p:spTgt spid="18"/>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blinds(horizontal)">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blinds(horizontal)">
                                      <p:cBhvr>
                                        <p:cTn id="52" dur="500"/>
                                        <p:tgtEl>
                                          <p:spTgt spid="11"/>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blinds(horizontal)">
                                      <p:cBhvr>
                                        <p:cTn id="5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animBg="1"/>
      <p:bldP spid="14" grpId="0" animBg="1"/>
      <p:bldP spid="15" grpId="0" animBg="1"/>
      <p:bldP spid="16" grpId="0" animBg="1"/>
      <p:bldP spid="17" grpId="0" animBg="1"/>
      <p:bldP spid="18" grpId="0" animBg="1"/>
      <p:bldP spid="2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DFEA4-6B2F-5048-BFA5-60204FEF2A8C}"/>
              </a:ext>
            </a:extLst>
          </p:cNvPr>
          <p:cNvSpPr>
            <a:spLocks noGrp="1"/>
          </p:cNvSpPr>
          <p:nvPr>
            <p:ph type="title"/>
          </p:nvPr>
        </p:nvSpPr>
        <p:spPr>
          <a:xfrm>
            <a:off x="838200" y="365126"/>
            <a:ext cx="10515600" cy="920534"/>
          </a:xfrm>
        </p:spPr>
        <p:txBody>
          <a:bodyPr>
            <a:normAutofit/>
          </a:bodyPr>
          <a:lstStyle/>
          <a:p>
            <a:r>
              <a:rPr lang="en-US" sz="3600" dirty="0">
                <a:latin typeface="Apple Symbols" panose="02000000000000000000" pitchFamily="2" charset="-79"/>
                <a:ea typeface="Apple Symbols" panose="02000000000000000000" pitchFamily="2" charset="-79"/>
                <a:cs typeface="Apple Symbols" panose="02000000000000000000" pitchFamily="2" charset="-79"/>
              </a:rPr>
              <a:t>Transfer learning</a:t>
            </a:r>
          </a:p>
        </p:txBody>
      </p:sp>
      <p:sp>
        <p:nvSpPr>
          <p:cNvPr id="4" name="Date Placeholder 3">
            <a:extLst>
              <a:ext uri="{FF2B5EF4-FFF2-40B4-BE49-F238E27FC236}">
                <a16:creationId xmlns:a16="http://schemas.microsoft.com/office/drawing/2014/main" id="{B5AD2E02-D950-D048-AE03-3A5FDA33B46B}"/>
              </a:ext>
            </a:extLst>
          </p:cNvPr>
          <p:cNvSpPr>
            <a:spLocks noGrp="1"/>
          </p:cNvSpPr>
          <p:nvPr>
            <p:ph type="dt" sz="half" idx="10"/>
          </p:nvPr>
        </p:nvSpPr>
        <p:spPr/>
        <p:txBody>
          <a:bodyPr/>
          <a:lstStyle/>
          <a:p>
            <a:fld id="{C56917B3-6684-F24E-8F2D-ACF3E5CC8216}" type="datetime1">
              <a:rPr lang="en-US" smtClean="0"/>
              <a:t>12/10/18</a:t>
            </a:fld>
            <a:endParaRPr lang="en-US"/>
          </a:p>
        </p:txBody>
      </p:sp>
      <p:sp>
        <p:nvSpPr>
          <p:cNvPr id="5" name="Footer Placeholder 4">
            <a:extLst>
              <a:ext uri="{FF2B5EF4-FFF2-40B4-BE49-F238E27FC236}">
                <a16:creationId xmlns:a16="http://schemas.microsoft.com/office/drawing/2014/main" id="{ABF5AD92-44A8-7E42-BFAA-8C6BB7E2C262}"/>
              </a:ext>
            </a:extLst>
          </p:cNvPr>
          <p:cNvSpPr>
            <a:spLocks noGrp="1"/>
          </p:cNvSpPr>
          <p:nvPr>
            <p:ph type="ftr" sz="quarter" idx="11"/>
          </p:nvPr>
        </p:nvSpPr>
        <p:spPr/>
        <p:txBody>
          <a:bodyPr/>
          <a:lstStyle/>
          <a:p>
            <a:r>
              <a:rPr lang="en-US"/>
              <a:t>CS596 Machine Learning @SDSU</a:t>
            </a:r>
          </a:p>
        </p:txBody>
      </p:sp>
      <p:sp>
        <p:nvSpPr>
          <p:cNvPr id="6" name="Slide Number Placeholder 5">
            <a:extLst>
              <a:ext uri="{FF2B5EF4-FFF2-40B4-BE49-F238E27FC236}">
                <a16:creationId xmlns:a16="http://schemas.microsoft.com/office/drawing/2014/main" id="{77141656-AE4A-B941-92A2-DB19EB279541}"/>
              </a:ext>
            </a:extLst>
          </p:cNvPr>
          <p:cNvSpPr>
            <a:spLocks noGrp="1"/>
          </p:cNvSpPr>
          <p:nvPr>
            <p:ph type="sldNum" sz="quarter" idx="12"/>
          </p:nvPr>
        </p:nvSpPr>
        <p:spPr/>
        <p:txBody>
          <a:bodyPr/>
          <a:lstStyle/>
          <a:p>
            <a:fld id="{17130504-63A3-8448-95E2-F9768F014961}" type="slidenum">
              <a:rPr lang="en-US" smtClean="0"/>
              <a:t>2</a:t>
            </a:fld>
            <a:endParaRPr lang="en-US"/>
          </a:p>
        </p:txBody>
      </p:sp>
      <p:pic>
        <p:nvPicPr>
          <p:cNvPr id="7" name="Picture 6">
            <a:extLst>
              <a:ext uri="{FF2B5EF4-FFF2-40B4-BE49-F238E27FC236}">
                <a16:creationId xmlns:a16="http://schemas.microsoft.com/office/drawing/2014/main" id="{BE48BCA7-D6CB-4941-B891-C814E7A72EC7}"/>
              </a:ext>
            </a:extLst>
          </p:cNvPr>
          <p:cNvPicPr>
            <a:picLocks noChangeAspect="1"/>
          </p:cNvPicPr>
          <p:nvPr/>
        </p:nvPicPr>
        <p:blipFill>
          <a:blip r:embed="rId2"/>
          <a:stretch>
            <a:fillRect/>
          </a:stretch>
        </p:blipFill>
        <p:spPr>
          <a:xfrm>
            <a:off x="11130461" y="150494"/>
            <a:ext cx="910525" cy="632918"/>
          </a:xfrm>
          <a:prstGeom prst="rect">
            <a:avLst/>
          </a:prstGeom>
        </p:spPr>
      </p:pic>
      <p:sp>
        <p:nvSpPr>
          <p:cNvPr id="9" name="TextBox 8">
            <a:extLst>
              <a:ext uri="{FF2B5EF4-FFF2-40B4-BE49-F238E27FC236}">
                <a16:creationId xmlns:a16="http://schemas.microsoft.com/office/drawing/2014/main" id="{BABD04EE-A8A8-2940-89B3-F0FE07484A2E}"/>
              </a:ext>
            </a:extLst>
          </p:cNvPr>
          <p:cNvSpPr txBox="1"/>
          <p:nvPr/>
        </p:nvSpPr>
        <p:spPr>
          <a:xfrm>
            <a:off x="838200" y="1430039"/>
            <a:ext cx="7950446" cy="338554"/>
          </a:xfrm>
          <a:prstGeom prst="rect">
            <a:avLst/>
          </a:prstGeom>
          <a:noFill/>
        </p:spPr>
        <p:txBody>
          <a:bodyPr wrap="none" rtlCol="0">
            <a:spAutoFit/>
          </a:bodyPr>
          <a:lstStyle/>
          <a:p>
            <a:r>
              <a:rPr lang="en-US" sz="1600" dirty="0"/>
              <a:t>Building a NN model without training all the weights from scratch (from random initialization)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0FC02D3-6810-334A-8D28-E7169F69A2BA}"/>
                  </a:ext>
                </a:extLst>
              </p:cNvPr>
              <p:cNvSpPr txBox="1"/>
              <p:nvPr/>
            </p:nvSpPr>
            <p:spPr>
              <a:xfrm>
                <a:off x="1100030" y="2688199"/>
                <a:ext cx="3508974" cy="338554"/>
              </a:xfrm>
              <a:prstGeom prst="rect">
                <a:avLst/>
              </a:prstGeom>
              <a:noFill/>
            </p:spPr>
            <p:txBody>
              <a:bodyPr wrap="none" rtlCol="0">
                <a:spAutoFit/>
              </a:bodyPr>
              <a:lstStyle/>
              <a:p>
                <a:r>
                  <a:rPr lang="en-US" sz="1600" b="1" i="1" dirty="0"/>
                  <a:t>Weights</a:t>
                </a:r>
                <a:r>
                  <a:rPr lang="en-US" sz="1600" dirty="0"/>
                  <a:t> trained from a large dataset </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𝐷</m:t>
                        </m:r>
                      </m:e>
                      <m:sub>
                        <m:r>
                          <a:rPr lang="en-US" sz="1600" b="0" i="1" smtClean="0">
                            <a:latin typeface="Cambria Math" panose="02040503050406030204" pitchFamily="18" charset="0"/>
                          </a:rPr>
                          <m:t>1</m:t>
                        </m:r>
                      </m:sub>
                    </m:sSub>
                  </m:oMath>
                </a14:m>
                <a:endParaRPr lang="en-US" sz="1600" dirty="0"/>
              </a:p>
            </p:txBody>
          </p:sp>
        </mc:Choice>
        <mc:Fallback xmlns="">
          <p:sp>
            <p:nvSpPr>
              <p:cNvPr id="10" name="TextBox 9">
                <a:extLst>
                  <a:ext uri="{FF2B5EF4-FFF2-40B4-BE49-F238E27FC236}">
                    <a16:creationId xmlns:a16="http://schemas.microsoft.com/office/drawing/2014/main" id="{D0FC02D3-6810-334A-8D28-E7169F69A2BA}"/>
                  </a:ext>
                </a:extLst>
              </p:cNvPr>
              <p:cNvSpPr txBox="1">
                <a:spLocks noRot="1" noChangeAspect="1" noMove="1" noResize="1" noEditPoints="1" noAdjustHandles="1" noChangeArrowheads="1" noChangeShapeType="1" noTextEdit="1"/>
              </p:cNvSpPr>
              <p:nvPr/>
            </p:nvSpPr>
            <p:spPr>
              <a:xfrm>
                <a:off x="1100030" y="2688199"/>
                <a:ext cx="3508974" cy="338554"/>
              </a:xfrm>
              <a:prstGeom prst="rect">
                <a:avLst/>
              </a:prstGeom>
              <a:blipFill>
                <a:blip r:embed="rId3"/>
                <a:stretch>
                  <a:fillRect l="-722" t="-3704" b="-185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6C55725-C887-9844-BE37-416C0488D487}"/>
                  </a:ext>
                </a:extLst>
              </p:cNvPr>
              <p:cNvSpPr txBox="1"/>
              <p:nvPr/>
            </p:nvSpPr>
            <p:spPr>
              <a:xfrm>
                <a:off x="1654989" y="3176337"/>
                <a:ext cx="2666949" cy="338554"/>
              </a:xfrm>
              <a:prstGeom prst="rect">
                <a:avLst/>
              </a:prstGeom>
              <a:noFill/>
            </p:spPr>
            <p:txBody>
              <a:bodyPr wrap="none" rtlCol="0">
                <a:spAutoFit/>
              </a:bodyPr>
              <a:lstStyle/>
              <a:p>
                <a:r>
                  <a:rPr lang="en-US" sz="1600" dirty="0"/>
                  <a:t>Contains knowledge about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𝐷</m:t>
                        </m:r>
                      </m:e>
                      <m:sub>
                        <m:r>
                          <a:rPr lang="en-US" sz="1600" i="1">
                            <a:latin typeface="Cambria Math" panose="02040503050406030204" pitchFamily="18" charset="0"/>
                          </a:rPr>
                          <m:t>1</m:t>
                        </m:r>
                      </m:sub>
                    </m:sSub>
                  </m:oMath>
                </a14:m>
                <a:endParaRPr lang="en-US" sz="1600" dirty="0"/>
              </a:p>
            </p:txBody>
          </p:sp>
        </mc:Choice>
        <mc:Fallback xmlns="">
          <p:sp>
            <p:nvSpPr>
              <p:cNvPr id="11" name="TextBox 10">
                <a:extLst>
                  <a:ext uri="{FF2B5EF4-FFF2-40B4-BE49-F238E27FC236}">
                    <a16:creationId xmlns:a16="http://schemas.microsoft.com/office/drawing/2014/main" id="{A6C55725-C887-9844-BE37-416C0488D487}"/>
                  </a:ext>
                </a:extLst>
              </p:cNvPr>
              <p:cNvSpPr txBox="1">
                <a:spLocks noRot="1" noChangeAspect="1" noMove="1" noResize="1" noEditPoints="1" noAdjustHandles="1" noChangeArrowheads="1" noChangeShapeType="1" noTextEdit="1"/>
              </p:cNvSpPr>
              <p:nvPr/>
            </p:nvSpPr>
            <p:spPr>
              <a:xfrm>
                <a:off x="1654989" y="3176337"/>
                <a:ext cx="2666949" cy="338554"/>
              </a:xfrm>
              <a:prstGeom prst="rect">
                <a:avLst/>
              </a:prstGeom>
              <a:blipFill>
                <a:blip r:embed="rId4"/>
                <a:stretch>
                  <a:fillRect l="-948" t="-3571" b="-17857"/>
                </a:stretch>
              </a:blipFill>
            </p:spPr>
            <p:txBody>
              <a:bodyPr/>
              <a:lstStyle/>
              <a:p>
                <a:r>
                  <a:rPr lang="en-US">
                    <a:noFill/>
                  </a:rPr>
                  <a:t> </a:t>
                </a:r>
              </a:p>
            </p:txBody>
          </p:sp>
        </mc:Fallback>
      </mc:AlternateContent>
      <p:sp>
        <p:nvSpPr>
          <p:cNvPr id="12" name="Right Arrow 11">
            <a:extLst>
              <a:ext uri="{FF2B5EF4-FFF2-40B4-BE49-F238E27FC236}">
                <a16:creationId xmlns:a16="http://schemas.microsoft.com/office/drawing/2014/main" id="{7592D488-96EF-FA47-8528-764B587A9F81}"/>
              </a:ext>
            </a:extLst>
          </p:cNvPr>
          <p:cNvSpPr/>
          <p:nvPr/>
        </p:nvSpPr>
        <p:spPr>
          <a:xfrm>
            <a:off x="5383272" y="2886647"/>
            <a:ext cx="591266" cy="35750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9F7B296-43E8-FA46-B2E3-1E339D95AD31}"/>
                  </a:ext>
                </a:extLst>
              </p:cNvPr>
              <p:cNvSpPr txBox="1"/>
              <p:nvPr/>
            </p:nvSpPr>
            <p:spPr>
              <a:xfrm>
                <a:off x="6595860" y="2688199"/>
                <a:ext cx="3648371" cy="338554"/>
              </a:xfrm>
              <a:prstGeom prst="rect">
                <a:avLst/>
              </a:prstGeom>
              <a:noFill/>
            </p:spPr>
            <p:txBody>
              <a:bodyPr wrap="none" rtlCol="0">
                <a:spAutoFit/>
              </a:bodyPr>
              <a:lstStyle/>
              <a:p>
                <a:r>
                  <a:rPr lang="en-US" sz="1600" dirty="0"/>
                  <a:t>Use the weights on a different dataset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𝐷</m:t>
                        </m:r>
                      </m:e>
                      <m:sub>
                        <m:r>
                          <a:rPr lang="en-US" sz="1600" b="0" i="1" smtClean="0">
                            <a:latin typeface="Cambria Math" panose="02040503050406030204" pitchFamily="18" charset="0"/>
                          </a:rPr>
                          <m:t>2</m:t>
                        </m:r>
                      </m:sub>
                    </m:sSub>
                  </m:oMath>
                </a14:m>
                <a:endParaRPr lang="en-US" sz="1600" dirty="0"/>
              </a:p>
            </p:txBody>
          </p:sp>
        </mc:Choice>
        <mc:Fallback xmlns="">
          <p:sp>
            <p:nvSpPr>
              <p:cNvPr id="13" name="TextBox 12">
                <a:extLst>
                  <a:ext uri="{FF2B5EF4-FFF2-40B4-BE49-F238E27FC236}">
                    <a16:creationId xmlns:a16="http://schemas.microsoft.com/office/drawing/2014/main" id="{79F7B296-43E8-FA46-B2E3-1E339D95AD31}"/>
                  </a:ext>
                </a:extLst>
              </p:cNvPr>
              <p:cNvSpPr txBox="1">
                <a:spLocks noRot="1" noChangeAspect="1" noMove="1" noResize="1" noEditPoints="1" noAdjustHandles="1" noChangeArrowheads="1" noChangeShapeType="1" noTextEdit="1"/>
              </p:cNvSpPr>
              <p:nvPr/>
            </p:nvSpPr>
            <p:spPr>
              <a:xfrm>
                <a:off x="6595860" y="2688199"/>
                <a:ext cx="3648371" cy="338554"/>
              </a:xfrm>
              <a:prstGeom prst="rect">
                <a:avLst/>
              </a:prstGeom>
              <a:blipFill>
                <a:blip r:embed="rId5"/>
                <a:stretch>
                  <a:fillRect l="-692" t="-3704" b="-18519"/>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1196DB85-A09F-104B-B62D-22CA60E690C2}"/>
              </a:ext>
            </a:extLst>
          </p:cNvPr>
          <p:cNvSpPr txBox="1"/>
          <p:nvPr/>
        </p:nvSpPr>
        <p:spPr>
          <a:xfrm>
            <a:off x="6595860" y="3098275"/>
            <a:ext cx="3302251" cy="338554"/>
          </a:xfrm>
          <a:prstGeom prst="rect">
            <a:avLst/>
          </a:prstGeom>
          <a:noFill/>
        </p:spPr>
        <p:txBody>
          <a:bodyPr wrap="none" rtlCol="0">
            <a:spAutoFit/>
          </a:bodyPr>
          <a:lstStyle/>
          <a:p>
            <a:r>
              <a:rPr lang="en-US" sz="1600" dirty="0"/>
              <a:t>Reuse the knowledge might be useful</a:t>
            </a:r>
          </a:p>
        </p:txBody>
      </p:sp>
    </p:spTree>
    <p:extLst>
      <p:ext uri="{BB962C8B-B14F-4D97-AF65-F5344CB8AC3E}">
        <p14:creationId xmlns:p14="http://schemas.microsoft.com/office/powerpoint/2010/main" val="73967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linds(horizontal)">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linds(horizontal)">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linds(horizontal)">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animBg="1"/>
      <p:bldP spid="13" grpId="0"/>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1DE1C-FAE3-5D4A-AD8F-9B6EEFD836D1}"/>
              </a:ext>
            </a:extLst>
          </p:cNvPr>
          <p:cNvSpPr>
            <a:spLocks noGrp="1"/>
          </p:cNvSpPr>
          <p:nvPr>
            <p:ph type="title"/>
          </p:nvPr>
        </p:nvSpPr>
        <p:spPr>
          <a:xfrm>
            <a:off x="756104" y="63049"/>
            <a:ext cx="10515600" cy="923675"/>
          </a:xfrm>
        </p:spPr>
        <p:txBody>
          <a:bodyPr>
            <a:normAutofit/>
          </a:bodyPr>
          <a:lstStyle/>
          <a:p>
            <a:r>
              <a:rPr lang="en-US" sz="3600" dirty="0">
                <a:latin typeface="Apple Symbols" panose="02000000000000000000" pitchFamily="2" charset="-79"/>
                <a:ea typeface="Apple Symbols" panose="02000000000000000000" pitchFamily="2" charset="-79"/>
                <a:cs typeface="Apple Symbols" panose="02000000000000000000" pitchFamily="2" charset="-79"/>
              </a:rPr>
              <a:t>Attention model</a:t>
            </a:r>
          </a:p>
        </p:txBody>
      </p:sp>
      <p:sp>
        <p:nvSpPr>
          <p:cNvPr id="4" name="Date Placeholder 3">
            <a:extLst>
              <a:ext uri="{FF2B5EF4-FFF2-40B4-BE49-F238E27FC236}">
                <a16:creationId xmlns:a16="http://schemas.microsoft.com/office/drawing/2014/main" id="{8A5316BF-3576-654C-B10D-A1229AD7FEAE}"/>
              </a:ext>
            </a:extLst>
          </p:cNvPr>
          <p:cNvSpPr>
            <a:spLocks noGrp="1"/>
          </p:cNvSpPr>
          <p:nvPr>
            <p:ph type="dt" sz="half" idx="10"/>
          </p:nvPr>
        </p:nvSpPr>
        <p:spPr/>
        <p:txBody>
          <a:bodyPr/>
          <a:lstStyle/>
          <a:p>
            <a:fld id="{C56917B3-6684-F24E-8F2D-ACF3E5CC8216}" type="datetime1">
              <a:rPr lang="en-US" smtClean="0"/>
              <a:t>12/10/18</a:t>
            </a:fld>
            <a:endParaRPr lang="en-US"/>
          </a:p>
        </p:txBody>
      </p:sp>
      <p:sp>
        <p:nvSpPr>
          <p:cNvPr id="5" name="Footer Placeholder 4">
            <a:extLst>
              <a:ext uri="{FF2B5EF4-FFF2-40B4-BE49-F238E27FC236}">
                <a16:creationId xmlns:a16="http://schemas.microsoft.com/office/drawing/2014/main" id="{CF5AC227-E561-2545-8095-0C6E7B9AA562}"/>
              </a:ext>
            </a:extLst>
          </p:cNvPr>
          <p:cNvSpPr>
            <a:spLocks noGrp="1"/>
          </p:cNvSpPr>
          <p:nvPr>
            <p:ph type="ftr" sz="quarter" idx="11"/>
          </p:nvPr>
        </p:nvSpPr>
        <p:spPr/>
        <p:txBody>
          <a:bodyPr/>
          <a:lstStyle/>
          <a:p>
            <a:r>
              <a:rPr lang="en-US"/>
              <a:t>CS596 Machine Learning @SDSU</a:t>
            </a:r>
          </a:p>
        </p:txBody>
      </p:sp>
      <p:sp>
        <p:nvSpPr>
          <p:cNvPr id="6" name="Slide Number Placeholder 5">
            <a:extLst>
              <a:ext uri="{FF2B5EF4-FFF2-40B4-BE49-F238E27FC236}">
                <a16:creationId xmlns:a16="http://schemas.microsoft.com/office/drawing/2014/main" id="{8C553A24-3103-0D4E-BF08-F9CCD79B3C43}"/>
              </a:ext>
            </a:extLst>
          </p:cNvPr>
          <p:cNvSpPr>
            <a:spLocks noGrp="1"/>
          </p:cNvSpPr>
          <p:nvPr>
            <p:ph type="sldNum" sz="quarter" idx="12"/>
          </p:nvPr>
        </p:nvSpPr>
        <p:spPr/>
        <p:txBody>
          <a:bodyPr/>
          <a:lstStyle/>
          <a:p>
            <a:fld id="{17130504-63A3-8448-95E2-F9768F014961}" type="slidenum">
              <a:rPr lang="en-US" smtClean="0"/>
              <a:t>20</a:t>
            </a:fld>
            <a:endParaRPr lang="en-US"/>
          </a:p>
        </p:txBody>
      </p:sp>
      <p:pic>
        <p:nvPicPr>
          <p:cNvPr id="7" name="Picture 6">
            <a:extLst>
              <a:ext uri="{FF2B5EF4-FFF2-40B4-BE49-F238E27FC236}">
                <a16:creationId xmlns:a16="http://schemas.microsoft.com/office/drawing/2014/main" id="{4A3FC7C9-EA47-3F4C-A4FB-A4C56F797E7F}"/>
              </a:ext>
            </a:extLst>
          </p:cNvPr>
          <p:cNvPicPr>
            <a:picLocks noChangeAspect="1"/>
          </p:cNvPicPr>
          <p:nvPr/>
        </p:nvPicPr>
        <p:blipFill>
          <a:blip r:embed="rId3"/>
          <a:stretch>
            <a:fillRect/>
          </a:stretch>
        </p:blipFill>
        <p:spPr>
          <a:xfrm>
            <a:off x="11130461" y="150494"/>
            <a:ext cx="910525" cy="632918"/>
          </a:xfrm>
          <a:prstGeom prst="rect">
            <a:avLst/>
          </a:prstGeom>
        </p:spPr>
      </p:pic>
      <p:grpSp>
        <p:nvGrpSpPr>
          <p:cNvPr id="200" name="Group 199">
            <a:extLst>
              <a:ext uri="{FF2B5EF4-FFF2-40B4-BE49-F238E27FC236}">
                <a16:creationId xmlns:a16="http://schemas.microsoft.com/office/drawing/2014/main" id="{30179B8C-C7F5-0342-ABF3-1DEDC699B1B9}"/>
              </a:ext>
            </a:extLst>
          </p:cNvPr>
          <p:cNvGrpSpPr/>
          <p:nvPr/>
        </p:nvGrpSpPr>
        <p:grpSpPr>
          <a:xfrm>
            <a:off x="838200" y="3777682"/>
            <a:ext cx="10702667" cy="2186315"/>
            <a:chOff x="1689382" y="3770482"/>
            <a:chExt cx="10702667" cy="2186315"/>
          </a:xfrm>
        </p:grpSpPr>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1296B3E2-B58E-7E41-9CFD-BBCA2E2B7193}"/>
                    </a:ext>
                  </a:extLst>
                </p:cNvPr>
                <p:cNvSpPr txBox="1"/>
                <p:nvPr/>
              </p:nvSpPr>
              <p:spPr>
                <a:xfrm>
                  <a:off x="2381524" y="5738980"/>
                  <a:ext cx="42120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&lt;1&gt;</m:t>
                            </m:r>
                          </m:sup>
                        </m:sSup>
                      </m:oMath>
                    </m:oMathPara>
                  </a14:m>
                  <a:endParaRPr lang="en-US" sz="1400" dirty="0"/>
                </a:p>
              </p:txBody>
            </p:sp>
          </mc:Choice>
          <mc:Fallback xmlns="">
            <p:sp>
              <p:nvSpPr>
                <p:cNvPr id="113" name="TextBox 112">
                  <a:extLst>
                    <a:ext uri="{FF2B5EF4-FFF2-40B4-BE49-F238E27FC236}">
                      <a16:creationId xmlns:a16="http://schemas.microsoft.com/office/drawing/2014/main" id="{1296B3E2-B58E-7E41-9CFD-BBCA2E2B7193}"/>
                    </a:ext>
                  </a:extLst>
                </p:cNvPr>
                <p:cNvSpPr txBox="1">
                  <a:spLocks noRot="1" noChangeAspect="1" noMove="1" noResize="1" noEditPoints="1" noAdjustHandles="1" noChangeArrowheads="1" noChangeShapeType="1" noTextEdit="1"/>
                </p:cNvSpPr>
                <p:nvPr/>
              </p:nvSpPr>
              <p:spPr>
                <a:xfrm>
                  <a:off x="2381524" y="5738980"/>
                  <a:ext cx="421206" cy="215444"/>
                </a:xfrm>
                <a:prstGeom prst="rect">
                  <a:avLst/>
                </a:prstGeom>
                <a:blipFill>
                  <a:blip r:embed="rId4"/>
                  <a:stretch>
                    <a:fillRect l="-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96495EE3-4391-FA42-BCB8-3F2641E9CBEB}"/>
                    </a:ext>
                  </a:extLst>
                </p:cNvPr>
                <p:cNvSpPr txBox="1"/>
                <p:nvPr/>
              </p:nvSpPr>
              <p:spPr>
                <a:xfrm>
                  <a:off x="2381524" y="3770482"/>
                  <a:ext cx="41896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𝑎</m:t>
                            </m:r>
                          </m:e>
                          <m:sup>
                            <m:r>
                              <a:rPr lang="en-US" sz="1400" b="0" i="1" smtClean="0">
                                <a:latin typeface="Cambria Math" panose="02040503050406030204" pitchFamily="18" charset="0"/>
                              </a:rPr>
                              <m:t>&lt;1&gt;</m:t>
                            </m:r>
                          </m:sup>
                        </m:sSup>
                      </m:oMath>
                    </m:oMathPara>
                  </a14:m>
                  <a:endParaRPr lang="en-US" sz="1400" dirty="0"/>
                </a:p>
              </p:txBody>
            </p:sp>
          </mc:Choice>
          <mc:Fallback xmlns="">
            <p:sp>
              <p:nvSpPr>
                <p:cNvPr id="114" name="TextBox 113">
                  <a:extLst>
                    <a:ext uri="{FF2B5EF4-FFF2-40B4-BE49-F238E27FC236}">
                      <a16:creationId xmlns:a16="http://schemas.microsoft.com/office/drawing/2014/main" id="{96495EE3-4391-FA42-BCB8-3F2641E9CBEB}"/>
                    </a:ext>
                  </a:extLst>
                </p:cNvPr>
                <p:cNvSpPr txBox="1">
                  <a:spLocks noRot="1" noChangeAspect="1" noMove="1" noResize="1" noEditPoints="1" noAdjustHandles="1" noChangeArrowheads="1" noChangeShapeType="1" noTextEdit="1"/>
                </p:cNvSpPr>
                <p:nvPr/>
              </p:nvSpPr>
              <p:spPr>
                <a:xfrm>
                  <a:off x="2381524" y="3770482"/>
                  <a:ext cx="418961" cy="215444"/>
                </a:xfrm>
                <a:prstGeom prst="rect">
                  <a:avLst/>
                </a:prstGeom>
                <a:blipFill>
                  <a:blip r:embed="rId5"/>
                  <a:stretch>
                    <a:fillRect l="-6061" r="-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982ED1D4-6B99-8146-AE3D-9D135536C248}"/>
                    </a:ext>
                  </a:extLst>
                </p:cNvPr>
                <p:cNvSpPr txBox="1"/>
                <p:nvPr/>
              </p:nvSpPr>
              <p:spPr>
                <a:xfrm>
                  <a:off x="4457720" y="5738980"/>
                  <a:ext cx="42120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&lt;2&gt;</m:t>
                            </m:r>
                          </m:sup>
                        </m:sSup>
                      </m:oMath>
                    </m:oMathPara>
                  </a14:m>
                  <a:endParaRPr lang="en-US" sz="1400" dirty="0"/>
                </a:p>
              </p:txBody>
            </p:sp>
          </mc:Choice>
          <mc:Fallback xmlns="">
            <p:sp>
              <p:nvSpPr>
                <p:cNvPr id="115" name="TextBox 114">
                  <a:extLst>
                    <a:ext uri="{FF2B5EF4-FFF2-40B4-BE49-F238E27FC236}">
                      <a16:creationId xmlns:a16="http://schemas.microsoft.com/office/drawing/2014/main" id="{982ED1D4-6B99-8146-AE3D-9D135536C248}"/>
                    </a:ext>
                  </a:extLst>
                </p:cNvPr>
                <p:cNvSpPr txBox="1">
                  <a:spLocks noRot="1" noChangeAspect="1" noMove="1" noResize="1" noEditPoints="1" noAdjustHandles="1" noChangeArrowheads="1" noChangeShapeType="1" noTextEdit="1"/>
                </p:cNvSpPr>
                <p:nvPr/>
              </p:nvSpPr>
              <p:spPr>
                <a:xfrm>
                  <a:off x="4457720" y="5738980"/>
                  <a:ext cx="421206" cy="215444"/>
                </a:xfrm>
                <a:prstGeom prst="rect">
                  <a:avLst/>
                </a:prstGeom>
                <a:blipFill>
                  <a:blip r:embed="rId6"/>
                  <a:stretch>
                    <a:fillRect l="-5882" r="-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A6C4E24F-2C96-364C-9196-F87622AAF197}"/>
                    </a:ext>
                  </a:extLst>
                </p:cNvPr>
                <p:cNvSpPr txBox="1"/>
                <p:nvPr/>
              </p:nvSpPr>
              <p:spPr>
                <a:xfrm>
                  <a:off x="4457720" y="3770482"/>
                  <a:ext cx="42498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i="1" smtClean="0">
                                <a:latin typeface="Cambria Math" panose="02040503050406030204" pitchFamily="18" charset="0"/>
                              </a:rPr>
                              <m:t>𝑎</m:t>
                            </m:r>
                          </m:e>
                          <m:sup>
                            <m:r>
                              <a:rPr lang="en-US" sz="1400" b="0" i="1" smtClean="0">
                                <a:latin typeface="Cambria Math" panose="02040503050406030204" pitchFamily="18" charset="0"/>
                              </a:rPr>
                              <m:t>&lt;2&gt;</m:t>
                            </m:r>
                          </m:sup>
                        </m:sSup>
                      </m:oMath>
                    </m:oMathPara>
                  </a14:m>
                  <a:endParaRPr lang="en-US" sz="1400" dirty="0"/>
                </a:p>
              </p:txBody>
            </p:sp>
          </mc:Choice>
          <mc:Fallback xmlns="">
            <p:sp>
              <p:nvSpPr>
                <p:cNvPr id="116" name="TextBox 115">
                  <a:extLst>
                    <a:ext uri="{FF2B5EF4-FFF2-40B4-BE49-F238E27FC236}">
                      <a16:creationId xmlns:a16="http://schemas.microsoft.com/office/drawing/2014/main" id="{A6C4E24F-2C96-364C-9196-F87622AAF197}"/>
                    </a:ext>
                  </a:extLst>
                </p:cNvPr>
                <p:cNvSpPr txBox="1">
                  <a:spLocks noRot="1" noChangeAspect="1" noMove="1" noResize="1" noEditPoints="1" noAdjustHandles="1" noChangeArrowheads="1" noChangeShapeType="1" noTextEdit="1"/>
                </p:cNvSpPr>
                <p:nvPr/>
              </p:nvSpPr>
              <p:spPr>
                <a:xfrm>
                  <a:off x="4457720" y="3770482"/>
                  <a:ext cx="424988" cy="215444"/>
                </a:xfrm>
                <a:prstGeom prst="rect">
                  <a:avLst/>
                </a:prstGeom>
                <a:blipFill>
                  <a:blip r:embed="rId7"/>
                  <a:stretch>
                    <a:fillRect l="-2941" r="-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060CD66F-3A44-D34F-BDA8-4635999FBE62}"/>
                    </a:ext>
                  </a:extLst>
                </p:cNvPr>
                <p:cNvSpPr txBox="1"/>
                <p:nvPr/>
              </p:nvSpPr>
              <p:spPr>
                <a:xfrm>
                  <a:off x="6654483" y="5738980"/>
                  <a:ext cx="42120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&lt;3&gt;</m:t>
                            </m:r>
                          </m:sup>
                        </m:sSup>
                      </m:oMath>
                    </m:oMathPara>
                  </a14:m>
                  <a:endParaRPr lang="en-US" sz="1400" dirty="0"/>
                </a:p>
              </p:txBody>
            </p:sp>
          </mc:Choice>
          <mc:Fallback xmlns="">
            <p:sp>
              <p:nvSpPr>
                <p:cNvPr id="117" name="TextBox 116">
                  <a:extLst>
                    <a:ext uri="{FF2B5EF4-FFF2-40B4-BE49-F238E27FC236}">
                      <a16:creationId xmlns:a16="http://schemas.microsoft.com/office/drawing/2014/main" id="{060CD66F-3A44-D34F-BDA8-4635999FBE62}"/>
                    </a:ext>
                  </a:extLst>
                </p:cNvPr>
                <p:cNvSpPr txBox="1">
                  <a:spLocks noRot="1" noChangeAspect="1" noMove="1" noResize="1" noEditPoints="1" noAdjustHandles="1" noChangeArrowheads="1" noChangeShapeType="1" noTextEdit="1"/>
                </p:cNvSpPr>
                <p:nvPr/>
              </p:nvSpPr>
              <p:spPr>
                <a:xfrm>
                  <a:off x="6654483" y="5738980"/>
                  <a:ext cx="421206" cy="215444"/>
                </a:xfrm>
                <a:prstGeom prst="rect">
                  <a:avLst/>
                </a:prstGeom>
                <a:blipFill>
                  <a:blip r:embed="rId8"/>
                  <a:stretch>
                    <a:fillRect l="-2941" r="-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43765446-3267-F14B-8952-766EF244C136}"/>
                    </a:ext>
                  </a:extLst>
                </p:cNvPr>
                <p:cNvSpPr txBox="1"/>
                <p:nvPr/>
              </p:nvSpPr>
              <p:spPr>
                <a:xfrm>
                  <a:off x="6654483" y="3770482"/>
                  <a:ext cx="42498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i="1" smtClean="0">
                                <a:latin typeface="Cambria Math" panose="02040503050406030204" pitchFamily="18" charset="0"/>
                              </a:rPr>
                              <m:t>𝑎</m:t>
                            </m:r>
                          </m:e>
                          <m:sup>
                            <m:r>
                              <a:rPr lang="en-US" sz="1400" b="0" i="1" smtClean="0">
                                <a:latin typeface="Cambria Math" panose="02040503050406030204" pitchFamily="18" charset="0"/>
                              </a:rPr>
                              <m:t>&lt;3&gt;</m:t>
                            </m:r>
                          </m:sup>
                        </m:sSup>
                      </m:oMath>
                    </m:oMathPara>
                  </a14:m>
                  <a:endParaRPr lang="en-US" sz="1400" dirty="0"/>
                </a:p>
              </p:txBody>
            </p:sp>
          </mc:Choice>
          <mc:Fallback xmlns="">
            <p:sp>
              <p:nvSpPr>
                <p:cNvPr id="118" name="TextBox 117">
                  <a:extLst>
                    <a:ext uri="{FF2B5EF4-FFF2-40B4-BE49-F238E27FC236}">
                      <a16:creationId xmlns:a16="http://schemas.microsoft.com/office/drawing/2014/main" id="{43765446-3267-F14B-8952-766EF244C136}"/>
                    </a:ext>
                  </a:extLst>
                </p:cNvPr>
                <p:cNvSpPr txBox="1">
                  <a:spLocks noRot="1" noChangeAspect="1" noMove="1" noResize="1" noEditPoints="1" noAdjustHandles="1" noChangeArrowheads="1" noChangeShapeType="1" noTextEdit="1"/>
                </p:cNvSpPr>
                <p:nvPr/>
              </p:nvSpPr>
              <p:spPr>
                <a:xfrm>
                  <a:off x="6654483" y="3770482"/>
                  <a:ext cx="424988" cy="215444"/>
                </a:xfrm>
                <a:prstGeom prst="rect">
                  <a:avLst/>
                </a:prstGeom>
                <a:blipFill>
                  <a:blip r:embed="rId9"/>
                  <a:stretch>
                    <a:fillRect l="-2941" r="-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8CAA2AE-85F8-E040-90C2-6526F18F5805}"/>
                    </a:ext>
                  </a:extLst>
                </p:cNvPr>
                <p:cNvSpPr txBox="1"/>
                <p:nvPr/>
              </p:nvSpPr>
              <p:spPr>
                <a:xfrm>
                  <a:off x="8971320" y="5738980"/>
                  <a:ext cx="42120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&lt;4&gt;</m:t>
                            </m:r>
                          </m:sup>
                        </m:sSup>
                      </m:oMath>
                    </m:oMathPara>
                  </a14:m>
                  <a:endParaRPr lang="en-US" sz="1400" dirty="0"/>
                </a:p>
              </p:txBody>
            </p:sp>
          </mc:Choice>
          <mc:Fallback xmlns="">
            <p:sp>
              <p:nvSpPr>
                <p:cNvPr id="119" name="TextBox 118">
                  <a:extLst>
                    <a:ext uri="{FF2B5EF4-FFF2-40B4-BE49-F238E27FC236}">
                      <a16:creationId xmlns:a16="http://schemas.microsoft.com/office/drawing/2014/main" id="{98CAA2AE-85F8-E040-90C2-6526F18F5805}"/>
                    </a:ext>
                  </a:extLst>
                </p:cNvPr>
                <p:cNvSpPr txBox="1">
                  <a:spLocks noRot="1" noChangeAspect="1" noMove="1" noResize="1" noEditPoints="1" noAdjustHandles="1" noChangeArrowheads="1" noChangeShapeType="1" noTextEdit="1"/>
                </p:cNvSpPr>
                <p:nvPr/>
              </p:nvSpPr>
              <p:spPr>
                <a:xfrm>
                  <a:off x="8971320" y="5738980"/>
                  <a:ext cx="421206" cy="215444"/>
                </a:xfrm>
                <a:prstGeom prst="rect">
                  <a:avLst/>
                </a:prstGeom>
                <a:blipFill>
                  <a:blip r:embed="rId10"/>
                  <a:stretch>
                    <a:fillRect l="-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994D2383-A7F8-4D4A-B372-A1A07069EADF}"/>
                    </a:ext>
                  </a:extLst>
                </p:cNvPr>
                <p:cNvSpPr txBox="1"/>
                <p:nvPr/>
              </p:nvSpPr>
              <p:spPr>
                <a:xfrm>
                  <a:off x="8971320" y="3770482"/>
                  <a:ext cx="42498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i="1" smtClean="0">
                                <a:latin typeface="Cambria Math" panose="02040503050406030204" pitchFamily="18" charset="0"/>
                              </a:rPr>
                              <m:t>𝑎</m:t>
                            </m:r>
                          </m:e>
                          <m:sup>
                            <m:r>
                              <a:rPr lang="en-US" sz="1400" b="0" i="1" smtClean="0">
                                <a:latin typeface="Cambria Math" panose="02040503050406030204" pitchFamily="18" charset="0"/>
                              </a:rPr>
                              <m:t>&lt;4&gt;</m:t>
                            </m:r>
                          </m:sup>
                        </m:sSup>
                      </m:oMath>
                    </m:oMathPara>
                  </a14:m>
                  <a:endParaRPr lang="en-US" sz="1400" dirty="0"/>
                </a:p>
              </p:txBody>
            </p:sp>
          </mc:Choice>
          <mc:Fallback xmlns="">
            <p:sp>
              <p:nvSpPr>
                <p:cNvPr id="120" name="TextBox 119">
                  <a:extLst>
                    <a:ext uri="{FF2B5EF4-FFF2-40B4-BE49-F238E27FC236}">
                      <a16:creationId xmlns:a16="http://schemas.microsoft.com/office/drawing/2014/main" id="{994D2383-A7F8-4D4A-B372-A1A07069EADF}"/>
                    </a:ext>
                  </a:extLst>
                </p:cNvPr>
                <p:cNvSpPr txBox="1">
                  <a:spLocks noRot="1" noChangeAspect="1" noMove="1" noResize="1" noEditPoints="1" noAdjustHandles="1" noChangeArrowheads="1" noChangeShapeType="1" noTextEdit="1"/>
                </p:cNvSpPr>
                <p:nvPr/>
              </p:nvSpPr>
              <p:spPr>
                <a:xfrm>
                  <a:off x="8971320" y="3770482"/>
                  <a:ext cx="424988" cy="215444"/>
                </a:xfrm>
                <a:prstGeom prst="rect">
                  <a:avLst/>
                </a:prstGeom>
                <a:blipFill>
                  <a:blip r:embed="rId11"/>
                  <a:stretch>
                    <a:fillRect l="-2857"/>
                  </a:stretch>
                </a:blipFill>
              </p:spPr>
              <p:txBody>
                <a:bodyPr/>
                <a:lstStyle/>
                <a:p>
                  <a:r>
                    <a:rPr lang="en-US">
                      <a:noFill/>
                    </a:rPr>
                    <a:t> </a:t>
                  </a:r>
                </a:p>
              </p:txBody>
            </p:sp>
          </mc:Fallback>
        </mc:AlternateContent>
        <p:sp>
          <p:nvSpPr>
            <p:cNvPr id="124" name="Rectangle 123">
              <a:extLst>
                <a:ext uri="{FF2B5EF4-FFF2-40B4-BE49-F238E27FC236}">
                  <a16:creationId xmlns:a16="http://schemas.microsoft.com/office/drawing/2014/main" id="{05A909F5-940C-5C47-A97B-A6175F2A877B}"/>
                </a:ext>
              </a:extLst>
            </p:cNvPr>
            <p:cNvSpPr/>
            <p:nvPr/>
          </p:nvSpPr>
          <p:spPr>
            <a:xfrm>
              <a:off x="1689382" y="4568870"/>
              <a:ext cx="667657" cy="4281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Arrow Connector 124">
              <a:extLst>
                <a:ext uri="{FF2B5EF4-FFF2-40B4-BE49-F238E27FC236}">
                  <a16:creationId xmlns:a16="http://schemas.microsoft.com/office/drawing/2014/main" id="{09BFBBEA-9010-4042-A030-6BCD14AB91AB}"/>
                </a:ext>
              </a:extLst>
            </p:cNvPr>
            <p:cNvCxnSpPr>
              <a:cxnSpLocks/>
              <a:stCxn id="124" idx="0"/>
              <a:endCxn id="114" idx="2"/>
            </p:cNvCxnSpPr>
            <p:nvPr/>
          </p:nvCxnSpPr>
          <p:spPr>
            <a:xfrm flipV="1">
              <a:off x="2023211" y="3985926"/>
              <a:ext cx="567794" cy="58294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7C8AC7E0-FA97-8E41-9C11-C017A2F4A22D}"/>
                </a:ext>
              </a:extLst>
            </p:cNvPr>
            <p:cNvCxnSpPr>
              <a:cxnSpLocks/>
              <a:stCxn id="113" idx="0"/>
              <a:endCxn id="124" idx="2"/>
            </p:cNvCxnSpPr>
            <p:nvPr/>
          </p:nvCxnSpPr>
          <p:spPr>
            <a:xfrm flipH="1" flipV="1">
              <a:off x="2023211" y="4997042"/>
              <a:ext cx="568916" cy="74193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38A89D6E-7EA3-F740-AB7D-77F9748DD9FE}"/>
                </a:ext>
              </a:extLst>
            </p:cNvPr>
            <p:cNvCxnSpPr/>
            <p:nvPr/>
          </p:nvCxnSpPr>
          <p:spPr>
            <a:xfrm>
              <a:off x="2357039" y="4650646"/>
              <a:ext cx="140853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68B59785-BBFA-2247-AE22-31A54E1257D5}"/>
                    </a:ext>
                  </a:extLst>
                </p:cNvPr>
                <p:cNvSpPr txBox="1"/>
                <p:nvPr/>
              </p:nvSpPr>
              <p:spPr>
                <a:xfrm>
                  <a:off x="1837740" y="4675234"/>
                  <a:ext cx="41896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𝑎</m:t>
                                </m:r>
                              </m:e>
                            </m:acc>
                          </m:e>
                          <m:sup>
                            <m:r>
                              <a:rPr lang="en-US" sz="1400" b="0" i="1" smtClean="0">
                                <a:latin typeface="Cambria Math" panose="02040503050406030204" pitchFamily="18" charset="0"/>
                              </a:rPr>
                              <m:t>&lt;1&gt;</m:t>
                            </m:r>
                          </m:sup>
                        </m:sSup>
                      </m:oMath>
                    </m:oMathPara>
                  </a14:m>
                  <a:endParaRPr lang="en-US" sz="1400" dirty="0"/>
                </a:p>
              </p:txBody>
            </p:sp>
          </mc:Choice>
          <mc:Fallback xmlns="">
            <p:sp>
              <p:nvSpPr>
                <p:cNvPr id="123" name="TextBox 122">
                  <a:extLst>
                    <a:ext uri="{FF2B5EF4-FFF2-40B4-BE49-F238E27FC236}">
                      <a16:creationId xmlns:a16="http://schemas.microsoft.com/office/drawing/2014/main" id="{68B59785-BBFA-2247-AE22-31A54E1257D5}"/>
                    </a:ext>
                  </a:extLst>
                </p:cNvPr>
                <p:cNvSpPr txBox="1">
                  <a:spLocks noRot="1" noChangeAspect="1" noMove="1" noResize="1" noEditPoints="1" noAdjustHandles="1" noChangeArrowheads="1" noChangeShapeType="1" noTextEdit="1"/>
                </p:cNvSpPr>
                <p:nvPr/>
              </p:nvSpPr>
              <p:spPr>
                <a:xfrm>
                  <a:off x="1837740" y="4675234"/>
                  <a:ext cx="418961" cy="215444"/>
                </a:xfrm>
                <a:prstGeom prst="rect">
                  <a:avLst/>
                </a:prstGeom>
                <a:blipFill>
                  <a:blip r:embed="rId12"/>
                  <a:stretch>
                    <a:fillRect l="-5882" t="-27778"/>
                  </a:stretch>
                </a:blipFill>
              </p:spPr>
              <p:txBody>
                <a:bodyPr/>
                <a:lstStyle/>
                <a:p>
                  <a:r>
                    <a:rPr lang="en-US">
                      <a:noFill/>
                    </a:rPr>
                    <a:t> </a:t>
                  </a:r>
                </a:p>
              </p:txBody>
            </p:sp>
          </mc:Fallback>
        </mc:AlternateContent>
        <p:sp>
          <p:nvSpPr>
            <p:cNvPr id="131" name="Rectangle 130">
              <a:extLst>
                <a:ext uri="{FF2B5EF4-FFF2-40B4-BE49-F238E27FC236}">
                  <a16:creationId xmlns:a16="http://schemas.microsoft.com/office/drawing/2014/main" id="{7449E442-3B8B-1A48-8293-1059D460FA25}"/>
                </a:ext>
              </a:extLst>
            </p:cNvPr>
            <p:cNvSpPr/>
            <p:nvPr/>
          </p:nvSpPr>
          <p:spPr>
            <a:xfrm>
              <a:off x="3765578" y="4568870"/>
              <a:ext cx="667657" cy="4281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2" name="Straight Arrow Connector 131">
              <a:extLst>
                <a:ext uri="{FF2B5EF4-FFF2-40B4-BE49-F238E27FC236}">
                  <a16:creationId xmlns:a16="http://schemas.microsoft.com/office/drawing/2014/main" id="{C06DB828-A01E-F34A-AA9D-82D9C82B5B85}"/>
                </a:ext>
              </a:extLst>
            </p:cNvPr>
            <p:cNvCxnSpPr>
              <a:cxnSpLocks/>
              <a:stCxn id="131" idx="0"/>
              <a:endCxn id="116" idx="2"/>
            </p:cNvCxnSpPr>
            <p:nvPr/>
          </p:nvCxnSpPr>
          <p:spPr>
            <a:xfrm flipV="1">
              <a:off x="4099407" y="3985926"/>
              <a:ext cx="570807" cy="58294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E2A7BF92-3FEE-8E45-A84E-A55263E7A874}"/>
                </a:ext>
              </a:extLst>
            </p:cNvPr>
            <p:cNvCxnSpPr>
              <a:cxnSpLocks/>
              <a:stCxn id="115" idx="0"/>
              <a:endCxn id="131" idx="2"/>
            </p:cNvCxnSpPr>
            <p:nvPr/>
          </p:nvCxnSpPr>
          <p:spPr>
            <a:xfrm flipH="1" flipV="1">
              <a:off x="4099407" y="4997042"/>
              <a:ext cx="568916" cy="74193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A7783CE7-5449-2146-9843-03AD30844004}"/>
                </a:ext>
              </a:extLst>
            </p:cNvPr>
            <p:cNvCxnSpPr>
              <a:cxnSpLocks/>
            </p:cNvCxnSpPr>
            <p:nvPr/>
          </p:nvCxnSpPr>
          <p:spPr>
            <a:xfrm>
              <a:off x="4433235" y="4657028"/>
              <a:ext cx="152910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53DC174-886E-6E4B-9F3F-63D77F5905DB}"/>
                    </a:ext>
                  </a:extLst>
                </p:cNvPr>
                <p:cNvSpPr txBox="1"/>
                <p:nvPr/>
              </p:nvSpPr>
              <p:spPr>
                <a:xfrm>
                  <a:off x="3935526" y="4670645"/>
                  <a:ext cx="41896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𝑎</m:t>
                                </m:r>
                              </m:e>
                            </m:acc>
                          </m:e>
                          <m:sup>
                            <m:r>
                              <a:rPr lang="en-US" sz="1400" b="0" i="1" smtClean="0">
                                <a:latin typeface="Cambria Math" panose="02040503050406030204" pitchFamily="18" charset="0"/>
                              </a:rPr>
                              <m:t>&lt;2&gt;</m:t>
                            </m:r>
                          </m:sup>
                        </m:sSup>
                      </m:oMath>
                    </m:oMathPara>
                  </a14:m>
                  <a:endParaRPr lang="en-US" sz="1400" dirty="0"/>
                </a:p>
              </p:txBody>
            </p:sp>
          </mc:Choice>
          <mc:Fallback xmlns="">
            <p:sp>
              <p:nvSpPr>
                <p:cNvPr id="130" name="TextBox 129">
                  <a:extLst>
                    <a:ext uri="{FF2B5EF4-FFF2-40B4-BE49-F238E27FC236}">
                      <a16:creationId xmlns:a16="http://schemas.microsoft.com/office/drawing/2014/main" id="{D53DC174-886E-6E4B-9F3F-63D77F5905DB}"/>
                    </a:ext>
                  </a:extLst>
                </p:cNvPr>
                <p:cNvSpPr txBox="1">
                  <a:spLocks noRot="1" noChangeAspect="1" noMove="1" noResize="1" noEditPoints="1" noAdjustHandles="1" noChangeArrowheads="1" noChangeShapeType="1" noTextEdit="1"/>
                </p:cNvSpPr>
                <p:nvPr/>
              </p:nvSpPr>
              <p:spPr>
                <a:xfrm>
                  <a:off x="3935526" y="4670645"/>
                  <a:ext cx="418961" cy="215444"/>
                </a:xfrm>
                <a:prstGeom prst="rect">
                  <a:avLst/>
                </a:prstGeom>
                <a:blipFill>
                  <a:blip r:embed="rId13"/>
                  <a:stretch>
                    <a:fillRect l="-5882" t="-27778"/>
                  </a:stretch>
                </a:blipFill>
              </p:spPr>
              <p:txBody>
                <a:bodyPr/>
                <a:lstStyle/>
                <a:p>
                  <a:r>
                    <a:rPr lang="en-US">
                      <a:noFill/>
                    </a:rPr>
                    <a:t> </a:t>
                  </a:r>
                </a:p>
              </p:txBody>
            </p:sp>
          </mc:Fallback>
        </mc:AlternateContent>
        <p:sp>
          <p:nvSpPr>
            <p:cNvPr id="138" name="Rectangle 137">
              <a:extLst>
                <a:ext uri="{FF2B5EF4-FFF2-40B4-BE49-F238E27FC236}">
                  <a16:creationId xmlns:a16="http://schemas.microsoft.com/office/drawing/2014/main" id="{4D86B4F4-EA33-F34E-9B4C-BA3311308AC0}"/>
                </a:ext>
              </a:extLst>
            </p:cNvPr>
            <p:cNvSpPr/>
            <p:nvPr/>
          </p:nvSpPr>
          <p:spPr>
            <a:xfrm>
              <a:off x="5962341" y="4568870"/>
              <a:ext cx="667657" cy="4281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a:extLst>
                <a:ext uri="{FF2B5EF4-FFF2-40B4-BE49-F238E27FC236}">
                  <a16:creationId xmlns:a16="http://schemas.microsoft.com/office/drawing/2014/main" id="{CA7C0B30-A040-4A47-BE81-60AEED0ADD1D}"/>
                </a:ext>
              </a:extLst>
            </p:cNvPr>
            <p:cNvCxnSpPr>
              <a:cxnSpLocks/>
              <a:stCxn id="138" idx="0"/>
              <a:endCxn id="118" idx="2"/>
            </p:cNvCxnSpPr>
            <p:nvPr/>
          </p:nvCxnSpPr>
          <p:spPr>
            <a:xfrm flipV="1">
              <a:off x="6296170" y="3985926"/>
              <a:ext cx="570807" cy="58294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C4589C50-14B6-B241-BF4D-CAD2C777C34C}"/>
                </a:ext>
              </a:extLst>
            </p:cNvPr>
            <p:cNvCxnSpPr>
              <a:cxnSpLocks/>
              <a:stCxn id="117" idx="0"/>
              <a:endCxn id="138" idx="2"/>
            </p:cNvCxnSpPr>
            <p:nvPr/>
          </p:nvCxnSpPr>
          <p:spPr>
            <a:xfrm flipH="1" flipV="1">
              <a:off x="6296170" y="4997042"/>
              <a:ext cx="568916" cy="74193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C4C64DBC-5EBD-1643-8DCA-06895056178B}"/>
                </a:ext>
              </a:extLst>
            </p:cNvPr>
            <p:cNvCxnSpPr>
              <a:cxnSpLocks/>
            </p:cNvCxnSpPr>
            <p:nvPr/>
          </p:nvCxnSpPr>
          <p:spPr>
            <a:xfrm>
              <a:off x="6629998" y="4657028"/>
              <a:ext cx="164918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B11F850C-9189-5643-8E3E-16EDC1358CC8}"/>
                    </a:ext>
                  </a:extLst>
                </p:cNvPr>
                <p:cNvSpPr txBox="1"/>
                <p:nvPr/>
              </p:nvSpPr>
              <p:spPr>
                <a:xfrm>
                  <a:off x="6110699" y="4675234"/>
                  <a:ext cx="41896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𝑎</m:t>
                                </m:r>
                              </m:e>
                            </m:acc>
                          </m:e>
                          <m:sup>
                            <m:r>
                              <a:rPr lang="en-US" sz="1400" b="0" i="1" smtClean="0">
                                <a:latin typeface="Cambria Math" panose="02040503050406030204" pitchFamily="18" charset="0"/>
                              </a:rPr>
                              <m:t>&lt;3&gt;</m:t>
                            </m:r>
                          </m:sup>
                        </m:sSup>
                      </m:oMath>
                    </m:oMathPara>
                  </a14:m>
                  <a:endParaRPr lang="en-US" sz="1400" dirty="0"/>
                </a:p>
              </p:txBody>
            </p:sp>
          </mc:Choice>
          <mc:Fallback xmlns="">
            <p:sp>
              <p:nvSpPr>
                <p:cNvPr id="137" name="TextBox 136">
                  <a:extLst>
                    <a:ext uri="{FF2B5EF4-FFF2-40B4-BE49-F238E27FC236}">
                      <a16:creationId xmlns:a16="http://schemas.microsoft.com/office/drawing/2014/main" id="{B11F850C-9189-5643-8E3E-16EDC1358CC8}"/>
                    </a:ext>
                  </a:extLst>
                </p:cNvPr>
                <p:cNvSpPr txBox="1">
                  <a:spLocks noRot="1" noChangeAspect="1" noMove="1" noResize="1" noEditPoints="1" noAdjustHandles="1" noChangeArrowheads="1" noChangeShapeType="1" noTextEdit="1"/>
                </p:cNvSpPr>
                <p:nvPr/>
              </p:nvSpPr>
              <p:spPr>
                <a:xfrm>
                  <a:off x="6110699" y="4675234"/>
                  <a:ext cx="418961" cy="215444"/>
                </a:xfrm>
                <a:prstGeom prst="rect">
                  <a:avLst/>
                </a:prstGeom>
                <a:blipFill>
                  <a:blip r:embed="rId14"/>
                  <a:stretch>
                    <a:fillRect l="-5882" t="-27778"/>
                  </a:stretch>
                </a:blipFill>
              </p:spPr>
              <p:txBody>
                <a:bodyPr/>
                <a:lstStyle/>
                <a:p>
                  <a:r>
                    <a:rPr lang="en-US">
                      <a:noFill/>
                    </a:rPr>
                    <a:t> </a:t>
                  </a:r>
                </a:p>
              </p:txBody>
            </p:sp>
          </mc:Fallback>
        </mc:AlternateContent>
        <p:sp>
          <p:nvSpPr>
            <p:cNvPr id="143" name="Rectangle 142">
              <a:extLst>
                <a:ext uri="{FF2B5EF4-FFF2-40B4-BE49-F238E27FC236}">
                  <a16:creationId xmlns:a16="http://schemas.microsoft.com/office/drawing/2014/main" id="{FAE2741C-AA4B-1840-98A9-A03DCF9A1757}"/>
                </a:ext>
              </a:extLst>
            </p:cNvPr>
            <p:cNvSpPr/>
            <p:nvPr/>
          </p:nvSpPr>
          <p:spPr>
            <a:xfrm>
              <a:off x="8279178" y="4568870"/>
              <a:ext cx="667657" cy="4281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4" name="Straight Arrow Connector 143">
              <a:extLst>
                <a:ext uri="{FF2B5EF4-FFF2-40B4-BE49-F238E27FC236}">
                  <a16:creationId xmlns:a16="http://schemas.microsoft.com/office/drawing/2014/main" id="{E8F71F0E-8E67-C841-B553-CDA2A1416372}"/>
                </a:ext>
              </a:extLst>
            </p:cNvPr>
            <p:cNvCxnSpPr>
              <a:cxnSpLocks/>
              <a:stCxn id="143" idx="0"/>
              <a:endCxn id="120" idx="2"/>
            </p:cNvCxnSpPr>
            <p:nvPr/>
          </p:nvCxnSpPr>
          <p:spPr>
            <a:xfrm flipV="1">
              <a:off x="8613007" y="3985926"/>
              <a:ext cx="570807" cy="58294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B4BCC128-554C-574B-AEED-E7B0C6294167}"/>
                </a:ext>
              </a:extLst>
            </p:cNvPr>
            <p:cNvCxnSpPr>
              <a:cxnSpLocks/>
              <a:stCxn id="119" idx="0"/>
              <a:endCxn id="143" idx="2"/>
            </p:cNvCxnSpPr>
            <p:nvPr/>
          </p:nvCxnSpPr>
          <p:spPr>
            <a:xfrm flipH="1" flipV="1">
              <a:off x="8613007" y="4997042"/>
              <a:ext cx="568916" cy="74193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6B78FBDC-A80C-404C-BEB0-6CCA8ABCE280}"/>
                    </a:ext>
                  </a:extLst>
                </p:cNvPr>
                <p:cNvSpPr txBox="1"/>
                <p:nvPr/>
              </p:nvSpPr>
              <p:spPr>
                <a:xfrm>
                  <a:off x="8423056" y="4677942"/>
                  <a:ext cx="41896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𝑎</m:t>
                                </m:r>
                              </m:e>
                            </m:acc>
                          </m:e>
                          <m:sup>
                            <m:r>
                              <a:rPr lang="en-US" sz="1400" b="0" i="1" smtClean="0">
                                <a:latin typeface="Cambria Math" panose="02040503050406030204" pitchFamily="18" charset="0"/>
                              </a:rPr>
                              <m:t>&lt;4&gt;</m:t>
                            </m:r>
                          </m:sup>
                        </m:sSup>
                      </m:oMath>
                    </m:oMathPara>
                  </a14:m>
                  <a:endParaRPr lang="en-US" sz="1400" dirty="0"/>
                </a:p>
              </p:txBody>
            </p:sp>
          </mc:Choice>
          <mc:Fallback xmlns="">
            <p:sp>
              <p:nvSpPr>
                <p:cNvPr id="146" name="TextBox 145">
                  <a:extLst>
                    <a:ext uri="{FF2B5EF4-FFF2-40B4-BE49-F238E27FC236}">
                      <a16:creationId xmlns:a16="http://schemas.microsoft.com/office/drawing/2014/main" id="{6B78FBDC-A80C-404C-BEB0-6CCA8ABCE280}"/>
                    </a:ext>
                  </a:extLst>
                </p:cNvPr>
                <p:cNvSpPr txBox="1">
                  <a:spLocks noRot="1" noChangeAspect="1" noMove="1" noResize="1" noEditPoints="1" noAdjustHandles="1" noChangeArrowheads="1" noChangeShapeType="1" noTextEdit="1"/>
                </p:cNvSpPr>
                <p:nvPr/>
              </p:nvSpPr>
              <p:spPr>
                <a:xfrm>
                  <a:off x="8423056" y="4677942"/>
                  <a:ext cx="418961" cy="215444"/>
                </a:xfrm>
                <a:prstGeom prst="rect">
                  <a:avLst/>
                </a:prstGeom>
                <a:blipFill>
                  <a:blip r:embed="rId15"/>
                  <a:stretch>
                    <a:fillRect l="-5882" t="-27778" r="-2941"/>
                  </a:stretch>
                </a:blipFill>
              </p:spPr>
              <p:txBody>
                <a:bodyPr/>
                <a:lstStyle/>
                <a:p>
                  <a:r>
                    <a:rPr lang="en-US">
                      <a:noFill/>
                    </a:rPr>
                    <a:t> </a:t>
                  </a:r>
                </a:p>
              </p:txBody>
            </p:sp>
          </mc:Fallback>
        </mc:AlternateContent>
        <p:sp>
          <p:nvSpPr>
            <p:cNvPr id="148" name="Rectangle 147">
              <a:extLst>
                <a:ext uri="{FF2B5EF4-FFF2-40B4-BE49-F238E27FC236}">
                  <a16:creationId xmlns:a16="http://schemas.microsoft.com/office/drawing/2014/main" id="{53903836-7045-8842-9256-238990E9348D}"/>
                </a:ext>
              </a:extLst>
            </p:cNvPr>
            <p:cNvSpPr/>
            <p:nvPr/>
          </p:nvSpPr>
          <p:spPr>
            <a:xfrm>
              <a:off x="2681132" y="4780248"/>
              <a:ext cx="667657" cy="42817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Arrow Connector 148">
              <a:extLst>
                <a:ext uri="{FF2B5EF4-FFF2-40B4-BE49-F238E27FC236}">
                  <a16:creationId xmlns:a16="http://schemas.microsoft.com/office/drawing/2014/main" id="{84BDCAFF-F133-C645-B3BF-FF0D738FA7CB}"/>
                </a:ext>
              </a:extLst>
            </p:cNvPr>
            <p:cNvCxnSpPr>
              <a:cxnSpLocks/>
              <a:stCxn id="113" idx="0"/>
              <a:endCxn id="148" idx="2"/>
            </p:cNvCxnSpPr>
            <p:nvPr/>
          </p:nvCxnSpPr>
          <p:spPr>
            <a:xfrm flipV="1">
              <a:off x="2592127" y="5208420"/>
              <a:ext cx="422834" cy="53056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DE84B545-B4C4-EF47-954F-12761B889CB9}"/>
                </a:ext>
              </a:extLst>
            </p:cNvPr>
            <p:cNvCxnSpPr>
              <a:cxnSpLocks/>
              <a:stCxn id="148" idx="0"/>
              <a:endCxn id="114" idx="2"/>
            </p:cNvCxnSpPr>
            <p:nvPr/>
          </p:nvCxnSpPr>
          <p:spPr>
            <a:xfrm flipH="1" flipV="1">
              <a:off x="2591005" y="3985926"/>
              <a:ext cx="423956" cy="794322"/>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1" name="TextBox 150">
                  <a:extLst>
                    <a:ext uri="{FF2B5EF4-FFF2-40B4-BE49-F238E27FC236}">
                      <a16:creationId xmlns:a16="http://schemas.microsoft.com/office/drawing/2014/main" id="{273DB9FD-E320-1C4E-B4AF-6DC905842BB8}"/>
                    </a:ext>
                  </a:extLst>
                </p:cNvPr>
                <p:cNvSpPr txBox="1"/>
                <p:nvPr/>
              </p:nvSpPr>
              <p:spPr>
                <a:xfrm>
                  <a:off x="2817930" y="4893909"/>
                  <a:ext cx="41896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solidFill>
                                  <a:srgbClr val="00B050"/>
                                </a:solidFill>
                                <a:latin typeface="Cambria Math" panose="02040503050406030204" pitchFamily="18" charset="0"/>
                              </a:rPr>
                            </m:ctrlPr>
                          </m:sSupPr>
                          <m:e>
                            <m:acc>
                              <m:accPr>
                                <m:chr m:val="⃖"/>
                                <m:ctrlPr>
                                  <a:rPr lang="en-US" sz="1400" i="1" smtClean="0">
                                    <a:solidFill>
                                      <a:srgbClr val="00B050"/>
                                    </a:solidFill>
                                    <a:latin typeface="Cambria Math" panose="02040503050406030204" pitchFamily="18" charset="0"/>
                                  </a:rPr>
                                </m:ctrlPr>
                              </m:accPr>
                              <m:e>
                                <m:r>
                                  <a:rPr lang="en-US" sz="1400" b="0" i="1" smtClean="0">
                                    <a:solidFill>
                                      <a:srgbClr val="00B050"/>
                                    </a:solidFill>
                                    <a:latin typeface="Cambria Math" panose="02040503050406030204" pitchFamily="18" charset="0"/>
                                  </a:rPr>
                                  <m:t>𝑎</m:t>
                                </m:r>
                              </m:e>
                            </m:acc>
                          </m:e>
                          <m:sup>
                            <m:r>
                              <a:rPr lang="en-US" sz="1400" b="0" i="1" smtClean="0">
                                <a:solidFill>
                                  <a:srgbClr val="00B050"/>
                                </a:solidFill>
                                <a:latin typeface="Cambria Math" panose="02040503050406030204" pitchFamily="18" charset="0"/>
                              </a:rPr>
                              <m:t>&lt;1&gt;</m:t>
                            </m:r>
                          </m:sup>
                        </m:sSup>
                      </m:oMath>
                    </m:oMathPara>
                  </a14:m>
                  <a:endParaRPr lang="en-US" sz="1400" dirty="0">
                    <a:solidFill>
                      <a:srgbClr val="00B050"/>
                    </a:solidFill>
                  </a:endParaRPr>
                </a:p>
              </p:txBody>
            </p:sp>
          </mc:Choice>
          <mc:Fallback xmlns="">
            <p:sp>
              <p:nvSpPr>
                <p:cNvPr id="151" name="TextBox 150">
                  <a:extLst>
                    <a:ext uri="{FF2B5EF4-FFF2-40B4-BE49-F238E27FC236}">
                      <a16:creationId xmlns:a16="http://schemas.microsoft.com/office/drawing/2014/main" id="{273DB9FD-E320-1C4E-B4AF-6DC905842BB8}"/>
                    </a:ext>
                  </a:extLst>
                </p:cNvPr>
                <p:cNvSpPr txBox="1">
                  <a:spLocks noRot="1" noChangeAspect="1" noMove="1" noResize="1" noEditPoints="1" noAdjustHandles="1" noChangeArrowheads="1" noChangeShapeType="1" noTextEdit="1"/>
                </p:cNvSpPr>
                <p:nvPr/>
              </p:nvSpPr>
              <p:spPr>
                <a:xfrm>
                  <a:off x="2817930" y="4893909"/>
                  <a:ext cx="418961" cy="215444"/>
                </a:xfrm>
                <a:prstGeom prst="rect">
                  <a:avLst/>
                </a:prstGeom>
                <a:blipFill>
                  <a:blip r:embed="rId16"/>
                  <a:stretch>
                    <a:fillRect l="-5882" t="-27778"/>
                  </a:stretch>
                </a:blipFill>
              </p:spPr>
              <p:txBody>
                <a:bodyPr/>
                <a:lstStyle/>
                <a:p>
                  <a:r>
                    <a:rPr lang="en-US">
                      <a:noFill/>
                    </a:rPr>
                    <a:t> </a:t>
                  </a:r>
                </a:p>
              </p:txBody>
            </p:sp>
          </mc:Fallback>
        </mc:AlternateContent>
        <p:sp>
          <p:nvSpPr>
            <p:cNvPr id="153" name="Rectangle 152">
              <a:extLst>
                <a:ext uri="{FF2B5EF4-FFF2-40B4-BE49-F238E27FC236}">
                  <a16:creationId xmlns:a16="http://schemas.microsoft.com/office/drawing/2014/main" id="{33FBC6DA-B74E-824B-BB22-54B509DF9CC3}"/>
                </a:ext>
              </a:extLst>
            </p:cNvPr>
            <p:cNvSpPr/>
            <p:nvPr/>
          </p:nvSpPr>
          <p:spPr>
            <a:xfrm>
              <a:off x="4877895" y="4780248"/>
              <a:ext cx="667657" cy="42817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Arrow Connector 153">
              <a:extLst>
                <a:ext uri="{FF2B5EF4-FFF2-40B4-BE49-F238E27FC236}">
                  <a16:creationId xmlns:a16="http://schemas.microsoft.com/office/drawing/2014/main" id="{DEC1AC23-93E4-A04C-A290-DCB9378F02BD}"/>
                </a:ext>
              </a:extLst>
            </p:cNvPr>
            <p:cNvCxnSpPr>
              <a:cxnSpLocks/>
              <a:stCxn id="115" idx="0"/>
              <a:endCxn id="153" idx="2"/>
            </p:cNvCxnSpPr>
            <p:nvPr/>
          </p:nvCxnSpPr>
          <p:spPr>
            <a:xfrm flipV="1">
              <a:off x="4668323" y="5208420"/>
              <a:ext cx="543401" cy="53056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9B8BF1CD-F76B-8C41-A110-C05C8542788A}"/>
                </a:ext>
              </a:extLst>
            </p:cNvPr>
            <p:cNvCxnSpPr>
              <a:cxnSpLocks/>
            </p:cNvCxnSpPr>
            <p:nvPr/>
          </p:nvCxnSpPr>
          <p:spPr>
            <a:xfrm flipH="1">
              <a:off x="3342745" y="5134078"/>
              <a:ext cx="1544646" cy="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5DA53910-952C-974D-910D-2581DA3D7905}"/>
                </a:ext>
              </a:extLst>
            </p:cNvPr>
            <p:cNvCxnSpPr>
              <a:cxnSpLocks/>
              <a:stCxn id="153" idx="0"/>
              <a:endCxn id="116" idx="2"/>
            </p:cNvCxnSpPr>
            <p:nvPr/>
          </p:nvCxnSpPr>
          <p:spPr>
            <a:xfrm flipH="1" flipV="1">
              <a:off x="4670214" y="3985926"/>
              <a:ext cx="541510" cy="794322"/>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15C95FD-9D84-CB4D-ACD7-0C1610A67EE4}"/>
                    </a:ext>
                  </a:extLst>
                </p:cNvPr>
                <p:cNvSpPr txBox="1"/>
                <p:nvPr/>
              </p:nvSpPr>
              <p:spPr>
                <a:xfrm>
                  <a:off x="5029283" y="4883490"/>
                  <a:ext cx="41896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solidFill>
                                  <a:srgbClr val="00B050"/>
                                </a:solidFill>
                                <a:latin typeface="Cambria Math" panose="02040503050406030204" pitchFamily="18" charset="0"/>
                              </a:rPr>
                            </m:ctrlPr>
                          </m:sSupPr>
                          <m:e>
                            <m:acc>
                              <m:accPr>
                                <m:chr m:val="⃖"/>
                                <m:ctrlPr>
                                  <a:rPr lang="en-US" sz="1400" i="1" smtClean="0">
                                    <a:solidFill>
                                      <a:srgbClr val="00B050"/>
                                    </a:solidFill>
                                    <a:latin typeface="Cambria Math" panose="02040503050406030204" pitchFamily="18" charset="0"/>
                                  </a:rPr>
                                </m:ctrlPr>
                              </m:accPr>
                              <m:e>
                                <m:r>
                                  <a:rPr lang="en-US" sz="1400" b="0" i="1" smtClean="0">
                                    <a:solidFill>
                                      <a:srgbClr val="00B050"/>
                                    </a:solidFill>
                                    <a:latin typeface="Cambria Math" panose="02040503050406030204" pitchFamily="18" charset="0"/>
                                  </a:rPr>
                                  <m:t>𝑎</m:t>
                                </m:r>
                              </m:e>
                            </m:acc>
                          </m:e>
                          <m:sup>
                            <m:r>
                              <a:rPr lang="en-US" sz="1400" b="0" i="1" smtClean="0">
                                <a:solidFill>
                                  <a:srgbClr val="00B050"/>
                                </a:solidFill>
                                <a:latin typeface="Cambria Math" panose="02040503050406030204" pitchFamily="18" charset="0"/>
                              </a:rPr>
                              <m:t>&lt;2&gt;</m:t>
                            </m:r>
                          </m:sup>
                        </m:sSup>
                      </m:oMath>
                    </m:oMathPara>
                  </a14:m>
                  <a:endParaRPr lang="en-US" sz="1400" dirty="0">
                    <a:solidFill>
                      <a:srgbClr val="00B050"/>
                    </a:solidFill>
                  </a:endParaRPr>
                </a:p>
              </p:txBody>
            </p:sp>
          </mc:Choice>
          <mc:Fallback xmlns="">
            <p:sp>
              <p:nvSpPr>
                <p:cNvPr id="157" name="TextBox 156">
                  <a:extLst>
                    <a:ext uri="{FF2B5EF4-FFF2-40B4-BE49-F238E27FC236}">
                      <a16:creationId xmlns:a16="http://schemas.microsoft.com/office/drawing/2014/main" id="{715C95FD-9D84-CB4D-ACD7-0C1610A67EE4}"/>
                    </a:ext>
                  </a:extLst>
                </p:cNvPr>
                <p:cNvSpPr txBox="1">
                  <a:spLocks noRot="1" noChangeAspect="1" noMove="1" noResize="1" noEditPoints="1" noAdjustHandles="1" noChangeArrowheads="1" noChangeShapeType="1" noTextEdit="1"/>
                </p:cNvSpPr>
                <p:nvPr/>
              </p:nvSpPr>
              <p:spPr>
                <a:xfrm>
                  <a:off x="5029283" y="4883490"/>
                  <a:ext cx="418961" cy="215444"/>
                </a:xfrm>
                <a:prstGeom prst="rect">
                  <a:avLst/>
                </a:prstGeom>
                <a:blipFill>
                  <a:blip r:embed="rId17"/>
                  <a:stretch>
                    <a:fillRect l="-5882" t="-27778"/>
                  </a:stretch>
                </a:blipFill>
              </p:spPr>
              <p:txBody>
                <a:bodyPr/>
                <a:lstStyle/>
                <a:p>
                  <a:r>
                    <a:rPr lang="en-US">
                      <a:noFill/>
                    </a:rPr>
                    <a:t> </a:t>
                  </a:r>
                </a:p>
              </p:txBody>
            </p:sp>
          </mc:Fallback>
        </mc:AlternateContent>
        <p:sp>
          <p:nvSpPr>
            <p:cNvPr id="159" name="Rectangle 158">
              <a:extLst>
                <a:ext uri="{FF2B5EF4-FFF2-40B4-BE49-F238E27FC236}">
                  <a16:creationId xmlns:a16="http://schemas.microsoft.com/office/drawing/2014/main" id="{39618065-B3D2-DA49-9B8D-10133B9C4EA9}"/>
                </a:ext>
              </a:extLst>
            </p:cNvPr>
            <p:cNvSpPr/>
            <p:nvPr/>
          </p:nvSpPr>
          <p:spPr>
            <a:xfrm>
              <a:off x="7120759" y="4780248"/>
              <a:ext cx="667657" cy="42817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0" name="Straight Arrow Connector 159">
              <a:extLst>
                <a:ext uri="{FF2B5EF4-FFF2-40B4-BE49-F238E27FC236}">
                  <a16:creationId xmlns:a16="http://schemas.microsoft.com/office/drawing/2014/main" id="{45D2DC2B-9DBD-AA41-A383-212942E0196A}"/>
                </a:ext>
              </a:extLst>
            </p:cNvPr>
            <p:cNvCxnSpPr>
              <a:cxnSpLocks/>
              <a:stCxn id="117" idx="0"/>
              <a:endCxn id="159" idx="2"/>
            </p:cNvCxnSpPr>
            <p:nvPr/>
          </p:nvCxnSpPr>
          <p:spPr>
            <a:xfrm flipV="1">
              <a:off x="6865086" y="5208420"/>
              <a:ext cx="589502" cy="53056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F4312BF8-70A3-D843-BC1C-EB96B5A3F3D8}"/>
                </a:ext>
              </a:extLst>
            </p:cNvPr>
            <p:cNvCxnSpPr>
              <a:cxnSpLocks/>
            </p:cNvCxnSpPr>
            <p:nvPr/>
          </p:nvCxnSpPr>
          <p:spPr>
            <a:xfrm flipH="1">
              <a:off x="5545552" y="5134078"/>
              <a:ext cx="1575207" cy="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BC5E09C0-A231-464A-ADE9-A0FF2AF44076}"/>
                </a:ext>
              </a:extLst>
            </p:cNvPr>
            <p:cNvCxnSpPr>
              <a:cxnSpLocks/>
              <a:stCxn id="159" idx="0"/>
              <a:endCxn id="118" idx="2"/>
            </p:cNvCxnSpPr>
            <p:nvPr/>
          </p:nvCxnSpPr>
          <p:spPr>
            <a:xfrm flipH="1" flipV="1">
              <a:off x="6866977" y="3985926"/>
              <a:ext cx="587611" cy="794322"/>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3" name="TextBox 162">
                  <a:extLst>
                    <a:ext uri="{FF2B5EF4-FFF2-40B4-BE49-F238E27FC236}">
                      <a16:creationId xmlns:a16="http://schemas.microsoft.com/office/drawing/2014/main" id="{D69DCA08-CCC1-2E42-AFAC-84D424A275F3}"/>
                    </a:ext>
                  </a:extLst>
                </p:cNvPr>
                <p:cNvSpPr txBox="1"/>
                <p:nvPr/>
              </p:nvSpPr>
              <p:spPr>
                <a:xfrm>
                  <a:off x="7260879" y="4885415"/>
                  <a:ext cx="41896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solidFill>
                                  <a:srgbClr val="00B050"/>
                                </a:solidFill>
                                <a:latin typeface="Cambria Math" panose="02040503050406030204" pitchFamily="18" charset="0"/>
                              </a:rPr>
                            </m:ctrlPr>
                          </m:sSupPr>
                          <m:e>
                            <m:acc>
                              <m:accPr>
                                <m:chr m:val="⃖"/>
                                <m:ctrlPr>
                                  <a:rPr lang="en-US" sz="1400" i="1" smtClean="0">
                                    <a:solidFill>
                                      <a:srgbClr val="00B050"/>
                                    </a:solidFill>
                                    <a:latin typeface="Cambria Math" panose="02040503050406030204" pitchFamily="18" charset="0"/>
                                  </a:rPr>
                                </m:ctrlPr>
                              </m:accPr>
                              <m:e>
                                <m:r>
                                  <a:rPr lang="en-US" sz="1400" b="0" i="1" smtClean="0">
                                    <a:solidFill>
                                      <a:srgbClr val="00B050"/>
                                    </a:solidFill>
                                    <a:latin typeface="Cambria Math" panose="02040503050406030204" pitchFamily="18" charset="0"/>
                                  </a:rPr>
                                  <m:t>𝑎</m:t>
                                </m:r>
                              </m:e>
                            </m:acc>
                          </m:e>
                          <m:sup>
                            <m:r>
                              <a:rPr lang="en-US" sz="1400" b="0" i="1" smtClean="0">
                                <a:solidFill>
                                  <a:srgbClr val="00B050"/>
                                </a:solidFill>
                                <a:latin typeface="Cambria Math" panose="02040503050406030204" pitchFamily="18" charset="0"/>
                              </a:rPr>
                              <m:t>&lt;3&gt;</m:t>
                            </m:r>
                          </m:sup>
                        </m:sSup>
                      </m:oMath>
                    </m:oMathPara>
                  </a14:m>
                  <a:endParaRPr lang="en-US" sz="1400" dirty="0">
                    <a:solidFill>
                      <a:srgbClr val="00B050"/>
                    </a:solidFill>
                  </a:endParaRPr>
                </a:p>
              </p:txBody>
            </p:sp>
          </mc:Choice>
          <mc:Fallback xmlns="">
            <p:sp>
              <p:nvSpPr>
                <p:cNvPr id="163" name="TextBox 162">
                  <a:extLst>
                    <a:ext uri="{FF2B5EF4-FFF2-40B4-BE49-F238E27FC236}">
                      <a16:creationId xmlns:a16="http://schemas.microsoft.com/office/drawing/2014/main" id="{D69DCA08-CCC1-2E42-AFAC-84D424A275F3}"/>
                    </a:ext>
                  </a:extLst>
                </p:cNvPr>
                <p:cNvSpPr txBox="1">
                  <a:spLocks noRot="1" noChangeAspect="1" noMove="1" noResize="1" noEditPoints="1" noAdjustHandles="1" noChangeArrowheads="1" noChangeShapeType="1" noTextEdit="1"/>
                </p:cNvSpPr>
                <p:nvPr/>
              </p:nvSpPr>
              <p:spPr>
                <a:xfrm>
                  <a:off x="7260879" y="4885415"/>
                  <a:ext cx="418961" cy="215444"/>
                </a:xfrm>
                <a:prstGeom prst="rect">
                  <a:avLst/>
                </a:prstGeom>
                <a:blipFill>
                  <a:blip r:embed="rId18"/>
                  <a:stretch>
                    <a:fillRect l="-5882" t="-22222"/>
                  </a:stretch>
                </a:blipFill>
              </p:spPr>
              <p:txBody>
                <a:bodyPr/>
                <a:lstStyle/>
                <a:p>
                  <a:r>
                    <a:rPr lang="en-US">
                      <a:noFill/>
                    </a:rPr>
                    <a:t> </a:t>
                  </a:r>
                </a:p>
              </p:txBody>
            </p:sp>
          </mc:Fallback>
        </mc:AlternateContent>
        <p:sp>
          <p:nvSpPr>
            <p:cNvPr id="165" name="Rectangle 164">
              <a:extLst>
                <a:ext uri="{FF2B5EF4-FFF2-40B4-BE49-F238E27FC236}">
                  <a16:creationId xmlns:a16="http://schemas.microsoft.com/office/drawing/2014/main" id="{CCC71369-1D36-0149-A76C-C1E2B61B2F35}"/>
                </a:ext>
              </a:extLst>
            </p:cNvPr>
            <p:cNvSpPr/>
            <p:nvPr/>
          </p:nvSpPr>
          <p:spPr>
            <a:xfrm>
              <a:off x="9389689" y="4780248"/>
              <a:ext cx="667657" cy="42817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6" name="Straight Arrow Connector 165">
              <a:extLst>
                <a:ext uri="{FF2B5EF4-FFF2-40B4-BE49-F238E27FC236}">
                  <a16:creationId xmlns:a16="http://schemas.microsoft.com/office/drawing/2014/main" id="{5BB0CF94-1D40-074E-AB1D-55A332B11884}"/>
                </a:ext>
              </a:extLst>
            </p:cNvPr>
            <p:cNvCxnSpPr>
              <a:cxnSpLocks/>
              <a:stCxn id="119" idx="0"/>
              <a:endCxn id="165" idx="2"/>
            </p:cNvCxnSpPr>
            <p:nvPr/>
          </p:nvCxnSpPr>
          <p:spPr>
            <a:xfrm flipV="1">
              <a:off x="9181923" y="5208420"/>
              <a:ext cx="541595" cy="53056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B8C8D7DB-D065-AE40-9BD0-4CA1826DC157}"/>
                </a:ext>
              </a:extLst>
            </p:cNvPr>
            <p:cNvCxnSpPr>
              <a:cxnSpLocks/>
            </p:cNvCxnSpPr>
            <p:nvPr/>
          </p:nvCxnSpPr>
          <p:spPr>
            <a:xfrm flipH="1">
              <a:off x="7788417" y="5126644"/>
              <a:ext cx="1601272" cy="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3A3CE5C2-F40B-7740-8839-A9DDD22A676D}"/>
                </a:ext>
              </a:extLst>
            </p:cNvPr>
            <p:cNvCxnSpPr>
              <a:cxnSpLocks/>
              <a:stCxn id="165" idx="0"/>
              <a:endCxn id="120" idx="2"/>
            </p:cNvCxnSpPr>
            <p:nvPr/>
          </p:nvCxnSpPr>
          <p:spPr>
            <a:xfrm flipH="1" flipV="1">
              <a:off x="9183814" y="3985926"/>
              <a:ext cx="539704" cy="794322"/>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45BFA4F9-6B5D-CA4C-86CE-2EB0E8E4A5D3}"/>
                    </a:ext>
                  </a:extLst>
                </p:cNvPr>
                <p:cNvSpPr txBox="1"/>
                <p:nvPr/>
              </p:nvSpPr>
              <p:spPr>
                <a:xfrm>
                  <a:off x="9515752" y="4888049"/>
                  <a:ext cx="41896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solidFill>
                                  <a:srgbClr val="00B050"/>
                                </a:solidFill>
                                <a:latin typeface="Cambria Math" panose="02040503050406030204" pitchFamily="18" charset="0"/>
                              </a:rPr>
                            </m:ctrlPr>
                          </m:sSupPr>
                          <m:e>
                            <m:acc>
                              <m:accPr>
                                <m:chr m:val="⃖"/>
                                <m:ctrlPr>
                                  <a:rPr lang="en-US" sz="1400" i="1" smtClean="0">
                                    <a:solidFill>
                                      <a:srgbClr val="00B050"/>
                                    </a:solidFill>
                                    <a:latin typeface="Cambria Math" panose="02040503050406030204" pitchFamily="18" charset="0"/>
                                  </a:rPr>
                                </m:ctrlPr>
                              </m:accPr>
                              <m:e>
                                <m:r>
                                  <a:rPr lang="en-US" sz="1400" b="0" i="1" smtClean="0">
                                    <a:solidFill>
                                      <a:srgbClr val="00B050"/>
                                    </a:solidFill>
                                    <a:latin typeface="Cambria Math" panose="02040503050406030204" pitchFamily="18" charset="0"/>
                                  </a:rPr>
                                  <m:t>𝑎</m:t>
                                </m:r>
                              </m:e>
                            </m:acc>
                          </m:e>
                          <m:sup>
                            <m:r>
                              <a:rPr lang="en-US" sz="1400" b="0" i="1" smtClean="0">
                                <a:solidFill>
                                  <a:srgbClr val="00B050"/>
                                </a:solidFill>
                                <a:latin typeface="Cambria Math" panose="02040503050406030204" pitchFamily="18" charset="0"/>
                              </a:rPr>
                              <m:t>&lt;4&gt;</m:t>
                            </m:r>
                          </m:sup>
                        </m:sSup>
                      </m:oMath>
                    </m:oMathPara>
                  </a14:m>
                  <a:endParaRPr lang="en-US" sz="1400" dirty="0">
                    <a:solidFill>
                      <a:srgbClr val="00B050"/>
                    </a:solidFill>
                  </a:endParaRPr>
                </a:p>
              </p:txBody>
            </p:sp>
          </mc:Choice>
          <mc:Fallback xmlns="">
            <p:sp>
              <p:nvSpPr>
                <p:cNvPr id="169" name="TextBox 168">
                  <a:extLst>
                    <a:ext uri="{FF2B5EF4-FFF2-40B4-BE49-F238E27FC236}">
                      <a16:creationId xmlns:a16="http://schemas.microsoft.com/office/drawing/2014/main" id="{45BFA4F9-6B5D-CA4C-86CE-2EB0E8E4A5D3}"/>
                    </a:ext>
                  </a:extLst>
                </p:cNvPr>
                <p:cNvSpPr txBox="1">
                  <a:spLocks noRot="1" noChangeAspect="1" noMove="1" noResize="1" noEditPoints="1" noAdjustHandles="1" noChangeArrowheads="1" noChangeShapeType="1" noTextEdit="1"/>
                </p:cNvSpPr>
                <p:nvPr/>
              </p:nvSpPr>
              <p:spPr>
                <a:xfrm>
                  <a:off x="9515752" y="4888049"/>
                  <a:ext cx="418961" cy="215444"/>
                </a:xfrm>
                <a:prstGeom prst="rect">
                  <a:avLst/>
                </a:prstGeom>
                <a:blipFill>
                  <a:blip r:embed="rId19"/>
                  <a:stretch>
                    <a:fillRect l="-5882" t="-22222" r="-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D7F69832-346A-3A46-901E-A717E31CF8AF}"/>
                    </a:ext>
                  </a:extLst>
                </p:cNvPr>
                <p:cNvSpPr txBox="1"/>
                <p:nvPr/>
              </p:nvSpPr>
              <p:spPr>
                <a:xfrm>
                  <a:off x="11306023" y="5738980"/>
                  <a:ext cx="421206" cy="2178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&lt;5&gt;</m:t>
                            </m:r>
                          </m:sup>
                        </m:sSup>
                      </m:oMath>
                    </m:oMathPara>
                  </a14:m>
                  <a:endParaRPr lang="en-US" sz="1400" dirty="0"/>
                </a:p>
              </p:txBody>
            </p:sp>
          </mc:Choice>
          <mc:Fallback xmlns="">
            <p:sp>
              <p:nvSpPr>
                <p:cNvPr id="187" name="TextBox 186">
                  <a:extLst>
                    <a:ext uri="{FF2B5EF4-FFF2-40B4-BE49-F238E27FC236}">
                      <a16:creationId xmlns:a16="http://schemas.microsoft.com/office/drawing/2014/main" id="{D7F69832-346A-3A46-901E-A717E31CF8AF}"/>
                    </a:ext>
                  </a:extLst>
                </p:cNvPr>
                <p:cNvSpPr txBox="1">
                  <a:spLocks noRot="1" noChangeAspect="1" noMove="1" noResize="1" noEditPoints="1" noAdjustHandles="1" noChangeArrowheads="1" noChangeShapeType="1" noTextEdit="1"/>
                </p:cNvSpPr>
                <p:nvPr/>
              </p:nvSpPr>
              <p:spPr>
                <a:xfrm>
                  <a:off x="11306023" y="5738980"/>
                  <a:ext cx="421206" cy="217817"/>
                </a:xfrm>
                <a:prstGeom prst="rect">
                  <a:avLst/>
                </a:prstGeom>
                <a:blipFill>
                  <a:blip r:embed="rId20"/>
                  <a:stretch>
                    <a:fillRect l="-2941" r="-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8" name="TextBox 187">
                  <a:extLst>
                    <a:ext uri="{FF2B5EF4-FFF2-40B4-BE49-F238E27FC236}">
                      <a16:creationId xmlns:a16="http://schemas.microsoft.com/office/drawing/2014/main" id="{C60B312C-C177-644B-8C1D-E9EC21FEBC40}"/>
                    </a:ext>
                  </a:extLst>
                </p:cNvPr>
                <p:cNvSpPr txBox="1"/>
                <p:nvPr/>
              </p:nvSpPr>
              <p:spPr>
                <a:xfrm>
                  <a:off x="11306023" y="3770482"/>
                  <a:ext cx="424988" cy="2178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i="1" smtClean="0">
                                <a:latin typeface="Cambria Math" panose="02040503050406030204" pitchFamily="18" charset="0"/>
                              </a:rPr>
                              <m:t>𝑎</m:t>
                            </m:r>
                          </m:e>
                          <m:sup>
                            <m:r>
                              <a:rPr lang="en-US" sz="1400" b="0" i="1" smtClean="0">
                                <a:latin typeface="Cambria Math" panose="02040503050406030204" pitchFamily="18" charset="0"/>
                              </a:rPr>
                              <m:t>&lt;5&gt;</m:t>
                            </m:r>
                          </m:sup>
                        </m:sSup>
                      </m:oMath>
                    </m:oMathPara>
                  </a14:m>
                  <a:endParaRPr lang="en-US" sz="1400" dirty="0"/>
                </a:p>
              </p:txBody>
            </p:sp>
          </mc:Choice>
          <mc:Fallback xmlns="">
            <p:sp>
              <p:nvSpPr>
                <p:cNvPr id="188" name="TextBox 187">
                  <a:extLst>
                    <a:ext uri="{FF2B5EF4-FFF2-40B4-BE49-F238E27FC236}">
                      <a16:creationId xmlns:a16="http://schemas.microsoft.com/office/drawing/2014/main" id="{C60B312C-C177-644B-8C1D-E9EC21FEBC40}"/>
                    </a:ext>
                  </a:extLst>
                </p:cNvPr>
                <p:cNvSpPr txBox="1">
                  <a:spLocks noRot="1" noChangeAspect="1" noMove="1" noResize="1" noEditPoints="1" noAdjustHandles="1" noChangeArrowheads="1" noChangeShapeType="1" noTextEdit="1"/>
                </p:cNvSpPr>
                <p:nvPr/>
              </p:nvSpPr>
              <p:spPr>
                <a:xfrm>
                  <a:off x="11306023" y="3770482"/>
                  <a:ext cx="424988" cy="217817"/>
                </a:xfrm>
                <a:prstGeom prst="rect">
                  <a:avLst/>
                </a:prstGeom>
                <a:blipFill>
                  <a:blip r:embed="rId21"/>
                  <a:stretch>
                    <a:fillRect l="-2857"/>
                  </a:stretch>
                </a:blipFill>
              </p:spPr>
              <p:txBody>
                <a:bodyPr/>
                <a:lstStyle/>
                <a:p>
                  <a:r>
                    <a:rPr lang="en-US">
                      <a:noFill/>
                    </a:rPr>
                    <a:t> </a:t>
                  </a:r>
                </a:p>
              </p:txBody>
            </p:sp>
          </mc:Fallback>
        </mc:AlternateContent>
        <p:cxnSp>
          <p:nvCxnSpPr>
            <p:cNvPr id="189" name="Straight Arrow Connector 188">
              <a:extLst>
                <a:ext uri="{FF2B5EF4-FFF2-40B4-BE49-F238E27FC236}">
                  <a16:creationId xmlns:a16="http://schemas.microsoft.com/office/drawing/2014/main" id="{5A2EB48A-81CE-9846-AE53-25D32CF141C7}"/>
                </a:ext>
              </a:extLst>
            </p:cNvPr>
            <p:cNvCxnSpPr>
              <a:cxnSpLocks/>
            </p:cNvCxnSpPr>
            <p:nvPr/>
          </p:nvCxnSpPr>
          <p:spPr>
            <a:xfrm>
              <a:off x="8964701" y="4657028"/>
              <a:ext cx="164918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0" name="Rectangle 189">
              <a:extLst>
                <a:ext uri="{FF2B5EF4-FFF2-40B4-BE49-F238E27FC236}">
                  <a16:creationId xmlns:a16="http://schemas.microsoft.com/office/drawing/2014/main" id="{E055ED96-1298-6741-B18C-F32A13B0BE33}"/>
                </a:ext>
              </a:extLst>
            </p:cNvPr>
            <p:cNvSpPr/>
            <p:nvPr/>
          </p:nvSpPr>
          <p:spPr>
            <a:xfrm>
              <a:off x="10613881" y="4568870"/>
              <a:ext cx="667657" cy="4281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1" name="Straight Arrow Connector 190">
              <a:extLst>
                <a:ext uri="{FF2B5EF4-FFF2-40B4-BE49-F238E27FC236}">
                  <a16:creationId xmlns:a16="http://schemas.microsoft.com/office/drawing/2014/main" id="{C930BDC4-5391-224A-A97D-F882A8249503}"/>
                </a:ext>
              </a:extLst>
            </p:cNvPr>
            <p:cNvCxnSpPr>
              <a:cxnSpLocks/>
              <a:stCxn id="190" idx="0"/>
              <a:endCxn id="188" idx="2"/>
            </p:cNvCxnSpPr>
            <p:nvPr/>
          </p:nvCxnSpPr>
          <p:spPr>
            <a:xfrm flipV="1">
              <a:off x="10947710" y="3988299"/>
              <a:ext cx="570807" cy="58057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E964D17B-7719-8947-AF63-1616372F2EB6}"/>
                </a:ext>
              </a:extLst>
            </p:cNvPr>
            <p:cNvCxnSpPr>
              <a:cxnSpLocks/>
              <a:stCxn id="187" idx="0"/>
              <a:endCxn id="190" idx="2"/>
            </p:cNvCxnSpPr>
            <p:nvPr/>
          </p:nvCxnSpPr>
          <p:spPr>
            <a:xfrm flipH="1" flipV="1">
              <a:off x="10947710" y="4997042"/>
              <a:ext cx="568916" cy="74193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3" name="TextBox 192">
                  <a:extLst>
                    <a:ext uri="{FF2B5EF4-FFF2-40B4-BE49-F238E27FC236}">
                      <a16:creationId xmlns:a16="http://schemas.microsoft.com/office/drawing/2014/main" id="{9485C54E-F223-BB49-AB77-43B338390E88}"/>
                    </a:ext>
                  </a:extLst>
                </p:cNvPr>
                <p:cNvSpPr txBox="1"/>
                <p:nvPr/>
              </p:nvSpPr>
              <p:spPr>
                <a:xfrm>
                  <a:off x="10757759" y="4677942"/>
                  <a:ext cx="418961" cy="2178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𝑎</m:t>
                                </m:r>
                              </m:e>
                            </m:acc>
                          </m:e>
                          <m:sup>
                            <m:r>
                              <a:rPr lang="en-US" sz="1400" b="0" i="1" smtClean="0">
                                <a:latin typeface="Cambria Math" panose="02040503050406030204" pitchFamily="18" charset="0"/>
                              </a:rPr>
                              <m:t>&lt;5&gt;</m:t>
                            </m:r>
                          </m:sup>
                        </m:sSup>
                      </m:oMath>
                    </m:oMathPara>
                  </a14:m>
                  <a:endParaRPr lang="en-US" sz="1400" dirty="0"/>
                </a:p>
              </p:txBody>
            </p:sp>
          </mc:Choice>
          <mc:Fallback xmlns="">
            <p:sp>
              <p:nvSpPr>
                <p:cNvPr id="193" name="TextBox 192">
                  <a:extLst>
                    <a:ext uri="{FF2B5EF4-FFF2-40B4-BE49-F238E27FC236}">
                      <a16:creationId xmlns:a16="http://schemas.microsoft.com/office/drawing/2014/main" id="{9485C54E-F223-BB49-AB77-43B338390E88}"/>
                    </a:ext>
                  </a:extLst>
                </p:cNvPr>
                <p:cNvSpPr txBox="1">
                  <a:spLocks noRot="1" noChangeAspect="1" noMove="1" noResize="1" noEditPoints="1" noAdjustHandles="1" noChangeArrowheads="1" noChangeShapeType="1" noTextEdit="1"/>
                </p:cNvSpPr>
                <p:nvPr/>
              </p:nvSpPr>
              <p:spPr>
                <a:xfrm>
                  <a:off x="10757759" y="4677942"/>
                  <a:ext cx="418961" cy="217817"/>
                </a:xfrm>
                <a:prstGeom prst="rect">
                  <a:avLst/>
                </a:prstGeom>
                <a:blipFill>
                  <a:blip r:embed="rId22"/>
                  <a:stretch>
                    <a:fillRect l="-9091" t="-27778" r="-3030"/>
                  </a:stretch>
                </a:blipFill>
              </p:spPr>
              <p:txBody>
                <a:bodyPr/>
                <a:lstStyle/>
                <a:p>
                  <a:r>
                    <a:rPr lang="en-US">
                      <a:noFill/>
                    </a:rPr>
                    <a:t> </a:t>
                  </a:r>
                </a:p>
              </p:txBody>
            </p:sp>
          </mc:Fallback>
        </mc:AlternateContent>
        <p:sp>
          <p:nvSpPr>
            <p:cNvPr id="194" name="Rectangle 193">
              <a:extLst>
                <a:ext uri="{FF2B5EF4-FFF2-40B4-BE49-F238E27FC236}">
                  <a16:creationId xmlns:a16="http://schemas.microsoft.com/office/drawing/2014/main" id="{2D797746-43A0-8D42-8C3C-F74FB5255927}"/>
                </a:ext>
              </a:extLst>
            </p:cNvPr>
            <p:cNvSpPr/>
            <p:nvPr/>
          </p:nvSpPr>
          <p:spPr>
            <a:xfrm>
              <a:off x="11724392" y="4780248"/>
              <a:ext cx="667657" cy="42817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5" name="Straight Arrow Connector 194">
              <a:extLst>
                <a:ext uri="{FF2B5EF4-FFF2-40B4-BE49-F238E27FC236}">
                  <a16:creationId xmlns:a16="http://schemas.microsoft.com/office/drawing/2014/main" id="{C9B22EAC-F4E3-C443-AE78-EA378C57631D}"/>
                </a:ext>
              </a:extLst>
            </p:cNvPr>
            <p:cNvCxnSpPr>
              <a:cxnSpLocks/>
              <a:stCxn id="187" idx="0"/>
              <a:endCxn id="194" idx="2"/>
            </p:cNvCxnSpPr>
            <p:nvPr/>
          </p:nvCxnSpPr>
          <p:spPr>
            <a:xfrm flipV="1">
              <a:off x="11516626" y="5208420"/>
              <a:ext cx="541595" cy="53056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B6B6EB9F-3B1A-E842-9D6B-8F9287208866}"/>
                </a:ext>
              </a:extLst>
            </p:cNvPr>
            <p:cNvCxnSpPr>
              <a:cxnSpLocks/>
            </p:cNvCxnSpPr>
            <p:nvPr/>
          </p:nvCxnSpPr>
          <p:spPr>
            <a:xfrm flipH="1">
              <a:off x="10057346" y="5126644"/>
              <a:ext cx="1667046" cy="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2809BF2F-936D-A44C-9AA0-964E361902CE}"/>
                </a:ext>
              </a:extLst>
            </p:cNvPr>
            <p:cNvCxnSpPr>
              <a:cxnSpLocks/>
              <a:stCxn id="194" idx="0"/>
              <a:endCxn id="188" idx="2"/>
            </p:cNvCxnSpPr>
            <p:nvPr/>
          </p:nvCxnSpPr>
          <p:spPr>
            <a:xfrm flipH="1" flipV="1">
              <a:off x="11518517" y="3988299"/>
              <a:ext cx="539704" cy="791949"/>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8F64E9B9-6B56-FC4F-8E19-C3BF1291CFA7}"/>
                    </a:ext>
                  </a:extLst>
                </p:cNvPr>
                <p:cNvSpPr txBox="1"/>
                <p:nvPr/>
              </p:nvSpPr>
              <p:spPr>
                <a:xfrm>
                  <a:off x="11850455" y="4888049"/>
                  <a:ext cx="418961" cy="2178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solidFill>
                                  <a:srgbClr val="00B050"/>
                                </a:solidFill>
                                <a:latin typeface="Cambria Math" panose="02040503050406030204" pitchFamily="18" charset="0"/>
                              </a:rPr>
                            </m:ctrlPr>
                          </m:sSupPr>
                          <m:e>
                            <m:acc>
                              <m:accPr>
                                <m:chr m:val="⃖"/>
                                <m:ctrlPr>
                                  <a:rPr lang="en-US" sz="1400" i="1" smtClean="0">
                                    <a:solidFill>
                                      <a:srgbClr val="00B050"/>
                                    </a:solidFill>
                                    <a:latin typeface="Cambria Math" panose="02040503050406030204" pitchFamily="18" charset="0"/>
                                  </a:rPr>
                                </m:ctrlPr>
                              </m:accPr>
                              <m:e>
                                <m:r>
                                  <a:rPr lang="en-US" sz="1400" b="0" i="1" smtClean="0">
                                    <a:solidFill>
                                      <a:srgbClr val="00B050"/>
                                    </a:solidFill>
                                    <a:latin typeface="Cambria Math" panose="02040503050406030204" pitchFamily="18" charset="0"/>
                                  </a:rPr>
                                  <m:t>𝑎</m:t>
                                </m:r>
                              </m:e>
                            </m:acc>
                          </m:e>
                          <m:sup>
                            <m:r>
                              <a:rPr lang="en-US" sz="1400" b="0" i="1" smtClean="0">
                                <a:solidFill>
                                  <a:srgbClr val="00B050"/>
                                </a:solidFill>
                                <a:latin typeface="Cambria Math" panose="02040503050406030204" pitchFamily="18" charset="0"/>
                              </a:rPr>
                              <m:t>&lt;5&gt;</m:t>
                            </m:r>
                          </m:sup>
                        </m:sSup>
                      </m:oMath>
                    </m:oMathPara>
                  </a14:m>
                  <a:endParaRPr lang="en-US" sz="1400" dirty="0">
                    <a:solidFill>
                      <a:srgbClr val="00B050"/>
                    </a:solidFill>
                  </a:endParaRPr>
                </a:p>
              </p:txBody>
            </p:sp>
          </mc:Choice>
          <mc:Fallback xmlns="">
            <p:sp>
              <p:nvSpPr>
                <p:cNvPr id="198" name="TextBox 197">
                  <a:extLst>
                    <a:ext uri="{FF2B5EF4-FFF2-40B4-BE49-F238E27FC236}">
                      <a16:creationId xmlns:a16="http://schemas.microsoft.com/office/drawing/2014/main" id="{8F64E9B9-6B56-FC4F-8E19-C3BF1291CFA7}"/>
                    </a:ext>
                  </a:extLst>
                </p:cNvPr>
                <p:cNvSpPr txBox="1">
                  <a:spLocks noRot="1" noChangeAspect="1" noMove="1" noResize="1" noEditPoints="1" noAdjustHandles="1" noChangeArrowheads="1" noChangeShapeType="1" noTextEdit="1"/>
                </p:cNvSpPr>
                <p:nvPr/>
              </p:nvSpPr>
              <p:spPr>
                <a:xfrm>
                  <a:off x="11850455" y="4888049"/>
                  <a:ext cx="418961" cy="217817"/>
                </a:xfrm>
                <a:prstGeom prst="rect">
                  <a:avLst/>
                </a:prstGeom>
                <a:blipFill>
                  <a:blip r:embed="rId23"/>
                  <a:stretch>
                    <a:fillRect l="-5882" t="-21053" r="-2941"/>
                  </a:stretch>
                </a:blipFill>
              </p:spPr>
              <p:txBody>
                <a:bodyPr/>
                <a:lstStyle/>
                <a:p>
                  <a:r>
                    <a:rPr lang="en-US">
                      <a:noFill/>
                    </a:rPr>
                    <a:t> </a:t>
                  </a:r>
                </a:p>
              </p:txBody>
            </p:sp>
          </mc:Fallback>
        </mc:AlternateContent>
      </p:grpSp>
      <p:sp>
        <p:nvSpPr>
          <p:cNvPr id="201" name="TextBox 200">
            <a:extLst>
              <a:ext uri="{FF2B5EF4-FFF2-40B4-BE49-F238E27FC236}">
                <a16:creationId xmlns:a16="http://schemas.microsoft.com/office/drawing/2014/main" id="{31D08817-BC5A-4046-BB81-2F3F3CAAE8DA}"/>
              </a:ext>
            </a:extLst>
          </p:cNvPr>
          <p:cNvSpPr txBox="1"/>
          <p:nvPr/>
        </p:nvSpPr>
        <p:spPr>
          <a:xfrm>
            <a:off x="160331" y="3702932"/>
            <a:ext cx="1016304" cy="369332"/>
          </a:xfrm>
          <a:prstGeom prst="rect">
            <a:avLst/>
          </a:prstGeom>
          <a:noFill/>
        </p:spPr>
        <p:txBody>
          <a:bodyPr wrap="none" rtlCol="0">
            <a:spAutoFit/>
          </a:bodyPr>
          <a:lstStyle/>
          <a:p>
            <a:r>
              <a:rPr lang="en-US" dirty="0"/>
              <a:t>Encoder:</a:t>
            </a:r>
          </a:p>
        </p:txBody>
      </p:sp>
      <p:sp>
        <p:nvSpPr>
          <p:cNvPr id="202" name="TextBox 201">
            <a:extLst>
              <a:ext uri="{FF2B5EF4-FFF2-40B4-BE49-F238E27FC236}">
                <a16:creationId xmlns:a16="http://schemas.microsoft.com/office/drawing/2014/main" id="{E0722E8E-C886-7A47-800D-C5573A238093}"/>
              </a:ext>
            </a:extLst>
          </p:cNvPr>
          <p:cNvSpPr txBox="1"/>
          <p:nvPr/>
        </p:nvSpPr>
        <p:spPr>
          <a:xfrm>
            <a:off x="155724" y="1529638"/>
            <a:ext cx="1040349" cy="369332"/>
          </a:xfrm>
          <a:prstGeom prst="rect">
            <a:avLst/>
          </a:prstGeom>
          <a:noFill/>
        </p:spPr>
        <p:txBody>
          <a:bodyPr wrap="none" rtlCol="0">
            <a:spAutoFit/>
          </a:bodyPr>
          <a:lstStyle/>
          <a:p>
            <a:r>
              <a:rPr lang="en-US" dirty="0"/>
              <a:t>Decoder:</a:t>
            </a:r>
          </a:p>
        </p:txBody>
      </p:sp>
      <p:sp>
        <p:nvSpPr>
          <p:cNvPr id="203" name="TextBox 202">
            <a:extLst>
              <a:ext uri="{FF2B5EF4-FFF2-40B4-BE49-F238E27FC236}">
                <a16:creationId xmlns:a16="http://schemas.microsoft.com/office/drawing/2014/main" id="{E99CA818-8089-FE41-BE02-47ABE043FCD0}"/>
              </a:ext>
            </a:extLst>
          </p:cNvPr>
          <p:cNvSpPr txBox="1"/>
          <p:nvPr/>
        </p:nvSpPr>
        <p:spPr>
          <a:xfrm>
            <a:off x="1345292" y="6038608"/>
            <a:ext cx="606256" cy="369332"/>
          </a:xfrm>
          <a:prstGeom prst="rect">
            <a:avLst/>
          </a:prstGeom>
          <a:noFill/>
        </p:spPr>
        <p:txBody>
          <a:bodyPr wrap="none" rtlCol="0">
            <a:spAutoFit/>
          </a:bodyPr>
          <a:lstStyle/>
          <a:p>
            <a:r>
              <a:rPr lang="en-US" dirty="0"/>
              <a:t>Jane</a:t>
            </a:r>
          </a:p>
        </p:txBody>
      </p:sp>
      <p:sp>
        <p:nvSpPr>
          <p:cNvPr id="204" name="TextBox 203">
            <a:extLst>
              <a:ext uri="{FF2B5EF4-FFF2-40B4-BE49-F238E27FC236}">
                <a16:creationId xmlns:a16="http://schemas.microsoft.com/office/drawing/2014/main" id="{C108DA6F-441C-AE4D-A41E-5A2F9310FB0E}"/>
              </a:ext>
            </a:extLst>
          </p:cNvPr>
          <p:cNvSpPr txBox="1"/>
          <p:nvPr/>
        </p:nvSpPr>
        <p:spPr>
          <a:xfrm>
            <a:off x="3475384" y="5984383"/>
            <a:ext cx="674287" cy="369332"/>
          </a:xfrm>
          <a:prstGeom prst="rect">
            <a:avLst/>
          </a:prstGeom>
          <a:noFill/>
        </p:spPr>
        <p:txBody>
          <a:bodyPr wrap="none" rtlCol="0">
            <a:spAutoFit/>
          </a:bodyPr>
          <a:lstStyle/>
          <a:p>
            <a:r>
              <a:rPr lang="en-US" dirty="0" err="1"/>
              <a:t>visite</a:t>
            </a:r>
            <a:endParaRPr lang="en-US" dirty="0"/>
          </a:p>
        </p:txBody>
      </p:sp>
      <p:sp>
        <p:nvSpPr>
          <p:cNvPr id="205" name="TextBox 204">
            <a:extLst>
              <a:ext uri="{FF2B5EF4-FFF2-40B4-BE49-F238E27FC236}">
                <a16:creationId xmlns:a16="http://schemas.microsoft.com/office/drawing/2014/main" id="{F3D3F21C-172C-9440-A079-2A48851B5EDF}"/>
              </a:ext>
            </a:extLst>
          </p:cNvPr>
          <p:cNvSpPr txBox="1"/>
          <p:nvPr/>
        </p:nvSpPr>
        <p:spPr>
          <a:xfrm>
            <a:off x="5676760" y="5985903"/>
            <a:ext cx="1020729" cy="369332"/>
          </a:xfrm>
          <a:prstGeom prst="rect">
            <a:avLst/>
          </a:prstGeom>
          <a:noFill/>
        </p:spPr>
        <p:txBody>
          <a:bodyPr wrap="none" rtlCol="0">
            <a:spAutoFit/>
          </a:bodyPr>
          <a:lstStyle/>
          <a:p>
            <a:r>
              <a:rPr lang="en-US" dirty="0" err="1"/>
              <a:t>l’Afreque</a:t>
            </a:r>
            <a:endParaRPr lang="en-US" dirty="0"/>
          </a:p>
        </p:txBody>
      </p:sp>
      <p:sp>
        <p:nvSpPr>
          <p:cNvPr id="206" name="TextBox 205">
            <a:extLst>
              <a:ext uri="{FF2B5EF4-FFF2-40B4-BE49-F238E27FC236}">
                <a16:creationId xmlns:a16="http://schemas.microsoft.com/office/drawing/2014/main" id="{BAEAFCC6-8F1A-6E42-B782-96043D8C5C9D}"/>
              </a:ext>
            </a:extLst>
          </p:cNvPr>
          <p:cNvSpPr txBox="1"/>
          <p:nvPr/>
        </p:nvSpPr>
        <p:spPr>
          <a:xfrm>
            <a:off x="7990835" y="6038608"/>
            <a:ext cx="421910" cy="369332"/>
          </a:xfrm>
          <a:prstGeom prst="rect">
            <a:avLst/>
          </a:prstGeom>
          <a:noFill/>
        </p:spPr>
        <p:txBody>
          <a:bodyPr wrap="none" rtlCol="0">
            <a:spAutoFit/>
          </a:bodyPr>
          <a:lstStyle/>
          <a:p>
            <a:r>
              <a:rPr lang="en-US" dirty="0" err="1"/>
              <a:t>en</a:t>
            </a:r>
            <a:endParaRPr lang="en-US" dirty="0"/>
          </a:p>
        </p:txBody>
      </p:sp>
      <p:sp>
        <p:nvSpPr>
          <p:cNvPr id="207" name="TextBox 206">
            <a:extLst>
              <a:ext uri="{FF2B5EF4-FFF2-40B4-BE49-F238E27FC236}">
                <a16:creationId xmlns:a16="http://schemas.microsoft.com/office/drawing/2014/main" id="{6F60C763-F567-AF4B-992E-89F135C4EF74}"/>
              </a:ext>
            </a:extLst>
          </p:cNvPr>
          <p:cNvSpPr txBox="1"/>
          <p:nvPr/>
        </p:nvSpPr>
        <p:spPr>
          <a:xfrm>
            <a:off x="10339245" y="5984383"/>
            <a:ext cx="1199239" cy="369332"/>
          </a:xfrm>
          <a:prstGeom prst="rect">
            <a:avLst/>
          </a:prstGeom>
          <a:noFill/>
        </p:spPr>
        <p:txBody>
          <a:bodyPr wrap="none" rtlCol="0">
            <a:spAutoFit/>
          </a:bodyPr>
          <a:lstStyle/>
          <a:p>
            <a:r>
              <a:rPr lang="en-US" dirty="0" err="1"/>
              <a:t>septembre</a:t>
            </a:r>
            <a:endParaRPr lang="en-US" dirty="0"/>
          </a:p>
        </p:txBody>
      </p:sp>
      <p:grpSp>
        <p:nvGrpSpPr>
          <p:cNvPr id="209" name="Group 208">
            <a:extLst>
              <a:ext uri="{FF2B5EF4-FFF2-40B4-BE49-F238E27FC236}">
                <a16:creationId xmlns:a16="http://schemas.microsoft.com/office/drawing/2014/main" id="{5C658872-3AFB-F641-84E6-0085D7942D35}"/>
              </a:ext>
            </a:extLst>
          </p:cNvPr>
          <p:cNvGrpSpPr/>
          <p:nvPr/>
        </p:nvGrpSpPr>
        <p:grpSpPr>
          <a:xfrm>
            <a:off x="3257277" y="1109879"/>
            <a:ext cx="1334208" cy="1763460"/>
            <a:chOff x="2926773" y="3478768"/>
            <a:chExt cx="1334208" cy="1763460"/>
          </a:xfrm>
        </p:grpSpPr>
        <mc:AlternateContent xmlns:mc="http://schemas.openxmlformats.org/markup-compatibility/2006" xmlns:a14="http://schemas.microsoft.com/office/drawing/2010/main">
          <mc:Choice Requires="a14">
            <p:sp>
              <p:nvSpPr>
                <p:cNvPr id="239" name="TextBox 238">
                  <a:extLst>
                    <a:ext uri="{FF2B5EF4-FFF2-40B4-BE49-F238E27FC236}">
                      <a16:creationId xmlns:a16="http://schemas.microsoft.com/office/drawing/2014/main" id="{56E031B8-E7C3-794C-B926-7D69FB08896E}"/>
                    </a:ext>
                  </a:extLst>
                </p:cNvPr>
                <p:cNvSpPr txBox="1"/>
                <p:nvPr/>
              </p:nvSpPr>
              <p:spPr>
                <a:xfrm>
                  <a:off x="3743569" y="5026784"/>
                  <a:ext cx="43313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𝐶</m:t>
                            </m:r>
                          </m:e>
                          <m:sup>
                            <m:r>
                              <a:rPr lang="en-US" sz="1400" b="0" i="1" smtClean="0">
                                <a:latin typeface="Cambria Math" panose="02040503050406030204" pitchFamily="18" charset="0"/>
                              </a:rPr>
                              <m:t>&lt;2&gt;</m:t>
                            </m:r>
                          </m:sup>
                        </m:sSup>
                      </m:oMath>
                    </m:oMathPara>
                  </a14:m>
                  <a:endParaRPr lang="en-US" sz="1400" dirty="0"/>
                </a:p>
              </p:txBody>
            </p:sp>
          </mc:Choice>
          <mc:Fallback xmlns="">
            <p:sp>
              <p:nvSpPr>
                <p:cNvPr id="239" name="TextBox 238">
                  <a:extLst>
                    <a:ext uri="{FF2B5EF4-FFF2-40B4-BE49-F238E27FC236}">
                      <a16:creationId xmlns:a16="http://schemas.microsoft.com/office/drawing/2014/main" id="{56E031B8-E7C3-794C-B926-7D69FB08896E}"/>
                    </a:ext>
                  </a:extLst>
                </p:cNvPr>
                <p:cNvSpPr txBox="1">
                  <a:spLocks noRot="1" noChangeAspect="1" noMove="1" noResize="1" noEditPoints="1" noAdjustHandles="1" noChangeArrowheads="1" noChangeShapeType="1" noTextEdit="1"/>
                </p:cNvSpPr>
                <p:nvPr/>
              </p:nvSpPr>
              <p:spPr>
                <a:xfrm>
                  <a:off x="3743569" y="5026784"/>
                  <a:ext cx="433132" cy="215444"/>
                </a:xfrm>
                <a:prstGeom prst="rect">
                  <a:avLst/>
                </a:prstGeom>
                <a:blipFill>
                  <a:blip r:embed="rId24"/>
                  <a:stretch>
                    <a:fillRect l="-8571" b="-5556"/>
                  </a:stretch>
                </a:blipFill>
              </p:spPr>
              <p:txBody>
                <a:bodyPr/>
                <a:lstStyle/>
                <a:p>
                  <a:r>
                    <a:rPr lang="en-US">
                      <a:noFill/>
                    </a:rPr>
                    <a:t> </a:t>
                  </a:r>
                </a:p>
              </p:txBody>
            </p:sp>
          </mc:Fallback>
        </mc:AlternateContent>
        <p:sp>
          <p:nvSpPr>
            <p:cNvPr id="240" name="Rectangle 239">
              <a:extLst>
                <a:ext uri="{FF2B5EF4-FFF2-40B4-BE49-F238E27FC236}">
                  <a16:creationId xmlns:a16="http://schemas.microsoft.com/office/drawing/2014/main" id="{73F23C53-0DDB-8B40-A611-C2E4B08BD9E5}"/>
                </a:ext>
              </a:extLst>
            </p:cNvPr>
            <p:cNvSpPr/>
            <p:nvPr/>
          </p:nvSpPr>
          <p:spPr>
            <a:xfrm>
              <a:off x="3593324" y="4120116"/>
              <a:ext cx="667657" cy="4281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1" name="TextBox 240">
                  <a:extLst>
                    <a:ext uri="{FF2B5EF4-FFF2-40B4-BE49-F238E27FC236}">
                      <a16:creationId xmlns:a16="http://schemas.microsoft.com/office/drawing/2014/main" id="{69719F9F-B308-9D40-BDE4-28555EB4C9FC}"/>
                    </a:ext>
                  </a:extLst>
                </p:cNvPr>
                <p:cNvSpPr txBox="1"/>
                <p:nvPr/>
              </p:nvSpPr>
              <p:spPr>
                <a:xfrm>
                  <a:off x="3717671" y="4226480"/>
                  <a:ext cx="41902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&lt;2&gt;</m:t>
                            </m:r>
                          </m:sup>
                        </m:sSup>
                      </m:oMath>
                    </m:oMathPara>
                  </a14:m>
                  <a:endParaRPr lang="en-US" sz="1400" dirty="0"/>
                </a:p>
              </p:txBody>
            </p:sp>
          </mc:Choice>
          <mc:Fallback xmlns="">
            <p:sp>
              <p:nvSpPr>
                <p:cNvPr id="241" name="TextBox 240">
                  <a:extLst>
                    <a:ext uri="{FF2B5EF4-FFF2-40B4-BE49-F238E27FC236}">
                      <a16:creationId xmlns:a16="http://schemas.microsoft.com/office/drawing/2014/main" id="{69719F9F-B308-9D40-BDE4-28555EB4C9FC}"/>
                    </a:ext>
                  </a:extLst>
                </p:cNvPr>
                <p:cNvSpPr txBox="1">
                  <a:spLocks noRot="1" noChangeAspect="1" noMove="1" noResize="1" noEditPoints="1" noAdjustHandles="1" noChangeArrowheads="1" noChangeShapeType="1" noTextEdit="1"/>
                </p:cNvSpPr>
                <p:nvPr/>
              </p:nvSpPr>
              <p:spPr>
                <a:xfrm>
                  <a:off x="3717671" y="4226480"/>
                  <a:ext cx="419025" cy="215444"/>
                </a:xfrm>
                <a:prstGeom prst="rect">
                  <a:avLst/>
                </a:prstGeom>
                <a:blipFill>
                  <a:blip r:embed="rId25"/>
                  <a:stretch>
                    <a:fillRect l="-8824"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2" name="TextBox 241">
                  <a:extLst>
                    <a:ext uri="{FF2B5EF4-FFF2-40B4-BE49-F238E27FC236}">
                      <a16:creationId xmlns:a16="http://schemas.microsoft.com/office/drawing/2014/main" id="{F8D9CC85-4607-D442-8BA7-247CDE9CCD75}"/>
                    </a:ext>
                  </a:extLst>
                </p:cNvPr>
                <p:cNvSpPr txBox="1"/>
                <p:nvPr/>
              </p:nvSpPr>
              <p:spPr>
                <a:xfrm>
                  <a:off x="3715426" y="3478768"/>
                  <a:ext cx="42498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𝑦</m:t>
                                </m:r>
                              </m:e>
                            </m:acc>
                          </m:e>
                          <m:sup>
                            <m:r>
                              <a:rPr lang="en-US" sz="1400" b="0" i="1" smtClean="0">
                                <a:latin typeface="Cambria Math" panose="02040503050406030204" pitchFamily="18" charset="0"/>
                              </a:rPr>
                              <m:t>&lt;2&gt;</m:t>
                            </m:r>
                          </m:sup>
                        </m:sSup>
                      </m:oMath>
                    </m:oMathPara>
                  </a14:m>
                  <a:endParaRPr lang="en-US" sz="1400" dirty="0"/>
                </a:p>
              </p:txBody>
            </p:sp>
          </mc:Choice>
          <mc:Fallback xmlns="">
            <p:sp>
              <p:nvSpPr>
                <p:cNvPr id="13" name="TextBox 12">
                  <a:extLst>
                    <a:ext uri="{FF2B5EF4-FFF2-40B4-BE49-F238E27FC236}">
                      <a16:creationId xmlns:a16="http://schemas.microsoft.com/office/drawing/2014/main" id="{8AFB4E24-8BE2-3740-96BD-8BC8A816B241}"/>
                    </a:ext>
                  </a:extLst>
                </p:cNvPr>
                <p:cNvSpPr txBox="1">
                  <a:spLocks noRot="1" noChangeAspect="1" noMove="1" noResize="1" noEditPoints="1" noAdjustHandles="1" noChangeArrowheads="1" noChangeShapeType="1" noTextEdit="1"/>
                </p:cNvSpPr>
                <p:nvPr/>
              </p:nvSpPr>
              <p:spPr>
                <a:xfrm>
                  <a:off x="3715426" y="3478768"/>
                  <a:ext cx="424988" cy="215444"/>
                </a:xfrm>
                <a:prstGeom prst="rect">
                  <a:avLst/>
                </a:prstGeom>
                <a:blipFill>
                  <a:blip r:embed="rId26"/>
                  <a:stretch>
                    <a:fillRect l="-8824" t="-22222" r="-2941" b="-22222"/>
                  </a:stretch>
                </a:blipFill>
              </p:spPr>
              <p:txBody>
                <a:bodyPr/>
                <a:lstStyle/>
                <a:p>
                  <a:r>
                    <a:rPr lang="en-US">
                      <a:noFill/>
                    </a:rPr>
                    <a:t> </a:t>
                  </a:r>
                </a:p>
              </p:txBody>
            </p:sp>
          </mc:Fallback>
        </mc:AlternateContent>
        <p:cxnSp>
          <p:nvCxnSpPr>
            <p:cNvPr id="243" name="Straight Arrow Connector 242">
              <a:extLst>
                <a:ext uri="{FF2B5EF4-FFF2-40B4-BE49-F238E27FC236}">
                  <a16:creationId xmlns:a16="http://schemas.microsoft.com/office/drawing/2014/main" id="{B764E402-2643-F04E-926B-B3DDB89F9ED7}"/>
                </a:ext>
              </a:extLst>
            </p:cNvPr>
            <p:cNvCxnSpPr>
              <a:cxnSpLocks/>
              <a:endCxn id="240" idx="1"/>
            </p:cNvCxnSpPr>
            <p:nvPr/>
          </p:nvCxnSpPr>
          <p:spPr>
            <a:xfrm>
              <a:off x="2926773" y="4334202"/>
              <a:ext cx="66655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69E4925C-268F-A447-A2B3-54F957395F89}"/>
                </a:ext>
              </a:extLst>
            </p:cNvPr>
            <p:cNvCxnSpPr>
              <a:cxnSpLocks/>
              <a:stCxn id="240" idx="0"/>
            </p:cNvCxnSpPr>
            <p:nvPr/>
          </p:nvCxnSpPr>
          <p:spPr>
            <a:xfrm flipV="1">
              <a:off x="3927153" y="3754090"/>
              <a:ext cx="0" cy="36602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A5BB197B-CB5E-E646-A1D7-47857759265A}"/>
                </a:ext>
              </a:extLst>
            </p:cNvPr>
            <p:cNvCxnSpPr>
              <a:cxnSpLocks/>
              <a:endCxn id="240" idx="2"/>
            </p:cNvCxnSpPr>
            <p:nvPr/>
          </p:nvCxnSpPr>
          <p:spPr>
            <a:xfrm flipV="1">
              <a:off x="3927153" y="4548288"/>
              <a:ext cx="0" cy="4259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0" name="Group 209">
            <a:extLst>
              <a:ext uri="{FF2B5EF4-FFF2-40B4-BE49-F238E27FC236}">
                <a16:creationId xmlns:a16="http://schemas.microsoft.com/office/drawing/2014/main" id="{0892B61C-ED29-CA49-882E-D990FCC36D4D}"/>
              </a:ext>
            </a:extLst>
          </p:cNvPr>
          <p:cNvGrpSpPr/>
          <p:nvPr/>
        </p:nvGrpSpPr>
        <p:grpSpPr>
          <a:xfrm>
            <a:off x="1736707" y="1109879"/>
            <a:ext cx="1520572" cy="1767580"/>
            <a:chOff x="701333" y="3478768"/>
            <a:chExt cx="1520572" cy="1767580"/>
          </a:xfrm>
        </p:grpSpPr>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40F41B40-26A5-AC40-ABDB-46F182C341A8}"/>
                    </a:ext>
                  </a:extLst>
                </p:cNvPr>
                <p:cNvSpPr txBox="1"/>
                <p:nvPr/>
              </p:nvSpPr>
              <p:spPr>
                <a:xfrm>
                  <a:off x="1677473" y="5030904"/>
                  <a:ext cx="43313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𝐶</m:t>
                            </m:r>
                          </m:e>
                          <m:sup>
                            <m:r>
                              <a:rPr lang="en-US" sz="1400" b="0" i="1" smtClean="0">
                                <a:latin typeface="Cambria Math" panose="02040503050406030204" pitchFamily="18" charset="0"/>
                              </a:rPr>
                              <m:t>&lt;1&gt;</m:t>
                            </m:r>
                          </m:sup>
                        </m:sSup>
                      </m:oMath>
                    </m:oMathPara>
                  </a14:m>
                  <a:endParaRPr lang="en-US" sz="1400" dirty="0"/>
                </a:p>
              </p:txBody>
            </p:sp>
          </mc:Choice>
          <mc:Fallback xmlns="">
            <p:sp>
              <p:nvSpPr>
                <p:cNvPr id="231" name="TextBox 230">
                  <a:extLst>
                    <a:ext uri="{FF2B5EF4-FFF2-40B4-BE49-F238E27FC236}">
                      <a16:creationId xmlns:a16="http://schemas.microsoft.com/office/drawing/2014/main" id="{40F41B40-26A5-AC40-ABDB-46F182C341A8}"/>
                    </a:ext>
                  </a:extLst>
                </p:cNvPr>
                <p:cNvSpPr txBox="1">
                  <a:spLocks noRot="1" noChangeAspect="1" noMove="1" noResize="1" noEditPoints="1" noAdjustHandles="1" noChangeArrowheads="1" noChangeShapeType="1" noTextEdit="1"/>
                </p:cNvSpPr>
                <p:nvPr/>
              </p:nvSpPr>
              <p:spPr>
                <a:xfrm>
                  <a:off x="1677473" y="5030904"/>
                  <a:ext cx="433132" cy="215444"/>
                </a:xfrm>
                <a:prstGeom prst="rect">
                  <a:avLst/>
                </a:prstGeom>
                <a:blipFill>
                  <a:blip r:embed="rId27"/>
                  <a:stretch>
                    <a:fillRect l="-8571"/>
                  </a:stretch>
                </a:blipFill>
              </p:spPr>
              <p:txBody>
                <a:bodyPr/>
                <a:lstStyle/>
                <a:p>
                  <a:r>
                    <a:rPr lang="en-US">
                      <a:noFill/>
                    </a:rPr>
                    <a:t> </a:t>
                  </a:r>
                </a:p>
              </p:txBody>
            </p:sp>
          </mc:Fallback>
        </mc:AlternateContent>
        <p:sp>
          <p:nvSpPr>
            <p:cNvPr id="232" name="Rectangle 231">
              <a:extLst>
                <a:ext uri="{FF2B5EF4-FFF2-40B4-BE49-F238E27FC236}">
                  <a16:creationId xmlns:a16="http://schemas.microsoft.com/office/drawing/2014/main" id="{E0A04508-E73A-CD40-94B5-CD68CCC3A443}"/>
                </a:ext>
              </a:extLst>
            </p:cNvPr>
            <p:cNvSpPr/>
            <p:nvPr/>
          </p:nvSpPr>
          <p:spPr>
            <a:xfrm>
              <a:off x="1554248" y="4120116"/>
              <a:ext cx="667657" cy="4281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3" name="TextBox 232">
                  <a:extLst>
                    <a:ext uri="{FF2B5EF4-FFF2-40B4-BE49-F238E27FC236}">
                      <a16:creationId xmlns:a16="http://schemas.microsoft.com/office/drawing/2014/main" id="{5448E937-7401-AF46-9CBA-D9E6AB16AE5E}"/>
                    </a:ext>
                  </a:extLst>
                </p:cNvPr>
                <p:cNvSpPr txBox="1"/>
                <p:nvPr/>
              </p:nvSpPr>
              <p:spPr>
                <a:xfrm>
                  <a:off x="1678595" y="4226480"/>
                  <a:ext cx="41902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&lt;1&gt;</m:t>
                            </m:r>
                          </m:sup>
                        </m:sSup>
                      </m:oMath>
                    </m:oMathPara>
                  </a14:m>
                  <a:endParaRPr lang="en-US" sz="1400" dirty="0"/>
                </a:p>
              </p:txBody>
            </p:sp>
          </mc:Choice>
          <mc:Fallback xmlns="">
            <p:sp>
              <p:nvSpPr>
                <p:cNvPr id="233" name="TextBox 232">
                  <a:extLst>
                    <a:ext uri="{FF2B5EF4-FFF2-40B4-BE49-F238E27FC236}">
                      <a16:creationId xmlns:a16="http://schemas.microsoft.com/office/drawing/2014/main" id="{5448E937-7401-AF46-9CBA-D9E6AB16AE5E}"/>
                    </a:ext>
                  </a:extLst>
                </p:cNvPr>
                <p:cNvSpPr txBox="1">
                  <a:spLocks noRot="1" noChangeAspect="1" noMove="1" noResize="1" noEditPoints="1" noAdjustHandles="1" noChangeArrowheads="1" noChangeShapeType="1" noTextEdit="1"/>
                </p:cNvSpPr>
                <p:nvPr/>
              </p:nvSpPr>
              <p:spPr>
                <a:xfrm>
                  <a:off x="1678595" y="4226480"/>
                  <a:ext cx="419025" cy="215444"/>
                </a:xfrm>
                <a:prstGeom prst="rect">
                  <a:avLst/>
                </a:prstGeom>
                <a:blipFill>
                  <a:blip r:embed="rId28"/>
                  <a:stretch>
                    <a:fillRect l="-8824"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4" name="TextBox 233">
                  <a:extLst>
                    <a:ext uri="{FF2B5EF4-FFF2-40B4-BE49-F238E27FC236}">
                      <a16:creationId xmlns:a16="http://schemas.microsoft.com/office/drawing/2014/main" id="{E4640246-7942-7146-9072-780396BF8DF6}"/>
                    </a:ext>
                  </a:extLst>
                </p:cNvPr>
                <p:cNvSpPr txBox="1"/>
                <p:nvPr/>
              </p:nvSpPr>
              <p:spPr>
                <a:xfrm>
                  <a:off x="1676350" y="3478768"/>
                  <a:ext cx="42498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𝑦</m:t>
                                </m:r>
                              </m:e>
                            </m:acc>
                          </m:e>
                          <m:sup>
                            <m:r>
                              <a:rPr lang="en-US" sz="1400" b="0" i="1" smtClean="0">
                                <a:latin typeface="Cambria Math" panose="02040503050406030204" pitchFamily="18" charset="0"/>
                              </a:rPr>
                              <m:t>&lt;1&gt;</m:t>
                            </m:r>
                          </m:sup>
                        </m:sSup>
                      </m:oMath>
                    </m:oMathPara>
                  </a14:m>
                  <a:endParaRPr lang="en-US" sz="1400" dirty="0"/>
                </a:p>
              </p:txBody>
            </p:sp>
          </mc:Choice>
          <mc:Fallback xmlns="">
            <p:sp>
              <p:nvSpPr>
                <p:cNvPr id="21" name="TextBox 20">
                  <a:extLst>
                    <a:ext uri="{FF2B5EF4-FFF2-40B4-BE49-F238E27FC236}">
                      <a16:creationId xmlns:a16="http://schemas.microsoft.com/office/drawing/2014/main" id="{626F75F7-CC2C-6640-9A6D-9B9170E8CB63}"/>
                    </a:ext>
                  </a:extLst>
                </p:cNvPr>
                <p:cNvSpPr txBox="1">
                  <a:spLocks noRot="1" noChangeAspect="1" noMove="1" noResize="1" noEditPoints="1" noAdjustHandles="1" noChangeArrowheads="1" noChangeShapeType="1" noTextEdit="1"/>
                </p:cNvSpPr>
                <p:nvPr/>
              </p:nvSpPr>
              <p:spPr>
                <a:xfrm>
                  <a:off x="1676350" y="3478768"/>
                  <a:ext cx="424988" cy="215444"/>
                </a:xfrm>
                <a:prstGeom prst="rect">
                  <a:avLst/>
                </a:prstGeom>
                <a:blipFill>
                  <a:blip r:embed="rId29"/>
                  <a:stretch>
                    <a:fillRect l="-8824" t="-22222" b="-22222"/>
                  </a:stretch>
                </a:blipFill>
              </p:spPr>
              <p:txBody>
                <a:bodyPr/>
                <a:lstStyle/>
                <a:p>
                  <a:r>
                    <a:rPr lang="en-US">
                      <a:noFill/>
                    </a:rPr>
                    <a:t> </a:t>
                  </a:r>
                </a:p>
              </p:txBody>
            </p:sp>
          </mc:Fallback>
        </mc:AlternateContent>
        <p:cxnSp>
          <p:nvCxnSpPr>
            <p:cNvPr id="235" name="Straight Arrow Connector 234">
              <a:extLst>
                <a:ext uri="{FF2B5EF4-FFF2-40B4-BE49-F238E27FC236}">
                  <a16:creationId xmlns:a16="http://schemas.microsoft.com/office/drawing/2014/main" id="{F339ACCC-1E98-E044-B9C3-3B8216EB9302}"/>
                </a:ext>
              </a:extLst>
            </p:cNvPr>
            <p:cNvCxnSpPr>
              <a:endCxn id="232" idx="1"/>
            </p:cNvCxnSpPr>
            <p:nvPr/>
          </p:nvCxnSpPr>
          <p:spPr>
            <a:xfrm>
              <a:off x="1220827" y="4334202"/>
              <a:ext cx="33342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6" name="Straight Arrow Connector 235">
              <a:extLst>
                <a:ext uri="{FF2B5EF4-FFF2-40B4-BE49-F238E27FC236}">
                  <a16:creationId xmlns:a16="http://schemas.microsoft.com/office/drawing/2014/main" id="{2E128EEE-40FA-234F-ACD8-4730A0AC5D11}"/>
                </a:ext>
              </a:extLst>
            </p:cNvPr>
            <p:cNvCxnSpPr>
              <a:cxnSpLocks/>
              <a:stCxn id="232" idx="0"/>
            </p:cNvCxnSpPr>
            <p:nvPr/>
          </p:nvCxnSpPr>
          <p:spPr>
            <a:xfrm flipV="1">
              <a:off x="1888077" y="3754090"/>
              <a:ext cx="0" cy="36602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C9FE7E9B-75EB-FF45-82FA-B56263D2FB14}"/>
                </a:ext>
              </a:extLst>
            </p:cNvPr>
            <p:cNvCxnSpPr>
              <a:cxnSpLocks/>
              <a:endCxn id="232" idx="2"/>
            </p:cNvCxnSpPr>
            <p:nvPr/>
          </p:nvCxnSpPr>
          <p:spPr>
            <a:xfrm flipV="1">
              <a:off x="1888077" y="4548288"/>
              <a:ext cx="0" cy="4259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8" name="TextBox 237">
                  <a:extLst>
                    <a:ext uri="{FF2B5EF4-FFF2-40B4-BE49-F238E27FC236}">
                      <a16:creationId xmlns:a16="http://schemas.microsoft.com/office/drawing/2014/main" id="{DE678B68-1AD0-0043-AC84-56701478A663}"/>
                    </a:ext>
                  </a:extLst>
                </p:cNvPr>
                <p:cNvSpPr txBox="1"/>
                <p:nvPr/>
              </p:nvSpPr>
              <p:spPr>
                <a:xfrm>
                  <a:off x="701333" y="4226480"/>
                  <a:ext cx="41902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&lt;0&gt;</m:t>
                            </m:r>
                          </m:sup>
                        </m:sSup>
                      </m:oMath>
                    </m:oMathPara>
                  </a14:m>
                  <a:endParaRPr lang="en-US" sz="1400" dirty="0"/>
                </a:p>
              </p:txBody>
            </p:sp>
          </mc:Choice>
          <mc:Fallback xmlns="">
            <p:sp>
              <p:nvSpPr>
                <p:cNvPr id="238" name="TextBox 237">
                  <a:extLst>
                    <a:ext uri="{FF2B5EF4-FFF2-40B4-BE49-F238E27FC236}">
                      <a16:creationId xmlns:a16="http://schemas.microsoft.com/office/drawing/2014/main" id="{DE678B68-1AD0-0043-AC84-56701478A663}"/>
                    </a:ext>
                  </a:extLst>
                </p:cNvPr>
                <p:cNvSpPr txBox="1">
                  <a:spLocks noRot="1" noChangeAspect="1" noMove="1" noResize="1" noEditPoints="1" noAdjustHandles="1" noChangeArrowheads="1" noChangeShapeType="1" noTextEdit="1"/>
                </p:cNvSpPr>
                <p:nvPr/>
              </p:nvSpPr>
              <p:spPr>
                <a:xfrm>
                  <a:off x="701333" y="4226480"/>
                  <a:ext cx="419025" cy="215444"/>
                </a:xfrm>
                <a:prstGeom prst="rect">
                  <a:avLst/>
                </a:prstGeom>
                <a:blipFill>
                  <a:blip r:embed="rId30"/>
                  <a:stretch>
                    <a:fillRect l="-8824" b="-5556"/>
                  </a:stretch>
                </a:blipFill>
              </p:spPr>
              <p:txBody>
                <a:bodyPr/>
                <a:lstStyle/>
                <a:p>
                  <a:r>
                    <a:rPr lang="en-US">
                      <a:noFill/>
                    </a:rPr>
                    <a:t> </a:t>
                  </a:r>
                </a:p>
              </p:txBody>
            </p:sp>
          </mc:Fallback>
        </mc:AlternateContent>
      </p:grpSp>
      <p:grpSp>
        <p:nvGrpSpPr>
          <p:cNvPr id="211" name="Group 210">
            <a:extLst>
              <a:ext uri="{FF2B5EF4-FFF2-40B4-BE49-F238E27FC236}">
                <a16:creationId xmlns:a16="http://schemas.microsoft.com/office/drawing/2014/main" id="{CA55C897-03D2-2647-8F73-84E0F7D10078}"/>
              </a:ext>
            </a:extLst>
          </p:cNvPr>
          <p:cNvGrpSpPr/>
          <p:nvPr/>
        </p:nvGrpSpPr>
        <p:grpSpPr>
          <a:xfrm>
            <a:off x="4590905" y="1106236"/>
            <a:ext cx="1381806" cy="1770819"/>
            <a:chOff x="2879175" y="3478768"/>
            <a:chExt cx="1381806" cy="1770819"/>
          </a:xfrm>
        </p:grpSpPr>
        <mc:AlternateContent xmlns:mc="http://schemas.openxmlformats.org/markup-compatibility/2006" xmlns:a14="http://schemas.microsoft.com/office/drawing/2010/main">
          <mc:Choice Requires="a14">
            <p:sp>
              <p:nvSpPr>
                <p:cNvPr id="224" name="TextBox 223">
                  <a:extLst>
                    <a:ext uri="{FF2B5EF4-FFF2-40B4-BE49-F238E27FC236}">
                      <a16:creationId xmlns:a16="http://schemas.microsoft.com/office/drawing/2014/main" id="{C3405C86-1F11-B142-9C40-770F68021B4E}"/>
                    </a:ext>
                  </a:extLst>
                </p:cNvPr>
                <p:cNvSpPr txBox="1"/>
                <p:nvPr/>
              </p:nvSpPr>
              <p:spPr>
                <a:xfrm>
                  <a:off x="3715425" y="5034143"/>
                  <a:ext cx="43313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𝐶</m:t>
                            </m:r>
                          </m:e>
                          <m:sup>
                            <m:r>
                              <a:rPr lang="en-US" sz="1400" b="0" i="1" smtClean="0">
                                <a:latin typeface="Cambria Math" panose="02040503050406030204" pitchFamily="18" charset="0"/>
                              </a:rPr>
                              <m:t>&lt;3&gt;</m:t>
                            </m:r>
                          </m:sup>
                        </m:sSup>
                      </m:oMath>
                    </m:oMathPara>
                  </a14:m>
                  <a:endParaRPr lang="en-US" sz="1400" dirty="0"/>
                </a:p>
              </p:txBody>
            </p:sp>
          </mc:Choice>
          <mc:Fallback xmlns="">
            <p:sp>
              <p:nvSpPr>
                <p:cNvPr id="224" name="TextBox 223">
                  <a:extLst>
                    <a:ext uri="{FF2B5EF4-FFF2-40B4-BE49-F238E27FC236}">
                      <a16:creationId xmlns:a16="http://schemas.microsoft.com/office/drawing/2014/main" id="{C3405C86-1F11-B142-9C40-770F68021B4E}"/>
                    </a:ext>
                  </a:extLst>
                </p:cNvPr>
                <p:cNvSpPr txBox="1">
                  <a:spLocks noRot="1" noChangeAspect="1" noMove="1" noResize="1" noEditPoints="1" noAdjustHandles="1" noChangeArrowheads="1" noChangeShapeType="1" noTextEdit="1"/>
                </p:cNvSpPr>
                <p:nvPr/>
              </p:nvSpPr>
              <p:spPr>
                <a:xfrm>
                  <a:off x="3715425" y="5034143"/>
                  <a:ext cx="433132" cy="215444"/>
                </a:xfrm>
                <a:prstGeom prst="rect">
                  <a:avLst/>
                </a:prstGeom>
                <a:blipFill>
                  <a:blip r:embed="rId31"/>
                  <a:stretch>
                    <a:fillRect l="-5714" r="-2857"/>
                  </a:stretch>
                </a:blipFill>
              </p:spPr>
              <p:txBody>
                <a:bodyPr/>
                <a:lstStyle/>
                <a:p>
                  <a:r>
                    <a:rPr lang="en-US">
                      <a:noFill/>
                    </a:rPr>
                    <a:t> </a:t>
                  </a:r>
                </a:p>
              </p:txBody>
            </p:sp>
          </mc:Fallback>
        </mc:AlternateContent>
        <p:sp>
          <p:nvSpPr>
            <p:cNvPr id="225" name="Rectangle 224">
              <a:extLst>
                <a:ext uri="{FF2B5EF4-FFF2-40B4-BE49-F238E27FC236}">
                  <a16:creationId xmlns:a16="http://schemas.microsoft.com/office/drawing/2014/main" id="{B3B117C2-94AB-A541-87F5-A6E38DE5D78E}"/>
                </a:ext>
              </a:extLst>
            </p:cNvPr>
            <p:cNvSpPr/>
            <p:nvPr/>
          </p:nvSpPr>
          <p:spPr>
            <a:xfrm>
              <a:off x="3593324" y="4120116"/>
              <a:ext cx="667657" cy="4281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BB25A4BC-DE3A-0844-8686-D9EB90E85F06}"/>
                    </a:ext>
                  </a:extLst>
                </p:cNvPr>
                <p:cNvSpPr txBox="1"/>
                <p:nvPr/>
              </p:nvSpPr>
              <p:spPr>
                <a:xfrm>
                  <a:off x="3717671" y="4226480"/>
                  <a:ext cx="41902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&lt;3&gt;</m:t>
                            </m:r>
                          </m:sup>
                        </m:sSup>
                      </m:oMath>
                    </m:oMathPara>
                  </a14:m>
                  <a:endParaRPr lang="en-US" sz="1400" dirty="0"/>
                </a:p>
              </p:txBody>
            </p:sp>
          </mc:Choice>
          <mc:Fallback xmlns="">
            <p:sp>
              <p:nvSpPr>
                <p:cNvPr id="226" name="TextBox 225">
                  <a:extLst>
                    <a:ext uri="{FF2B5EF4-FFF2-40B4-BE49-F238E27FC236}">
                      <a16:creationId xmlns:a16="http://schemas.microsoft.com/office/drawing/2014/main" id="{BB25A4BC-DE3A-0844-8686-D9EB90E85F06}"/>
                    </a:ext>
                  </a:extLst>
                </p:cNvPr>
                <p:cNvSpPr txBox="1">
                  <a:spLocks noRot="1" noChangeAspect="1" noMove="1" noResize="1" noEditPoints="1" noAdjustHandles="1" noChangeArrowheads="1" noChangeShapeType="1" noTextEdit="1"/>
                </p:cNvSpPr>
                <p:nvPr/>
              </p:nvSpPr>
              <p:spPr>
                <a:xfrm>
                  <a:off x="3717671" y="4226480"/>
                  <a:ext cx="419025" cy="215444"/>
                </a:xfrm>
                <a:prstGeom prst="rect">
                  <a:avLst/>
                </a:prstGeom>
                <a:blipFill>
                  <a:blip r:embed="rId32"/>
                  <a:stretch>
                    <a:fillRect l="-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0FB74D5E-0EAA-564F-8496-5035226C52EB}"/>
                    </a:ext>
                  </a:extLst>
                </p:cNvPr>
                <p:cNvSpPr txBox="1"/>
                <p:nvPr/>
              </p:nvSpPr>
              <p:spPr>
                <a:xfrm>
                  <a:off x="3715426" y="3478768"/>
                  <a:ext cx="42498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𝑦</m:t>
                                </m:r>
                              </m:e>
                            </m:acc>
                          </m:e>
                          <m:sup>
                            <m:r>
                              <a:rPr lang="en-US" sz="1400" b="0" i="1" smtClean="0">
                                <a:latin typeface="Cambria Math" panose="02040503050406030204" pitchFamily="18" charset="0"/>
                              </a:rPr>
                              <m:t>&lt;3&gt;</m:t>
                            </m:r>
                          </m:sup>
                        </m:sSup>
                      </m:oMath>
                    </m:oMathPara>
                  </a14:m>
                  <a:endParaRPr lang="en-US" sz="1400" dirty="0"/>
                </a:p>
              </p:txBody>
            </p:sp>
          </mc:Choice>
          <mc:Fallback xmlns="">
            <p:sp>
              <p:nvSpPr>
                <p:cNvPr id="30" name="TextBox 29">
                  <a:extLst>
                    <a:ext uri="{FF2B5EF4-FFF2-40B4-BE49-F238E27FC236}">
                      <a16:creationId xmlns:a16="http://schemas.microsoft.com/office/drawing/2014/main" id="{F878ED82-5AC4-9944-BA03-C10CC9552158}"/>
                    </a:ext>
                  </a:extLst>
                </p:cNvPr>
                <p:cNvSpPr txBox="1">
                  <a:spLocks noRot="1" noChangeAspect="1" noMove="1" noResize="1" noEditPoints="1" noAdjustHandles="1" noChangeArrowheads="1" noChangeShapeType="1" noTextEdit="1"/>
                </p:cNvSpPr>
                <p:nvPr/>
              </p:nvSpPr>
              <p:spPr>
                <a:xfrm>
                  <a:off x="3715426" y="3478768"/>
                  <a:ext cx="424988" cy="215444"/>
                </a:xfrm>
                <a:prstGeom prst="rect">
                  <a:avLst/>
                </a:prstGeom>
                <a:blipFill>
                  <a:blip r:embed="rId33"/>
                  <a:stretch>
                    <a:fillRect l="-8571" t="-22222" b="-22222"/>
                  </a:stretch>
                </a:blipFill>
              </p:spPr>
              <p:txBody>
                <a:bodyPr/>
                <a:lstStyle/>
                <a:p>
                  <a:r>
                    <a:rPr lang="en-US">
                      <a:noFill/>
                    </a:rPr>
                    <a:t> </a:t>
                  </a:r>
                </a:p>
              </p:txBody>
            </p:sp>
          </mc:Fallback>
        </mc:AlternateContent>
        <p:cxnSp>
          <p:nvCxnSpPr>
            <p:cNvPr id="228" name="Straight Arrow Connector 227">
              <a:extLst>
                <a:ext uri="{FF2B5EF4-FFF2-40B4-BE49-F238E27FC236}">
                  <a16:creationId xmlns:a16="http://schemas.microsoft.com/office/drawing/2014/main" id="{F3661735-F69C-534D-A04B-F3D283D8DF2F}"/>
                </a:ext>
              </a:extLst>
            </p:cNvPr>
            <p:cNvCxnSpPr>
              <a:cxnSpLocks/>
              <a:endCxn id="225" idx="1"/>
            </p:cNvCxnSpPr>
            <p:nvPr/>
          </p:nvCxnSpPr>
          <p:spPr>
            <a:xfrm>
              <a:off x="2879175" y="4334202"/>
              <a:ext cx="71414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5375E788-6290-494A-B57E-E16E56A480C1}"/>
                </a:ext>
              </a:extLst>
            </p:cNvPr>
            <p:cNvCxnSpPr>
              <a:cxnSpLocks/>
              <a:stCxn id="225" idx="0"/>
            </p:cNvCxnSpPr>
            <p:nvPr/>
          </p:nvCxnSpPr>
          <p:spPr>
            <a:xfrm flipV="1">
              <a:off x="3927153" y="3754090"/>
              <a:ext cx="0" cy="36602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86125CBD-5E78-E849-8798-7AB994031D6B}"/>
                </a:ext>
              </a:extLst>
            </p:cNvPr>
            <p:cNvCxnSpPr>
              <a:cxnSpLocks/>
              <a:endCxn id="225" idx="2"/>
            </p:cNvCxnSpPr>
            <p:nvPr/>
          </p:nvCxnSpPr>
          <p:spPr>
            <a:xfrm flipV="1">
              <a:off x="3927153" y="4548288"/>
              <a:ext cx="0" cy="4259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12" name="Curved Connector 211">
            <a:extLst>
              <a:ext uri="{FF2B5EF4-FFF2-40B4-BE49-F238E27FC236}">
                <a16:creationId xmlns:a16="http://schemas.microsoft.com/office/drawing/2014/main" id="{DC3FF0BD-18DD-FB4B-91F8-F3C381BFC342}"/>
              </a:ext>
            </a:extLst>
          </p:cNvPr>
          <p:cNvCxnSpPr/>
          <p:nvPr/>
        </p:nvCxnSpPr>
        <p:spPr>
          <a:xfrm>
            <a:off x="2923451" y="1381558"/>
            <a:ext cx="1334206" cy="1220102"/>
          </a:xfrm>
          <a:prstGeom prst="curvedConnector3">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3" name="Curved Connector 212">
            <a:extLst>
              <a:ext uri="{FF2B5EF4-FFF2-40B4-BE49-F238E27FC236}">
                <a16:creationId xmlns:a16="http://schemas.microsoft.com/office/drawing/2014/main" id="{E6FACA8C-0D63-FC49-9307-67DC31AE3F77}"/>
              </a:ext>
            </a:extLst>
          </p:cNvPr>
          <p:cNvCxnSpPr>
            <a:cxnSpLocks/>
          </p:cNvCxnSpPr>
          <p:nvPr/>
        </p:nvCxnSpPr>
        <p:spPr>
          <a:xfrm>
            <a:off x="4277399" y="1381558"/>
            <a:ext cx="1361482" cy="1220102"/>
          </a:xfrm>
          <a:prstGeom prst="curvedConnector3">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214" name="Group 213">
            <a:extLst>
              <a:ext uri="{FF2B5EF4-FFF2-40B4-BE49-F238E27FC236}">
                <a16:creationId xmlns:a16="http://schemas.microsoft.com/office/drawing/2014/main" id="{69E1A346-F1E3-4A4A-BFCF-A08DF3A35ABD}"/>
              </a:ext>
            </a:extLst>
          </p:cNvPr>
          <p:cNvGrpSpPr/>
          <p:nvPr/>
        </p:nvGrpSpPr>
        <p:grpSpPr>
          <a:xfrm>
            <a:off x="6725537" y="1106236"/>
            <a:ext cx="1381806" cy="1766244"/>
            <a:chOff x="2879175" y="3478768"/>
            <a:chExt cx="1381806" cy="1766244"/>
          </a:xfrm>
        </p:grpSpPr>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89BD1582-C0A9-004D-8122-1ABF5ED8A54E}"/>
                    </a:ext>
                  </a:extLst>
                </p:cNvPr>
                <p:cNvSpPr txBox="1"/>
                <p:nvPr/>
              </p:nvSpPr>
              <p:spPr>
                <a:xfrm>
                  <a:off x="3696787" y="5029568"/>
                  <a:ext cx="41902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i="1" smtClean="0">
                                <a:latin typeface="Cambria Math" panose="02040503050406030204" pitchFamily="18" charset="0"/>
                              </a:rPr>
                              <m:t>𝐶</m:t>
                            </m:r>
                          </m:e>
                          <m:sup>
                            <m:r>
                              <a:rPr lang="en-US" sz="1400" b="0" i="1" smtClean="0">
                                <a:latin typeface="Cambria Math" panose="02040503050406030204" pitchFamily="18" charset="0"/>
                              </a:rPr>
                              <m:t>&lt;</m:t>
                            </m:r>
                            <m:r>
                              <a:rPr lang="en-US" sz="1400" b="0" i="1" smtClean="0">
                                <a:latin typeface="Cambria Math" panose="02040503050406030204" pitchFamily="18" charset="0"/>
                              </a:rPr>
                              <m:t>𝑡</m:t>
                            </m:r>
                            <m:r>
                              <a:rPr lang="en-US" sz="1400" b="0" i="1" smtClean="0">
                                <a:latin typeface="Cambria Math" panose="02040503050406030204" pitchFamily="18" charset="0"/>
                              </a:rPr>
                              <m:t>&gt;</m:t>
                            </m:r>
                          </m:sup>
                        </m:sSup>
                      </m:oMath>
                    </m:oMathPara>
                  </a14:m>
                  <a:endParaRPr lang="en-US" sz="1400" dirty="0"/>
                </a:p>
              </p:txBody>
            </p:sp>
          </mc:Choice>
          <mc:Fallback xmlns="">
            <p:sp>
              <p:nvSpPr>
                <p:cNvPr id="217" name="TextBox 216">
                  <a:extLst>
                    <a:ext uri="{FF2B5EF4-FFF2-40B4-BE49-F238E27FC236}">
                      <a16:creationId xmlns:a16="http://schemas.microsoft.com/office/drawing/2014/main" id="{89BD1582-C0A9-004D-8122-1ABF5ED8A54E}"/>
                    </a:ext>
                  </a:extLst>
                </p:cNvPr>
                <p:cNvSpPr txBox="1">
                  <a:spLocks noRot="1" noChangeAspect="1" noMove="1" noResize="1" noEditPoints="1" noAdjustHandles="1" noChangeArrowheads="1" noChangeShapeType="1" noTextEdit="1"/>
                </p:cNvSpPr>
                <p:nvPr/>
              </p:nvSpPr>
              <p:spPr>
                <a:xfrm>
                  <a:off x="3696787" y="5029568"/>
                  <a:ext cx="419025" cy="215444"/>
                </a:xfrm>
                <a:prstGeom prst="rect">
                  <a:avLst/>
                </a:prstGeom>
                <a:blipFill>
                  <a:blip r:embed="rId34"/>
                  <a:stretch>
                    <a:fillRect l="-8824" b="-5556"/>
                  </a:stretch>
                </a:blipFill>
              </p:spPr>
              <p:txBody>
                <a:bodyPr/>
                <a:lstStyle/>
                <a:p>
                  <a:r>
                    <a:rPr lang="en-US">
                      <a:noFill/>
                    </a:rPr>
                    <a:t> </a:t>
                  </a:r>
                </a:p>
              </p:txBody>
            </p:sp>
          </mc:Fallback>
        </mc:AlternateContent>
        <p:sp>
          <p:nvSpPr>
            <p:cNvPr id="218" name="Rectangle 217">
              <a:extLst>
                <a:ext uri="{FF2B5EF4-FFF2-40B4-BE49-F238E27FC236}">
                  <a16:creationId xmlns:a16="http://schemas.microsoft.com/office/drawing/2014/main" id="{6EF257ED-13BA-0348-BA4A-A4F2763A400E}"/>
                </a:ext>
              </a:extLst>
            </p:cNvPr>
            <p:cNvSpPr/>
            <p:nvPr/>
          </p:nvSpPr>
          <p:spPr>
            <a:xfrm>
              <a:off x="3593324" y="4120116"/>
              <a:ext cx="667657" cy="4281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B38C41A-A3BE-7F40-9D07-657E311C267C}"/>
                    </a:ext>
                  </a:extLst>
                </p:cNvPr>
                <p:cNvSpPr txBox="1"/>
                <p:nvPr/>
              </p:nvSpPr>
              <p:spPr>
                <a:xfrm>
                  <a:off x="3717671" y="4226480"/>
                  <a:ext cx="40491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&lt;</m:t>
                            </m:r>
                            <m:r>
                              <a:rPr lang="en-US" sz="1400" b="0" i="1" smtClean="0">
                                <a:latin typeface="Cambria Math" panose="02040503050406030204" pitchFamily="18" charset="0"/>
                              </a:rPr>
                              <m:t>𝑡</m:t>
                            </m:r>
                            <m:r>
                              <a:rPr lang="en-US" sz="1400" b="0" i="1" smtClean="0">
                                <a:latin typeface="Cambria Math" panose="02040503050406030204" pitchFamily="18" charset="0"/>
                              </a:rPr>
                              <m:t>&gt;</m:t>
                            </m:r>
                          </m:sup>
                        </m:sSup>
                      </m:oMath>
                    </m:oMathPara>
                  </a14:m>
                  <a:endParaRPr lang="en-US" sz="1400" dirty="0"/>
                </a:p>
              </p:txBody>
            </p:sp>
          </mc:Choice>
          <mc:Fallback xmlns="">
            <p:sp>
              <p:nvSpPr>
                <p:cNvPr id="219" name="TextBox 218">
                  <a:extLst>
                    <a:ext uri="{FF2B5EF4-FFF2-40B4-BE49-F238E27FC236}">
                      <a16:creationId xmlns:a16="http://schemas.microsoft.com/office/drawing/2014/main" id="{EB38C41A-A3BE-7F40-9D07-657E311C267C}"/>
                    </a:ext>
                  </a:extLst>
                </p:cNvPr>
                <p:cNvSpPr txBox="1">
                  <a:spLocks noRot="1" noChangeAspect="1" noMove="1" noResize="1" noEditPoints="1" noAdjustHandles="1" noChangeArrowheads="1" noChangeShapeType="1" noTextEdit="1"/>
                </p:cNvSpPr>
                <p:nvPr/>
              </p:nvSpPr>
              <p:spPr>
                <a:xfrm>
                  <a:off x="3717671" y="4226480"/>
                  <a:ext cx="404919" cy="215444"/>
                </a:xfrm>
                <a:prstGeom prst="rect">
                  <a:avLst/>
                </a:prstGeom>
                <a:blipFill>
                  <a:blip r:embed="rId35"/>
                  <a:stretch>
                    <a:fillRect l="-9375" r="-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0" name="TextBox 219">
                  <a:extLst>
                    <a:ext uri="{FF2B5EF4-FFF2-40B4-BE49-F238E27FC236}">
                      <a16:creationId xmlns:a16="http://schemas.microsoft.com/office/drawing/2014/main" id="{858199F5-FEFA-4D4B-A3BB-34F85691B5C7}"/>
                    </a:ext>
                  </a:extLst>
                </p:cNvPr>
                <p:cNvSpPr txBox="1"/>
                <p:nvPr/>
              </p:nvSpPr>
              <p:spPr>
                <a:xfrm>
                  <a:off x="3715426" y="3478768"/>
                  <a:ext cx="41088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𝑦</m:t>
                                </m:r>
                              </m:e>
                            </m:acc>
                          </m:e>
                          <m:sup>
                            <m:r>
                              <a:rPr lang="en-US" sz="1400" b="0" i="1" smtClean="0">
                                <a:latin typeface="Cambria Math" panose="02040503050406030204" pitchFamily="18" charset="0"/>
                              </a:rPr>
                              <m:t>&lt;</m:t>
                            </m:r>
                            <m:r>
                              <a:rPr lang="en-US" sz="1400" b="0" i="1" smtClean="0">
                                <a:latin typeface="Cambria Math" panose="02040503050406030204" pitchFamily="18" charset="0"/>
                              </a:rPr>
                              <m:t>𝑡</m:t>
                            </m:r>
                            <m:r>
                              <a:rPr lang="en-US" sz="1400" b="0" i="1" smtClean="0">
                                <a:latin typeface="Cambria Math" panose="02040503050406030204" pitchFamily="18" charset="0"/>
                              </a:rPr>
                              <m:t>&gt;</m:t>
                            </m:r>
                          </m:sup>
                        </m:sSup>
                      </m:oMath>
                    </m:oMathPara>
                  </a14:m>
                  <a:endParaRPr lang="en-US" sz="1400" dirty="0"/>
                </a:p>
              </p:txBody>
            </p:sp>
          </mc:Choice>
          <mc:Fallback xmlns="">
            <p:sp>
              <p:nvSpPr>
                <p:cNvPr id="48" name="TextBox 47">
                  <a:extLst>
                    <a:ext uri="{FF2B5EF4-FFF2-40B4-BE49-F238E27FC236}">
                      <a16:creationId xmlns:a16="http://schemas.microsoft.com/office/drawing/2014/main" id="{F49C5606-D8CF-B148-B344-50E2C99D8B3A}"/>
                    </a:ext>
                  </a:extLst>
                </p:cNvPr>
                <p:cNvSpPr txBox="1">
                  <a:spLocks noRot="1" noChangeAspect="1" noMove="1" noResize="1" noEditPoints="1" noAdjustHandles="1" noChangeArrowheads="1" noChangeShapeType="1" noTextEdit="1"/>
                </p:cNvSpPr>
                <p:nvPr/>
              </p:nvSpPr>
              <p:spPr>
                <a:xfrm>
                  <a:off x="3715426" y="3478768"/>
                  <a:ext cx="410882" cy="215444"/>
                </a:xfrm>
                <a:prstGeom prst="rect">
                  <a:avLst/>
                </a:prstGeom>
                <a:blipFill>
                  <a:blip r:embed="rId36"/>
                  <a:stretch>
                    <a:fillRect l="-12121" t="-22222" b="-16667"/>
                  </a:stretch>
                </a:blipFill>
              </p:spPr>
              <p:txBody>
                <a:bodyPr/>
                <a:lstStyle/>
                <a:p>
                  <a:r>
                    <a:rPr lang="en-US">
                      <a:noFill/>
                    </a:rPr>
                    <a:t> </a:t>
                  </a:r>
                </a:p>
              </p:txBody>
            </p:sp>
          </mc:Fallback>
        </mc:AlternateContent>
        <p:cxnSp>
          <p:nvCxnSpPr>
            <p:cNvPr id="221" name="Straight Arrow Connector 220">
              <a:extLst>
                <a:ext uri="{FF2B5EF4-FFF2-40B4-BE49-F238E27FC236}">
                  <a16:creationId xmlns:a16="http://schemas.microsoft.com/office/drawing/2014/main" id="{FFCC63A8-39AA-CD48-A34F-078677ED88B0}"/>
                </a:ext>
              </a:extLst>
            </p:cNvPr>
            <p:cNvCxnSpPr>
              <a:cxnSpLocks/>
              <a:endCxn id="218" idx="1"/>
            </p:cNvCxnSpPr>
            <p:nvPr/>
          </p:nvCxnSpPr>
          <p:spPr>
            <a:xfrm>
              <a:off x="2879175" y="4334202"/>
              <a:ext cx="71414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ED54D78B-1D6F-3344-9CEC-8D0A305605B7}"/>
                </a:ext>
              </a:extLst>
            </p:cNvPr>
            <p:cNvCxnSpPr>
              <a:cxnSpLocks/>
              <a:stCxn id="218" idx="0"/>
            </p:cNvCxnSpPr>
            <p:nvPr/>
          </p:nvCxnSpPr>
          <p:spPr>
            <a:xfrm flipV="1">
              <a:off x="3927153" y="3754090"/>
              <a:ext cx="0" cy="36602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AA49AB3A-6CF4-E744-B1AB-3A4F8689389D}"/>
                </a:ext>
              </a:extLst>
            </p:cNvPr>
            <p:cNvCxnSpPr>
              <a:cxnSpLocks/>
              <a:endCxn id="218" idx="2"/>
            </p:cNvCxnSpPr>
            <p:nvPr/>
          </p:nvCxnSpPr>
          <p:spPr>
            <a:xfrm flipV="1">
              <a:off x="3927153" y="4548288"/>
              <a:ext cx="0" cy="4259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15" name="Curved Connector 214">
            <a:extLst>
              <a:ext uri="{FF2B5EF4-FFF2-40B4-BE49-F238E27FC236}">
                <a16:creationId xmlns:a16="http://schemas.microsoft.com/office/drawing/2014/main" id="{A314299F-3C6A-3943-AE87-0ED392848108}"/>
              </a:ext>
            </a:extLst>
          </p:cNvPr>
          <p:cNvCxnSpPr>
            <a:cxnSpLocks/>
          </p:cNvCxnSpPr>
          <p:nvPr/>
        </p:nvCxnSpPr>
        <p:spPr>
          <a:xfrm>
            <a:off x="6412031" y="1381558"/>
            <a:ext cx="1361482" cy="1220102"/>
          </a:xfrm>
          <a:prstGeom prst="curvedConnector3">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6" name="TextBox 215">
            <a:extLst>
              <a:ext uri="{FF2B5EF4-FFF2-40B4-BE49-F238E27FC236}">
                <a16:creationId xmlns:a16="http://schemas.microsoft.com/office/drawing/2014/main" id="{2A2166EF-8994-384C-AE6D-975A8FE01CA3}"/>
              </a:ext>
            </a:extLst>
          </p:cNvPr>
          <p:cNvSpPr txBox="1"/>
          <p:nvPr/>
        </p:nvSpPr>
        <p:spPr>
          <a:xfrm>
            <a:off x="6097058" y="1867493"/>
            <a:ext cx="343364" cy="369332"/>
          </a:xfrm>
          <a:prstGeom prst="rect">
            <a:avLst/>
          </a:prstGeom>
          <a:noFill/>
        </p:spPr>
        <p:txBody>
          <a:bodyPr wrap="none" rtlCol="0">
            <a:spAutoFit/>
          </a:bodyPr>
          <a:lstStyle/>
          <a:p>
            <a:r>
              <a:rPr lang="en-US" dirty="0"/>
              <a:t>…</a:t>
            </a:r>
          </a:p>
        </p:txBody>
      </p:sp>
      <p:cxnSp>
        <p:nvCxnSpPr>
          <p:cNvPr id="247" name="Straight Arrow Connector 246">
            <a:extLst>
              <a:ext uri="{FF2B5EF4-FFF2-40B4-BE49-F238E27FC236}">
                <a16:creationId xmlns:a16="http://schemas.microsoft.com/office/drawing/2014/main" id="{8978D495-FAFD-9A4D-ACBF-D3BFCF14C85A}"/>
              </a:ext>
            </a:extLst>
          </p:cNvPr>
          <p:cNvCxnSpPr>
            <a:stCxn id="114" idx="0"/>
            <a:endCxn id="231" idx="2"/>
          </p:cNvCxnSpPr>
          <p:nvPr/>
        </p:nvCxnSpPr>
        <p:spPr>
          <a:xfrm flipV="1">
            <a:off x="1739823" y="2877459"/>
            <a:ext cx="1189590" cy="900223"/>
          </a:xfrm>
          <a:prstGeom prst="straightConnector1">
            <a:avLst/>
          </a:prstGeom>
          <a:ln w="63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48" name="Straight Arrow Connector 247">
            <a:extLst>
              <a:ext uri="{FF2B5EF4-FFF2-40B4-BE49-F238E27FC236}">
                <a16:creationId xmlns:a16="http://schemas.microsoft.com/office/drawing/2014/main" id="{C68E0EF7-6659-974C-82E0-5515DCF9BC3E}"/>
              </a:ext>
            </a:extLst>
          </p:cNvPr>
          <p:cNvCxnSpPr>
            <a:cxnSpLocks/>
            <a:stCxn id="116" idx="0"/>
            <a:endCxn id="231" idx="2"/>
          </p:cNvCxnSpPr>
          <p:nvPr/>
        </p:nvCxnSpPr>
        <p:spPr>
          <a:xfrm flipH="1" flipV="1">
            <a:off x="2929413" y="2877459"/>
            <a:ext cx="889619" cy="900223"/>
          </a:xfrm>
          <a:prstGeom prst="straightConnector1">
            <a:avLst/>
          </a:prstGeom>
          <a:ln w="63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51" name="Straight Arrow Connector 250">
            <a:extLst>
              <a:ext uri="{FF2B5EF4-FFF2-40B4-BE49-F238E27FC236}">
                <a16:creationId xmlns:a16="http://schemas.microsoft.com/office/drawing/2014/main" id="{F50E6FEB-1B9F-9C47-97B6-C732EB9F90E8}"/>
              </a:ext>
            </a:extLst>
          </p:cNvPr>
          <p:cNvCxnSpPr>
            <a:cxnSpLocks/>
            <a:stCxn id="118" idx="0"/>
            <a:endCxn id="231" idx="2"/>
          </p:cNvCxnSpPr>
          <p:nvPr/>
        </p:nvCxnSpPr>
        <p:spPr>
          <a:xfrm flipH="1" flipV="1">
            <a:off x="2929413" y="2877459"/>
            <a:ext cx="3086382" cy="900223"/>
          </a:xfrm>
          <a:prstGeom prst="straightConnector1">
            <a:avLst/>
          </a:prstGeom>
          <a:ln w="63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54" name="Straight Arrow Connector 253">
            <a:extLst>
              <a:ext uri="{FF2B5EF4-FFF2-40B4-BE49-F238E27FC236}">
                <a16:creationId xmlns:a16="http://schemas.microsoft.com/office/drawing/2014/main" id="{924AE748-C844-2243-8565-3CEDA9F51155}"/>
              </a:ext>
            </a:extLst>
          </p:cNvPr>
          <p:cNvCxnSpPr>
            <a:cxnSpLocks/>
            <a:stCxn id="120" idx="0"/>
            <a:endCxn id="231" idx="2"/>
          </p:cNvCxnSpPr>
          <p:nvPr/>
        </p:nvCxnSpPr>
        <p:spPr>
          <a:xfrm flipH="1" flipV="1">
            <a:off x="2929413" y="2877459"/>
            <a:ext cx="5403219" cy="900223"/>
          </a:xfrm>
          <a:prstGeom prst="straightConnector1">
            <a:avLst/>
          </a:prstGeom>
          <a:ln w="63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57" name="Straight Arrow Connector 256">
            <a:extLst>
              <a:ext uri="{FF2B5EF4-FFF2-40B4-BE49-F238E27FC236}">
                <a16:creationId xmlns:a16="http://schemas.microsoft.com/office/drawing/2014/main" id="{1B71EFBE-B581-7845-98B5-5EF8496DA542}"/>
              </a:ext>
            </a:extLst>
          </p:cNvPr>
          <p:cNvCxnSpPr>
            <a:cxnSpLocks/>
            <a:stCxn id="188" idx="0"/>
            <a:endCxn id="231" idx="2"/>
          </p:cNvCxnSpPr>
          <p:nvPr/>
        </p:nvCxnSpPr>
        <p:spPr>
          <a:xfrm flipH="1" flipV="1">
            <a:off x="2929413" y="2877459"/>
            <a:ext cx="7737922" cy="900223"/>
          </a:xfrm>
          <a:prstGeom prst="straightConnector1">
            <a:avLst/>
          </a:prstGeom>
          <a:ln w="6350">
            <a:solidFill>
              <a:schemeClr val="tx1"/>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0" name="TextBox 259">
                <a:extLst>
                  <a:ext uri="{FF2B5EF4-FFF2-40B4-BE49-F238E27FC236}">
                    <a16:creationId xmlns:a16="http://schemas.microsoft.com/office/drawing/2014/main" id="{C721DB47-45E8-FA46-A407-0185D3C2F369}"/>
                  </a:ext>
                </a:extLst>
              </p:cNvPr>
              <p:cNvSpPr txBox="1"/>
              <p:nvPr/>
            </p:nvSpPr>
            <p:spPr>
              <a:xfrm>
                <a:off x="1621547" y="3257153"/>
                <a:ext cx="53418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i="1" smtClean="0">
                              <a:latin typeface="Cambria Math" panose="02040503050406030204" pitchFamily="18" charset="0"/>
                              <a:ea typeface="Cambria Math" panose="02040503050406030204" pitchFamily="18" charset="0"/>
                            </a:rPr>
                            <m:t>𝛼</m:t>
                          </m:r>
                        </m:e>
                        <m:sup>
                          <m:r>
                            <a:rPr lang="en-US" sz="1400" b="0" i="1" smtClean="0">
                              <a:latin typeface="Cambria Math" panose="02040503050406030204" pitchFamily="18" charset="0"/>
                            </a:rPr>
                            <m:t>&lt;1,1&gt;</m:t>
                          </m:r>
                        </m:sup>
                      </m:sSup>
                    </m:oMath>
                  </m:oMathPara>
                </a14:m>
                <a:endParaRPr lang="en-US" sz="1400" dirty="0"/>
              </a:p>
            </p:txBody>
          </p:sp>
        </mc:Choice>
        <mc:Fallback xmlns="">
          <p:sp>
            <p:nvSpPr>
              <p:cNvPr id="260" name="TextBox 259">
                <a:extLst>
                  <a:ext uri="{FF2B5EF4-FFF2-40B4-BE49-F238E27FC236}">
                    <a16:creationId xmlns:a16="http://schemas.microsoft.com/office/drawing/2014/main" id="{C721DB47-45E8-FA46-A407-0185D3C2F369}"/>
                  </a:ext>
                </a:extLst>
              </p:cNvPr>
              <p:cNvSpPr txBox="1">
                <a:spLocks noRot="1" noChangeAspect="1" noMove="1" noResize="1" noEditPoints="1" noAdjustHandles="1" noChangeArrowheads="1" noChangeShapeType="1" noTextEdit="1"/>
              </p:cNvSpPr>
              <p:nvPr/>
            </p:nvSpPr>
            <p:spPr>
              <a:xfrm>
                <a:off x="1621547" y="3257153"/>
                <a:ext cx="534185" cy="215444"/>
              </a:xfrm>
              <a:prstGeom prst="rect">
                <a:avLst/>
              </a:prstGeom>
              <a:blipFill>
                <a:blip r:embed="rId37"/>
                <a:stretch>
                  <a:fillRect l="-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1" name="TextBox 260">
                <a:extLst>
                  <a:ext uri="{FF2B5EF4-FFF2-40B4-BE49-F238E27FC236}">
                    <a16:creationId xmlns:a16="http://schemas.microsoft.com/office/drawing/2014/main" id="{08D1EF40-E4A9-8F47-AF46-32F9728C7190}"/>
                  </a:ext>
                </a:extLst>
              </p:cNvPr>
              <p:cNvSpPr txBox="1"/>
              <p:nvPr/>
            </p:nvSpPr>
            <p:spPr>
              <a:xfrm>
                <a:off x="2828647" y="3309759"/>
                <a:ext cx="53418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i="1" smtClean="0">
                              <a:latin typeface="Cambria Math" panose="02040503050406030204" pitchFamily="18" charset="0"/>
                              <a:ea typeface="Cambria Math" panose="02040503050406030204" pitchFamily="18" charset="0"/>
                            </a:rPr>
                            <m:t>𝛼</m:t>
                          </m:r>
                        </m:e>
                        <m:sup>
                          <m:r>
                            <a:rPr lang="en-US" sz="1400" b="0" i="1" smtClean="0">
                              <a:latin typeface="Cambria Math" panose="02040503050406030204" pitchFamily="18" charset="0"/>
                            </a:rPr>
                            <m:t>&lt;1,2&gt;</m:t>
                          </m:r>
                        </m:sup>
                      </m:sSup>
                    </m:oMath>
                  </m:oMathPara>
                </a14:m>
                <a:endParaRPr lang="en-US" sz="1400" dirty="0"/>
              </a:p>
            </p:txBody>
          </p:sp>
        </mc:Choice>
        <mc:Fallback xmlns="">
          <p:sp>
            <p:nvSpPr>
              <p:cNvPr id="261" name="TextBox 260">
                <a:extLst>
                  <a:ext uri="{FF2B5EF4-FFF2-40B4-BE49-F238E27FC236}">
                    <a16:creationId xmlns:a16="http://schemas.microsoft.com/office/drawing/2014/main" id="{08D1EF40-E4A9-8F47-AF46-32F9728C7190}"/>
                  </a:ext>
                </a:extLst>
              </p:cNvPr>
              <p:cNvSpPr txBox="1">
                <a:spLocks noRot="1" noChangeAspect="1" noMove="1" noResize="1" noEditPoints="1" noAdjustHandles="1" noChangeArrowheads="1" noChangeShapeType="1" noTextEdit="1"/>
              </p:cNvSpPr>
              <p:nvPr/>
            </p:nvSpPr>
            <p:spPr>
              <a:xfrm>
                <a:off x="2828647" y="3309759"/>
                <a:ext cx="534185" cy="215444"/>
              </a:xfrm>
              <a:prstGeom prst="rect">
                <a:avLst/>
              </a:prstGeom>
              <a:blipFill>
                <a:blip r:embed="rId38"/>
                <a:stretch>
                  <a:fillRect l="-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2" name="TextBox 261">
                <a:extLst>
                  <a:ext uri="{FF2B5EF4-FFF2-40B4-BE49-F238E27FC236}">
                    <a16:creationId xmlns:a16="http://schemas.microsoft.com/office/drawing/2014/main" id="{6DA6774F-7619-6449-8396-0405534824EC}"/>
                  </a:ext>
                </a:extLst>
              </p:cNvPr>
              <p:cNvSpPr txBox="1"/>
              <p:nvPr/>
            </p:nvSpPr>
            <p:spPr>
              <a:xfrm>
                <a:off x="4356001" y="3459836"/>
                <a:ext cx="53418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i="1" smtClean="0">
                              <a:latin typeface="Cambria Math" panose="02040503050406030204" pitchFamily="18" charset="0"/>
                              <a:ea typeface="Cambria Math" panose="02040503050406030204" pitchFamily="18" charset="0"/>
                            </a:rPr>
                            <m:t>𝛼</m:t>
                          </m:r>
                        </m:e>
                        <m:sup>
                          <m:r>
                            <a:rPr lang="en-US" sz="1400" b="0" i="1" smtClean="0">
                              <a:latin typeface="Cambria Math" panose="02040503050406030204" pitchFamily="18" charset="0"/>
                            </a:rPr>
                            <m:t>&lt;1,3&gt;</m:t>
                          </m:r>
                        </m:sup>
                      </m:sSup>
                    </m:oMath>
                  </m:oMathPara>
                </a14:m>
                <a:endParaRPr lang="en-US" sz="1400" dirty="0"/>
              </a:p>
            </p:txBody>
          </p:sp>
        </mc:Choice>
        <mc:Fallback xmlns="">
          <p:sp>
            <p:nvSpPr>
              <p:cNvPr id="262" name="TextBox 261">
                <a:extLst>
                  <a:ext uri="{FF2B5EF4-FFF2-40B4-BE49-F238E27FC236}">
                    <a16:creationId xmlns:a16="http://schemas.microsoft.com/office/drawing/2014/main" id="{6DA6774F-7619-6449-8396-0405534824EC}"/>
                  </a:ext>
                </a:extLst>
              </p:cNvPr>
              <p:cNvSpPr txBox="1">
                <a:spLocks noRot="1" noChangeAspect="1" noMove="1" noResize="1" noEditPoints="1" noAdjustHandles="1" noChangeArrowheads="1" noChangeShapeType="1" noTextEdit="1"/>
              </p:cNvSpPr>
              <p:nvPr/>
            </p:nvSpPr>
            <p:spPr>
              <a:xfrm>
                <a:off x="4356001" y="3459836"/>
                <a:ext cx="534185" cy="215444"/>
              </a:xfrm>
              <a:prstGeom prst="rect">
                <a:avLst/>
              </a:prstGeom>
              <a:blipFill>
                <a:blip r:embed="rId39"/>
                <a:stretch>
                  <a:fillRect l="-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3" name="TextBox 262">
                <a:extLst>
                  <a:ext uri="{FF2B5EF4-FFF2-40B4-BE49-F238E27FC236}">
                    <a16:creationId xmlns:a16="http://schemas.microsoft.com/office/drawing/2014/main" id="{7A052A37-3F0C-AF4A-8A5F-AA705EA50C47}"/>
                  </a:ext>
                </a:extLst>
              </p:cNvPr>
              <p:cNvSpPr txBox="1"/>
              <p:nvPr/>
            </p:nvSpPr>
            <p:spPr>
              <a:xfrm>
                <a:off x="6276539" y="3531574"/>
                <a:ext cx="53418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i="1" smtClean="0">
                              <a:latin typeface="Cambria Math" panose="02040503050406030204" pitchFamily="18" charset="0"/>
                              <a:ea typeface="Cambria Math" panose="02040503050406030204" pitchFamily="18" charset="0"/>
                            </a:rPr>
                            <m:t>𝛼</m:t>
                          </m:r>
                        </m:e>
                        <m:sup>
                          <m:r>
                            <a:rPr lang="en-US" sz="1400" b="0" i="1" smtClean="0">
                              <a:latin typeface="Cambria Math" panose="02040503050406030204" pitchFamily="18" charset="0"/>
                            </a:rPr>
                            <m:t>&lt;1,4&gt;</m:t>
                          </m:r>
                        </m:sup>
                      </m:sSup>
                    </m:oMath>
                  </m:oMathPara>
                </a14:m>
                <a:endParaRPr lang="en-US" sz="1400" dirty="0"/>
              </a:p>
            </p:txBody>
          </p:sp>
        </mc:Choice>
        <mc:Fallback xmlns="">
          <p:sp>
            <p:nvSpPr>
              <p:cNvPr id="263" name="TextBox 262">
                <a:extLst>
                  <a:ext uri="{FF2B5EF4-FFF2-40B4-BE49-F238E27FC236}">
                    <a16:creationId xmlns:a16="http://schemas.microsoft.com/office/drawing/2014/main" id="{7A052A37-3F0C-AF4A-8A5F-AA705EA50C47}"/>
                  </a:ext>
                </a:extLst>
              </p:cNvPr>
              <p:cNvSpPr txBox="1">
                <a:spLocks noRot="1" noChangeAspect="1" noMove="1" noResize="1" noEditPoints="1" noAdjustHandles="1" noChangeArrowheads="1" noChangeShapeType="1" noTextEdit="1"/>
              </p:cNvSpPr>
              <p:nvPr/>
            </p:nvSpPr>
            <p:spPr>
              <a:xfrm>
                <a:off x="6276539" y="3531574"/>
                <a:ext cx="534185" cy="215444"/>
              </a:xfrm>
              <a:prstGeom prst="rect">
                <a:avLst/>
              </a:prstGeom>
              <a:blipFill>
                <a:blip r:embed="rId40"/>
                <a:stretch>
                  <a:fillRect l="-2326" r="-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4" name="TextBox 263">
                <a:extLst>
                  <a:ext uri="{FF2B5EF4-FFF2-40B4-BE49-F238E27FC236}">
                    <a16:creationId xmlns:a16="http://schemas.microsoft.com/office/drawing/2014/main" id="{A59F1F6B-4BCB-A34A-A97F-CBDE18B69054}"/>
                  </a:ext>
                </a:extLst>
              </p:cNvPr>
              <p:cNvSpPr txBox="1"/>
              <p:nvPr/>
            </p:nvSpPr>
            <p:spPr>
              <a:xfrm>
                <a:off x="7737871" y="3180927"/>
                <a:ext cx="534185" cy="2178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i="1" smtClean="0">
                              <a:latin typeface="Cambria Math" panose="02040503050406030204" pitchFamily="18" charset="0"/>
                              <a:ea typeface="Cambria Math" panose="02040503050406030204" pitchFamily="18" charset="0"/>
                            </a:rPr>
                            <m:t>𝛼</m:t>
                          </m:r>
                        </m:e>
                        <m:sup>
                          <m:r>
                            <a:rPr lang="en-US" sz="1400" b="0" i="1" smtClean="0">
                              <a:latin typeface="Cambria Math" panose="02040503050406030204" pitchFamily="18" charset="0"/>
                            </a:rPr>
                            <m:t>&lt;1,5&gt;</m:t>
                          </m:r>
                        </m:sup>
                      </m:sSup>
                    </m:oMath>
                  </m:oMathPara>
                </a14:m>
                <a:endParaRPr lang="en-US" sz="1400" dirty="0"/>
              </a:p>
            </p:txBody>
          </p:sp>
        </mc:Choice>
        <mc:Fallback xmlns="">
          <p:sp>
            <p:nvSpPr>
              <p:cNvPr id="264" name="TextBox 263">
                <a:extLst>
                  <a:ext uri="{FF2B5EF4-FFF2-40B4-BE49-F238E27FC236}">
                    <a16:creationId xmlns:a16="http://schemas.microsoft.com/office/drawing/2014/main" id="{A59F1F6B-4BCB-A34A-A97F-CBDE18B69054}"/>
                  </a:ext>
                </a:extLst>
              </p:cNvPr>
              <p:cNvSpPr txBox="1">
                <a:spLocks noRot="1" noChangeAspect="1" noMove="1" noResize="1" noEditPoints="1" noAdjustHandles="1" noChangeArrowheads="1" noChangeShapeType="1" noTextEdit="1"/>
              </p:cNvSpPr>
              <p:nvPr/>
            </p:nvSpPr>
            <p:spPr>
              <a:xfrm>
                <a:off x="7737871" y="3180927"/>
                <a:ext cx="534185" cy="217817"/>
              </a:xfrm>
              <a:prstGeom prst="rect">
                <a:avLst/>
              </a:prstGeom>
              <a:blipFill>
                <a:blip r:embed="rId41"/>
                <a:stretch>
                  <a:fillRect l="-2326" r="-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5" name="TextBox 264">
                <a:extLst>
                  <a:ext uri="{FF2B5EF4-FFF2-40B4-BE49-F238E27FC236}">
                    <a16:creationId xmlns:a16="http://schemas.microsoft.com/office/drawing/2014/main" id="{C9963006-5A59-E04E-A85D-8FC9EE56BDB2}"/>
                  </a:ext>
                </a:extLst>
              </p:cNvPr>
              <p:cNvSpPr txBox="1"/>
              <p:nvPr/>
            </p:nvSpPr>
            <p:spPr>
              <a:xfrm>
                <a:off x="8791788" y="960849"/>
                <a:ext cx="1892505" cy="5300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𝐶</m:t>
                          </m:r>
                        </m:e>
                        <m:sup>
                          <m:r>
                            <a:rPr lang="en-US" sz="1400" b="0" i="1" smtClean="0">
                              <a:latin typeface="Cambria Math" panose="02040503050406030204" pitchFamily="18" charset="0"/>
                            </a:rPr>
                            <m:t>&lt;1&gt;</m:t>
                          </m:r>
                        </m:sup>
                      </m:sSup>
                      <m:r>
                        <a:rPr lang="en-US" sz="1400" b="0" i="1" smtClean="0">
                          <a:latin typeface="Cambria Math" panose="02040503050406030204" pitchFamily="18" charset="0"/>
                        </a:rPr>
                        <m:t>=</m:t>
                      </m:r>
                      <m:nary>
                        <m:naryPr>
                          <m:chr m:val="∑"/>
                          <m:supHide m:val="on"/>
                          <m:ctrlPr>
                            <a:rPr lang="en-US" sz="1400" b="0" i="1" smtClean="0">
                              <a:latin typeface="Cambria Math" panose="02040503050406030204" pitchFamily="18" charset="0"/>
                            </a:rPr>
                          </m:ctrlPr>
                        </m:naryPr>
                        <m:sub>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𝑡</m:t>
                              </m:r>
                            </m:e>
                            <m:sup>
                              <m:r>
                                <a:rPr lang="en-US" sz="1400" b="0" i="1" smtClean="0">
                                  <a:latin typeface="Cambria Math" panose="02040503050406030204" pitchFamily="18" charset="0"/>
                                </a:rPr>
                                <m:t>′</m:t>
                              </m:r>
                            </m:sup>
                          </m:sSup>
                        </m:sub>
                        <m:sup/>
                        <m:e>
                          <m:sSup>
                            <m:sSupPr>
                              <m:ctrlPr>
                                <a:rPr lang="en-US" sz="1400" b="1" i="1" smtClean="0">
                                  <a:solidFill>
                                    <a:schemeClr val="accent2"/>
                                  </a:solidFill>
                                  <a:latin typeface="Cambria Math" panose="02040503050406030204" pitchFamily="18" charset="0"/>
                                </a:rPr>
                              </m:ctrlPr>
                            </m:sSupPr>
                            <m:e>
                              <m:r>
                                <a:rPr lang="en-US" sz="1400" b="1" i="1" smtClean="0">
                                  <a:solidFill>
                                    <a:schemeClr val="accent2"/>
                                  </a:solidFill>
                                  <a:latin typeface="Cambria Math" panose="02040503050406030204" pitchFamily="18" charset="0"/>
                                  <a:ea typeface="Cambria Math" panose="02040503050406030204" pitchFamily="18" charset="0"/>
                                </a:rPr>
                                <m:t>𝜶</m:t>
                              </m:r>
                            </m:e>
                            <m:sup>
                              <m:r>
                                <a:rPr lang="en-US" sz="1400" b="1" i="1" smtClean="0">
                                  <a:solidFill>
                                    <a:schemeClr val="accent2"/>
                                  </a:solidFill>
                                  <a:latin typeface="Cambria Math" panose="02040503050406030204" pitchFamily="18" charset="0"/>
                                </a:rPr>
                                <m:t>&lt;</m:t>
                              </m:r>
                              <m:r>
                                <a:rPr lang="en-US" sz="1400" b="1" i="1" smtClean="0">
                                  <a:solidFill>
                                    <a:schemeClr val="accent2"/>
                                  </a:solidFill>
                                  <a:latin typeface="Cambria Math" panose="02040503050406030204" pitchFamily="18" charset="0"/>
                                </a:rPr>
                                <m:t>𝟏</m:t>
                              </m:r>
                              <m:r>
                                <a:rPr lang="en-US" sz="1400" b="1" i="1" smtClean="0">
                                  <a:solidFill>
                                    <a:schemeClr val="accent2"/>
                                  </a:solidFill>
                                  <a:latin typeface="Cambria Math" panose="02040503050406030204" pitchFamily="18" charset="0"/>
                                </a:rPr>
                                <m:t>,</m:t>
                              </m:r>
                              <m:sSup>
                                <m:sSupPr>
                                  <m:ctrlPr>
                                    <a:rPr lang="en-US" sz="1400" b="1" i="1" smtClean="0">
                                      <a:solidFill>
                                        <a:schemeClr val="accent2"/>
                                      </a:solidFill>
                                      <a:latin typeface="Cambria Math" panose="02040503050406030204" pitchFamily="18" charset="0"/>
                                    </a:rPr>
                                  </m:ctrlPr>
                                </m:sSupPr>
                                <m:e>
                                  <m:r>
                                    <a:rPr lang="en-US" sz="1400" b="1" i="1" smtClean="0">
                                      <a:solidFill>
                                        <a:schemeClr val="accent2"/>
                                      </a:solidFill>
                                      <a:latin typeface="Cambria Math" panose="02040503050406030204" pitchFamily="18" charset="0"/>
                                    </a:rPr>
                                    <m:t>𝒕</m:t>
                                  </m:r>
                                </m:e>
                                <m:sup>
                                  <m:r>
                                    <a:rPr lang="en-US" sz="1400" b="1" i="1" smtClean="0">
                                      <a:solidFill>
                                        <a:schemeClr val="accent2"/>
                                      </a:solidFill>
                                      <a:latin typeface="Cambria Math" panose="02040503050406030204" pitchFamily="18" charset="0"/>
                                    </a:rPr>
                                    <m:t>′</m:t>
                                  </m:r>
                                </m:sup>
                              </m:sSup>
                              <m:r>
                                <a:rPr lang="en-US" sz="1400" b="1" i="1" smtClean="0">
                                  <a:solidFill>
                                    <a:schemeClr val="accent2"/>
                                  </a:solidFill>
                                  <a:latin typeface="Cambria Math" panose="02040503050406030204" pitchFamily="18" charset="0"/>
                                </a:rPr>
                                <m:t>&gt;</m:t>
                              </m:r>
                            </m:sup>
                          </m:sSup>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𝑎</m:t>
                              </m:r>
                            </m:e>
                            <m:sup>
                              <m:r>
                                <a:rPr lang="en-US" sz="1400" b="0" i="1" smtClean="0">
                                  <a:latin typeface="Cambria Math" panose="02040503050406030204" pitchFamily="18" charset="0"/>
                                </a:rPr>
                                <m:t>&lt;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𝑡</m:t>
                                  </m:r>
                                </m:e>
                                <m:sup>
                                  <m:r>
                                    <a:rPr lang="en-US" sz="1400" b="0" i="1" smtClean="0">
                                      <a:latin typeface="Cambria Math" panose="02040503050406030204" pitchFamily="18" charset="0"/>
                                    </a:rPr>
                                    <m:t>′</m:t>
                                  </m:r>
                                </m:sup>
                              </m:sSup>
                              <m:r>
                                <a:rPr lang="en-US" sz="1400" b="0" i="1" smtClean="0">
                                  <a:latin typeface="Cambria Math" panose="02040503050406030204" pitchFamily="18" charset="0"/>
                                </a:rPr>
                                <m:t>&gt;</m:t>
                              </m:r>
                            </m:sup>
                          </m:sSup>
                        </m:e>
                      </m:nary>
                    </m:oMath>
                  </m:oMathPara>
                </a14:m>
                <a:endParaRPr lang="en-US" sz="1400" dirty="0"/>
              </a:p>
            </p:txBody>
          </p:sp>
        </mc:Choice>
        <mc:Fallback xmlns="">
          <p:sp>
            <p:nvSpPr>
              <p:cNvPr id="265" name="TextBox 264">
                <a:extLst>
                  <a:ext uri="{FF2B5EF4-FFF2-40B4-BE49-F238E27FC236}">
                    <a16:creationId xmlns:a16="http://schemas.microsoft.com/office/drawing/2014/main" id="{C9963006-5A59-E04E-A85D-8FC9EE56BDB2}"/>
                  </a:ext>
                </a:extLst>
              </p:cNvPr>
              <p:cNvSpPr txBox="1">
                <a:spLocks noRot="1" noChangeAspect="1" noMove="1" noResize="1" noEditPoints="1" noAdjustHandles="1" noChangeArrowheads="1" noChangeShapeType="1" noTextEdit="1"/>
              </p:cNvSpPr>
              <p:nvPr/>
            </p:nvSpPr>
            <p:spPr>
              <a:xfrm>
                <a:off x="8791788" y="960849"/>
                <a:ext cx="1892505" cy="530082"/>
              </a:xfrm>
              <a:prstGeom prst="rect">
                <a:avLst/>
              </a:prstGeom>
              <a:blipFill>
                <a:blip r:embed="rId42"/>
                <a:stretch>
                  <a:fillRect l="-1333" t="-145238" b="-20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6" name="Rectangle 265">
                <a:extLst>
                  <a:ext uri="{FF2B5EF4-FFF2-40B4-BE49-F238E27FC236}">
                    <a16:creationId xmlns:a16="http://schemas.microsoft.com/office/drawing/2014/main" id="{AF71EA14-84CE-494B-B3DE-CA8DC6E67406}"/>
                  </a:ext>
                </a:extLst>
              </p:cNvPr>
              <p:cNvSpPr/>
              <p:nvPr/>
            </p:nvSpPr>
            <p:spPr>
              <a:xfrm>
                <a:off x="9346916" y="1548990"/>
                <a:ext cx="1362617" cy="6224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sz="1400" i="1" smtClean="0">
                              <a:latin typeface="Cambria Math" panose="02040503050406030204" pitchFamily="18" charset="0"/>
                            </a:rPr>
                          </m:ctrlPr>
                        </m:naryPr>
                        <m:sub>
                          <m:sSup>
                            <m:sSupPr>
                              <m:ctrlPr>
                                <a:rPr lang="en-US" sz="1400" i="1">
                                  <a:latin typeface="Cambria Math" panose="02040503050406030204" pitchFamily="18" charset="0"/>
                                </a:rPr>
                              </m:ctrlPr>
                            </m:sSupPr>
                            <m:e>
                              <m:r>
                                <a:rPr lang="en-US" sz="1400" i="1">
                                  <a:latin typeface="Cambria Math" panose="02040503050406030204" pitchFamily="18" charset="0"/>
                                </a:rPr>
                                <m:t>𝑡</m:t>
                              </m:r>
                            </m:e>
                            <m:sup>
                              <m:r>
                                <a:rPr lang="en-US" sz="1400" i="1">
                                  <a:latin typeface="Cambria Math" panose="02040503050406030204" pitchFamily="18" charset="0"/>
                                </a:rPr>
                                <m:t>′</m:t>
                              </m:r>
                            </m:sup>
                          </m:sSup>
                        </m:sub>
                        <m:sup/>
                        <m:e>
                          <m:sSup>
                            <m:sSupPr>
                              <m:ctrlPr>
                                <a:rPr lang="en-US" sz="1400" i="1" smtClean="0">
                                  <a:solidFill>
                                    <a:schemeClr val="accent2"/>
                                  </a:solidFill>
                                  <a:latin typeface="Cambria Math" panose="02040503050406030204" pitchFamily="18" charset="0"/>
                                </a:rPr>
                              </m:ctrlPr>
                            </m:sSupPr>
                            <m:e>
                              <m:r>
                                <a:rPr lang="en-US" sz="1400" b="1" i="1" smtClean="0">
                                  <a:solidFill>
                                    <a:schemeClr val="accent2"/>
                                  </a:solidFill>
                                  <a:latin typeface="Cambria Math" panose="02040503050406030204" pitchFamily="18" charset="0"/>
                                  <a:ea typeface="Cambria Math" panose="02040503050406030204" pitchFamily="18" charset="0"/>
                                </a:rPr>
                                <m:t>𝜶</m:t>
                              </m:r>
                            </m:e>
                            <m:sup>
                              <m:r>
                                <a:rPr lang="en-US" sz="1400" i="1">
                                  <a:solidFill>
                                    <a:schemeClr val="accent2"/>
                                  </a:solidFill>
                                  <a:latin typeface="Cambria Math" panose="02040503050406030204" pitchFamily="18" charset="0"/>
                                </a:rPr>
                                <m:t>&lt;1,</m:t>
                              </m:r>
                              <m:sSup>
                                <m:sSupPr>
                                  <m:ctrlPr>
                                    <a:rPr lang="en-US" sz="1400" i="1">
                                      <a:solidFill>
                                        <a:schemeClr val="accent2"/>
                                      </a:solidFill>
                                      <a:latin typeface="Cambria Math" panose="02040503050406030204" pitchFamily="18" charset="0"/>
                                    </a:rPr>
                                  </m:ctrlPr>
                                </m:sSupPr>
                                <m:e>
                                  <m:r>
                                    <a:rPr lang="en-US" sz="1400" i="1">
                                      <a:solidFill>
                                        <a:schemeClr val="accent2"/>
                                      </a:solidFill>
                                      <a:latin typeface="Cambria Math" panose="02040503050406030204" pitchFamily="18" charset="0"/>
                                    </a:rPr>
                                    <m:t>𝑡</m:t>
                                  </m:r>
                                </m:e>
                                <m:sup>
                                  <m:r>
                                    <a:rPr lang="en-US" sz="1400" i="1">
                                      <a:solidFill>
                                        <a:schemeClr val="accent2"/>
                                      </a:solidFill>
                                      <a:latin typeface="Cambria Math" panose="02040503050406030204" pitchFamily="18" charset="0"/>
                                    </a:rPr>
                                    <m:t>′</m:t>
                                  </m:r>
                                </m:sup>
                              </m:sSup>
                              <m:r>
                                <a:rPr lang="en-US" sz="1400" i="1">
                                  <a:solidFill>
                                    <a:schemeClr val="accent2"/>
                                  </a:solidFill>
                                  <a:latin typeface="Cambria Math" panose="02040503050406030204" pitchFamily="18" charset="0"/>
                                </a:rPr>
                                <m:t>&gt;</m:t>
                              </m:r>
                            </m:sup>
                          </m:sSup>
                        </m:e>
                      </m:nary>
                      <m:r>
                        <a:rPr lang="en-US" sz="1400" b="0" i="1" smtClean="0">
                          <a:latin typeface="Cambria Math" panose="02040503050406030204" pitchFamily="18" charset="0"/>
                        </a:rPr>
                        <m:t>=1</m:t>
                      </m:r>
                    </m:oMath>
                  </m:oMathPara>
                </a14:m>
                <a:endParaRPr lang="en-US" sz="1400" dirty="0"/>
              </a:p>
            </p:txBody>
          </p:sp>
        </mc:Choice>
        <mc:Fallback xmlns="">
          <p:sp>
            <p:nvSpPr>
              <p:cNvPr id="266" name="Rectangle 265">
                <a:extLst>
                  <a:ext uri="{FF2B5EF4-FFF2-40B4-BE49-F238E27FC236}">
                    <a16:creationId xmlns:a16="http://schemas.microsoft.com/office/drawing/2014/main" id="{AF71EA14-84CE-494B-B3DE-CA8DC6E67406}"/>
                  </a:ext>
                </a:extLst>
              </p:cNvPr>
              <p:cNvSpPr>
                <a:spLocks noRot="1" noChangeAspect="1" noMove="1" noResize="1" noEditPoints="1" noAdjustHandles="1" noChangeArrowheads="1" noChangeShapeType="1" noTextEdit="1"/>
              </p:cNvSpPr>
              <p:nvPr/>
            </p:nvSpPr>
            <p:spPr>
              <a:xfrm>
                <a:off x="9346916" y="1548990"/>
                <a:ext cx="1362617" cy="622414"/>
              </a:xfrm>
              <a:prstGeom prst="rect">
                <a:avLst/>
              </a:prstGeom>
              <a:blipFill>
                <a:blip r:embed="rId43"/>
                <a:stretch>
                  <a:fillRect l="-41667" t="-114000" b="-16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7" name="TextBox 266">
                <a:extLst>
                  <a:ext uri="{FF2B5EF4-FFF2-40B4-BE49-F238E27FC236}">
                    <a16:creationId xmlns:a16="http://schemas.microsoft.com/office/drawing/2014/main" id="{EC20EE1A-C106-724D-B998-536B4B3CAE50}"/>
                  </a:ext>
                </a:extLst>
              </p:cNvPr>
              <p:cNvSpPr txBox="1"/>
              <p:nvPr/>
            </p:nvSpPr>
            <p:spPr>
              <a:xfrm>
                <a:off x="8632660" y="2296261"/>
                <a:ext cx="3368880" cy="581826"/>
              </a:xfrm>
              <a:prstGeom prst="rect">
                <a:avLst/>
              </a:prstGeom>
              <a:noFill/>
            </p:spPr>
            <p:txBody>
              <a:bodyPr wrap="square" rtlCol="0">
                <a:spAutoFit/>
              </a:bodyPr>
              <a:lstStyle/>
              <a:p>
                <a14:m>
                  <m:oMath xmlns:m="http://schemas.openxmlformats.org/officeDocument/2006/math">
                    <m:sSup>
                      <m:sSupPr>
                        <m:ctrlPr>
                          <a:rPr lang="en-US" sz="1400" b="1" i="1" smtClean="0">
                            <a:latin typeface="Cambria Math" panose="02040503050406030204" pitchFamily="18" charset="0"/>
                          </a:rPr>
                        </m:ctrlPr>
                      </m:sSupPr>
                      <m:e>
                        <m:r>
                          <a:rPr lang="en-US" sz="1400" b="1" i="1" smtClean="0">
                            <a:latin typeface="Cambria Math" panose="02040503050406030204" pitchFamily="18" charset="0"/>
                            <a:ea typeface="Cambria Math" panose="02040503050406030204" pitchFamily="18" charset="0"/>
                          </a:rPr>
                          <m:t>𝜶</m:t>
                        </m:r>
                      </m:e>
                      <m:sup>
                        <m:r>
                          <a:rPr lang="en-US" sz="1400" b="1" i="1">
                            <a:latin typeface="Cambria Math" panose="02040503050406030204" pitchFamily="18" charset="0"/>
                          </a:rPr>
                          <m:t>&lt;</m:t>
                        </m:r>
                        <m:r>
                          <a:rPr lang="en-US" sz="1400" b="1" i="1" smtClean="0">
                            <a:latin typeface="Cambria Math" panose="02040503050406030204" pitchFamily="18" charset="0"/>
                          </a:rPr>
                          <m:t>𝒕</m:t>
                        </m:r>
                        <m:r>
                          <a:rPr lang="en-US" sz="1400" b="1" i="1" smtClean="0">
                            <a:latin typeface="Cambria Math" panose="02040503050406030204" pitchFamily="18" charset="0"/>
                          </a:rPr>
                          <m:t>,   </m:t>
                        </m:r>
                        <m:sSup>
                          <m:sSupPr>
                            <m:ctrlPr>
                              <a:rPr lang="en-US" sz="1400" b="1" i="1">
                                <a:latin typeface="Cambria Math" panose="02040503050406030204" pitchFamily="18" charset="0"/>
                              </a:rPr>
                            </m:ctrlPr>
                          </m:sSupPr>
                          <m:e>
                            <m:r>
                              <a:rPr lang="en-US" sz="1400" b="1" i="1">
                                <a:latin typeface="Cambria Math" panose="02040503050406030204" pitchFamily="18" charset="0"/>
                              </a:rPr>
                              <m:t>𝒕</m:t>
                            </m:r>
                          </m:e>
                          <m:sup>
                            <m:r>
                              <a:rPr lang="en-US" sz="1400" b="1" i="1">
                                <a:latin typeface="Cambria Math" panose="02040503050406030204" pitchFamily="18" charset="0"/>
                              </a:rPr>
                              <m:t>′</m:t>
                            </m:r>
                          </m:sup>
                        </m:sSup>
                        <m:r>
                          <a:rPr lang="en-US" sz="1400" b="1" i="1">
                            <a:latin typeface="Cambria Math" panose="02040503050406030204" pitchFamily="18" charset="0"/>
                          </a:rPr>
                          <m:t>&gt;</m:t>
                        </m:r>
                      </m:sup>
                    </m:sSup>
                    <m:r>
                      <a:rPr lang="en-US" sz="1400" i="1">
                        <a:latin typeface="Cambria Math" panose="02040503050406030204" pitchFamily="18" charset="0"/>
                      </a:rPr>
                      <m:t> </m:t>
                    </m:r>
                  </m:oMath>
                </a14:m>
                <a:r>
                  <a:rPr lang="en-US" sz="1400" dirty="0"/>
                  <a:t> is the amount of “attention” </a:t>
                </a:r>
                <a14:m>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𝑦</m:t>
                        </m:r>
                      </m:e>
                      <m:sup>
                        <m:r>
                          <a:rPr lang="en-US" sz="1400" b="0" i="1" smtClean="0">
                            <a:latin typeface="Cambria Math" panose="02040503050406030204" pitchFamily="18" charset="0"/>
                          </a:rPr>
                          <m:t>&lt;</m:t>
                        </m:r>
                        <m:r>
                          <a:rPr lang="en-US" sz="1400" b="0" i="1" smtClean="0">
                            <a:latin typeface="Cambria Math" panose="02040503050406030204" pitchFamily="18" charset="0"/>
                          </a:rPr>
                          <m:t>𝑡</m:t>
                        </m:r>
                        <m:r>
                          <a:rPr lang="en-US" sz="1400" b="0" i="1" smtClean="0">
                            <a:latin typeface="Cambria Math" panose="02040503050406030204" pitchFamily="18" charset="0"/>
                          </a:rPr>
                          <m:t>&gt;</m:t>
                        </m:r>
                      </m:sup>
                    </m:sSup>
                  </m:oMath>
                </a14:m>
                <a:r>
                  <a:rPr lang="en-US" sz="1400" dirty="0"/>
                  <a:t> should pay to </a:t>
                </a:r>
                <a14:m>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𝑎</m:t>
                        </m:r>
                      </m:e>
                      <m:sup>
                        <m:r>
                          <a:rPr lang="en-US" sz="1400" b="0" i="1" smtClean="0">
                            <a:latin typeface="Cambria Math" panose="02040503050406030204" pitchFamily="18" charset="0"/>
                          </a:rPr>
                          <m:t>&lt;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𝑡</m:t>
                            </m:r>
                          </m:e>
                          <m:sup>
                            <m:r>
                              <a:rPr lang="en-US" sz="1400" b="0" i="1" smtClean="0">
                                <a:latin typeface="Cambria Math" panose="02040503050406030204" pitchFamily="18" charset="0"/>
                              </a:rPr>
                              <m:t>′</m:t>
                            </m:r>
                          </m:sup>
                        </m:sSup>
                        <m:r>
                          <a:rPr lang="en-US" sz="1400" b="0" i="1" smtClean="0">
                            <a:latin typeface="Cambria Math" panose="02040503050406030204" pitchFamily="18" charset="0"/>
                          </a:rPr>
                          <m:t>&gt;</m:t>
                        </m:r>
                      </m:sup>
                    </m:sSup>
                  </m:oMath>
                </a14:m>
                <a:endParaRPr lang="en-US" sz="1400" dirty="0"/>
              </a:p>
            </p:txBody>
          </p:sp>
        </mc:Choice>
        <mc:Fallback xmlns="">
          <p:sp>
            <p:nvSpPr>
              <p:cNvPr id="267" name="TextBox 266">
                <a:extLst>
                  <a:ext uri="{FF2B5EF4-FFF2-40B4-BE49-F238E27FC236}">
                    <a16:creationId xmlns:a16="http://schemas.microsoft.com/office/drawing/2014/main" id="{EC20EE1A-C106-724D-B998-536B4B3CAE50}"/>
                  </a:ext>
                </a:extLst>
              </p:cNvPr>
              <p:cNvSpPr txBox="1">
                <a:spLocks noRot="1" noChangeAspect="1" noMove="1" noResize="1" noEditPoints="1" noAdjustHandles="1" noChangeArrowheads="1" noChangeShapeType="1" noTextEdit="1"/>
              </p:cNvSpPr>
              <p:nvPr/>
            </p:nvSpPr>
            <p:spPr>
              <a:xfrm>
                <a:off x="8632660" y="2296261"/>
                <a:ext cx="3368880" cy="581826"/>
              </a:xfrm>
              <a:prstGeom prst="rect">
                <a:avLst/>
              </a:prstGeom>
              <a:blipFill>
                <a:blip r:embed="rId44"/>
                <a:stretch>
                  <a:fillRect l="-376" b="-10638"/>
                </a:stretch>
              </a:blipFill>
            </p:spPr>
            <p:txBody>
              <a:bodyPr/>
              <a:lstStyle/>
              <a:p>
                <a:r>
                  <a:rPr lang="en-US">
                    <a:noFill/>
                  </a:rPr>
                  <a:t> </a:t>
                </a:r>
              </a:p>
            </p:txBody>
          </p:sp>
        </mc:Fallback>
      </mc:AlternateContent>
      <p:cxnSp>
        <p:nvCxnSpPr>
          <p:cNvPr id="268" name="Straight Arrow Connector 267">
            <a:extLst>
              <a:ext uri="{FF2B5EF4-FFF2-40B4-BE49-F238E27FC236}">
                <a16:creationId xmlns:a16="http://schemas.microsoft.com/office/drawing/2014/main" id="{498158C5-6B1A-F44C-95B0-1595F6BF5DAC}"/>
              </a:ext>
            </a:extLst>
          </p:cNvPr>
          <p:cNvCxnSpPr>
            <a:cxnSpLocks/>
            <a:stCxn id="114" idx="0"/>
            <a:endCxn id="239" idx="2"/>
          </p:cNvCxnSpPr>
          <p:nvPr/>
        </p:nvCxnSpPr>
        <p:spPr>
          <a:xfrm flipV="1">
            <a:off x="1739823" y="2873339"/>
            <a:ext cx="2550816" cy="904343"/>
          </a:xfrm>
          <a:prstGeom prst="straightConnector1">
            <a:avLst/>
          </a:prstGeom>
          <a:ln w="6350">
            <a:solidFill>
              <a:schemeClr val="tx1"/>
            </a:solidFill>
            <a:prstDash val="dash"/>
            <a:tailEnd type="triangle"/>
          </a:ln>
        </p:spPr>
        <p:style>
          <a:lnRef idx="1">
            <a:schemeClr val="dk1"/>
          </a:lnRef>
          <a:fillRef idx="0">
            <a:schemeClr val="dk1"/>
          </a:fillRef>
          <a:effectRef idx="0">
            <a:schemeClr val="dk1"/>
          </a:effectRef>
          <a:fontRef idx="minor">
            <a:schemeClr val="tx1"/>
          </a:fontRef>
        </p:style>
      </p:cxnSp>
      <p:cxnSp>
        <p:nvCxnSpPr>
          <p:cNvPr id="271" name="Straight Arrow Connector 270">
            <a:extLst>
              <a:ext uri="{FF2B5EF4-FFF2-40B4-BE49-F238E27FC236}">
                <a16:creationId xmlns:a16="http://schemas.microsoft.com/office/drawing/2014/main" id="{A52B2E02-9BD8-6E4A-B748-55B01CD9B951}"/>
              </a:ext>
            </a:extLst>
          </p:cNvPr>
          <p:cNvCxnSpPr>
            <a:cxnSpLocks/>
            <a:stCxn id="116" idx="0"/>
            <a:endCxn id="239" idx="2"/>
          </p:cNvCxnSpPr>
          <p:nvPr/>
        </p:nvCxnSpPr>
        <p:spPr>
          <a:xfrm flipV="1">
            <a:off x="3819032" y="2873339"/>
            <a:ext cx="471607" cy="904343"/>
          </a:xfrm>
          <a:prstGeom prst="straightConnector1">
            <a:avLst/>
          </a:prstGeom>
          <a:ln w="6350">
            <a:solidFill>
              <a:schemeClr val="tx1"/>
            </a:solidFill>
            <a:prstDash val="dash"/>
            <a:tailEnd type="triangle"/>
          </a:ln>
        </p:spPr>
        <p:style>
          <a:lnRef idx="1">
            <a:schemeClr val="dk1"/>
          </a:lnRef>
          <a:fillRef idx="0">
            <a:schemeClr val="dk1"/>
          </a:fillRef>
          <a:effectRef idx="0">
            <a:schemeClr val="dk1"/>
          </a:effectRef>
          <a:fontRef idx="minor">
            <a:schemeClr val="tx1"/>
          </a:fontRef>
        </p:style>
      </p:cxnSp>
      <p:cxnSp>
        <p:nvCxnSpPr>
          <p:cNvPr id="274" name="Straight Arrow Connector 273">
            <a:extLst>
              <a:ext uri="{FF2B5EF4-FFF2-40B4-BE49-F238E27FC236}">
                <a16:creationId xmlns:a16="http://schemas.microsoft.com/office/drawing/2014/main" id="{5965BB61-6349-FC4D-9FB3-E065480EC207}"/>
              </a:ext>
            </a:extLst>
          </p:cNvPr>
          <p:cNvCxnSpPr>
            <a:cxnSpLocks/>
            <a:stCxn id="118" idx="0"/>
            <a:endCxn id="239" idx="2"/>
          </p:cNvCxnSpPr>
          <p:nvPr/>
        </p:nvCxnSpPr>
        <p:spPr>
          <a:xfrm flipH="1" flipV="1">
            <a:off x="4290639" y="2873339"/>
            <a:ext cx="1725156" cy="904343"/>
          </a:xfrm>
          <a:prstGeom prst="straightConnector1">
            <a:avLst/>
          </a:prstGeom>
          <a:ln w="6350">
            <a:solidFill>
              <a:schemeClr val="tx1"/>
            </a:solidFill>
            <a:prstDash val="dash"/>
            <a:tailEnd type="triangle"/>
          </a:ln>
        </p:spPr>
        <p:style>
          <a:lnRef idx="1">
            <a:schemeClr val="dk1"/>
          </a:lnRef>
          <a:fillRef idx="0">
            <a:schemeClr val="dk1"/>
          </a:fillRef>
          <a:effectRef idx="0">
            <a:schemeClr val="dk1"/>
          </a:effectRef>
          <a:fontRef idx="minor">
            <a:schemeClr val="tx1"/>
          </a:fontRef>
        </p:style>
      </p:cxnSp>
      <p:cxnSp>
        <p:nvCxnSpPr>
          <p:cNvPr id="277" name="Straight Arrow Connector 276">
            <a:extLst>
              <a:ext uri="{FF2B5EF4-FFF2-40B4-BE49-F238E27FC236}">
                <a16:creationId xmlns:a16="http://schemas.microsoft.com/office/drawing/2014/main" id="{12430100-79DB-5448-AA57-D2BE60A82E7F}"/>
              </a:ext>
            </a:extLst>
          </p:cNvPr>
          <p:cNvCxnSpPr>
            <a:cxnSpLocks/>
            <a:stCxn id="120" idx="0"/>
            <a:endCxn id="239" idx="2"/>
          </p:cNvCxnSpPr>
          <p:nvPr/>
        </p:nvCxnSpPr>
        <p:spPr>
          <a:xfrm flipH="1" flipV="1">
            <a:off x="4290639" y="2873339"/>
            <a:ext cx="4041993" cy="904343"/>
          </a:xfrm>
          <a:prstGeom prst="straightConnector1">
            <a:avLst/>
          </a:prstGeom>
          <a:ln w="6350">
            <a:solidFill>
              <a:schemeClr val="tx1"/>
            </a:solidFill>
            <a:prstDash val="dash"/>
            <a:tailEnd type="triangle"/>
          </a:ln>
        </p:spPr>
        <p:style>
          <a:lnRef idx="1">
            <a:schemeClr val="dk1"/>
          </a:lnRef>
          <a:fillRef idx="0">
            <a:schemeClr val="dk1"/>
          </a:fillRef>
          <a:effectRef idx="0">
            <a:schemeClr val="dk1"/>
          </a:effectRef>
          <a:fontRef idx="minor">
            <a:schemeClr val="tx1"/>
          </a:fontRef>
        </p:style>
      </p:cxnSp>
      <p:cxnSp>
        <p:nvCxnSpPr>
          <p:cNvPr id="280" name="Straight Arrow Connector 279">
            <a:extLst>
              <a:ext uri="{FF2B5EF4-FFF2-40B4-BE49-F238E27FC236}">
                <a16:creationId xmlns:a16="http://schemas.microsoft.com/office/drawing/2014/main" id="{5DF65CB1-47CA-9747-8F5F-B704EDA079FE}"/>
              </a:ext>
            </a:extLst>
          </p:cNvPr>
          <p:cNvCxnSpPr>
            <a:cxnSpLocks/>
            <a:stCxn id="188" idx="0"/>
            <a:endCxn id="239" idx="2"/>
          </p:cNvCxnSpPr>
          <p:nvPr/>
        </p:nvCxnSpPr>
        <p:spPr>
          <a:xfrm flipH="1" flipV="1">
            <a:off x="4290639" y="2873339"/>
            <a:ext cx="6376696" cy="904343"/>
          </a:xfrm>
          <a:prstGeom prst="straightConnector1">
            <a:avLst/>
          </a:prstGeom>
          <a:ln w="6350">
            <a:solidFill>
              <a:schemeClr val="tx1"/>
            </a:solidFill>
            <a:prstDash val="dash"/>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5960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blinds(horizontal)">
                                      <p:cBhvr>
                                        <p:cTn id="7" dur="500"/>
                                        <p:tgtEl>
                                          <p:spTgt spid="201"/>
                                        </p:tgtEl>
                                      </p:cBhvr>
                                    </p:animEffect>
                                  </p:childTnLst>
                                </p:cTn>
                              </p:par>
                              <p:par>
                                <p:cTn id="8" presetID="3" presetClass="entr" presetSubtype="10" fill="hold" nodeType="withEffect">
                                  <p:stCondLst>
                                    <p:cond delay="0"/>
                                  </p:stCondLst>
                                  <p:childTnLst>
                                    <p:set>
                                      <p:cBhvr>
                                        <p:cTn id="9" dur="1" fill="hold">
                                          <p:stCondLst>
                                            <p:cond delay="0"/>
                                          </p:stCondLst>
                                        </p:cTn>
                                        <p:tgtEl>
                                          <p:spTgt spid="200"/>
                                        </p:tgtEl>
                                        <p:attrNameLst>
                                          <p:attrName>style.visibility</p:attrName>
                                        </p:attrNameLst>
                                      </p:cBhvr>
                                      <p:to>
                                        <p:strVal val="visible"/>
                                      </p:to>
                                    </p:set>
                                    <p:animEffect transition="in" filter="blinds(horizontal)">
                                      <p:cBhvr>
                                        <p:cTn id="10" dur="500"/>
                                        <p:tgtEl>
                                          <p:spTgt spid="20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03"/>
                                        </p:tgtEl>
                                        <p:attrNameLst>
                                          <p:attrName>style.visibility</p:attrName>
                                        </p:attrNameLst>
                                      </p:cBhvr>
                                      <p:to>
                                        <p:strVal val="visible"/>
                                      </p:to>
                                    </p:set>
                                    <p:animEffect transition="in" filter="blinds(horizontal)">
                                      <p:cBhvr>
                                        <p:cTn id="13" dur="500"/>
                                        <p:tgtEl>
                                          <p:spTgt spid="203"/>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04"/>
                                        </p:tgtEl>
                                        <p:attrNameLst>
                                          <p:attrName>style.visibility</p:attrName>
                                        </p:attrNameLst>
                                      </p:cBhvr>
                                      <p:to>
                                        <p:strVal val="visible"/>
                                      </p:to>
                                    </p:set>
                                    <p:animEffect transition="in" filter="blinds(horizontal)">
                                      <p:cBhvr>
                                        <p:cTn id="16" dur="500"/>
                                        <p:tgtEl>
                                          <p:spTgt spid="204"/>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05"/>
                                        </p:tgtEl>
                                        <p:attrNameLst>
                                          <p:attrName>style.visibility</p:attrName>
                                        </p:attrNameLst>
                                      </p:cBhvr>
                                      <p:to>
                                        <p:strVal val="visible"/>
                                      </p:to>
                                    </p:set>
                                    <p:animEffect transition="in" filter="blinds(horizontal)">
                                      <p:cBhvr>
                                        <p:cTn id="19" dur="500"/>
                                        <p:tgtEl>
                                          <p:spTgt spid="205"/>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06"/>
                                        </p:tgtEl>
                                        <p:attrNameLst>
                                          <p:attrName>style.visibility</p:attrName>
                                        </p:attrNameLst>
                                      </p:cBhvr>
                                      <p:to>
                                        <p:strVal val="visible"/>
                                      </p:to>
                                    </p:set>
                                    <p:animEffect transition="in" filter="blinds(horizontal)">
                                      <p:cBhvr>
                                        <p:cTn id="22" dur="500"/>
                                        <p:tgtEl>
                                          <p:spTgt spid="206"/>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07"/>
                                        </p:tgtEl>
                                        <p:attrNameLst>
                                          <p:attrName>style.visibility</p:attrName>
                                        </p:attrNameLst>
                                      </p:cBhvr>
                                      <p:to>
                                        <p:strVal val="visible"/>
                                      </p:to>
                                    </p:set>
                                    <p:animEffect transition="in" filter="blinds(horizontal)">
                                      <p:cBhvr>
                                        <p:cTn id="25" dur="500"/>
                                        <p:tgtEl>
                                          <p:spTgt spid="207"/>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202"/>
                                        </p:tgtEl>
                                        <p:attrNameLst>
                                          <p:attrName>style.visibility</p:attrName>
                                        </p:attrNameLst>
                                      </p:cBhvr>
                                      <p:to>
                                        <p:strVal val="visible"/>
                                      </p:to>
                                    </p:set>
                                    <p:animEffect transition="in" filter="blinds(horizontal)">
                                      <p:cBhvr>
                                        <p:cTn id="30" dur="500"/>
                                        <p:tgtEl>
                                          <p:spTgt spid="202"/>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210"/>
                                        </p:tgtEl>
                                        <p:attrNameLst>
                                          <p:attrName>style.visibility</p:attrName>
                                        </p:attrNameLst>
                                      </p:cBhvr>
                                      <p:to>
                                        <p:strVal val="visible"/>
                                      </p:to>
                                    </p:set>
                                    <p:animEffect transition="in" filter="blinds(horizontal)">
                                      <p:cBhvr>
                                        <p:cTn id="35" dur="500"/>
                                        <p:tgtEl>
                                          <p:spTgt spid="210"/>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247"/>
                                        </p:tgtEl>
                                        <p:attrNameLst>
                                          <p:attrName>style.visibility</p:attrName>
                                        </p:attrNameLst>
                                      </p:cBhvr>
                                      <p:to>
                                        <p:strVal val="visible"/>
                                      </p:to>
                                    </p:set>
                                    <p:animEffect transition="in" filter="blinds(horizontal)">
                                      <p:cBhvr>
                                        <p:cTn id="40" dur="500"/>
                                        <p:tgtEl>
                                          <p:spTgt spid="247"/>
                                        </p:tgtEl>
                                      </p:cBhvr>
                                    </p:animEffect>
                                  </p:childTnLst>
                                </p:cTn>
                              </p:par>
                              <p:par>
                                <p:cTn id="41" presetID="3" presetClass="entr" presetSubtype="10" fill="hold" nodeType="withEffect">
                                  <p:stCondLst>
                                    <p:cond delay="0"/>
                                  </p:stCondLst>
                                  <p:childTnLst>
                                    <p:set>
                                      <p:cBhvr>
                                        <p:cTn id="42" dur="1" fill="hold">
                                          <p:stCondLst>
                                            <p:cond delay="0"/>
                                          </p:stCondLst>
                                        </p:cTn>
                                        <p:tgtEl>
                                          <p:spTgt spid="248"/>
                                        </p:tgtEl>
                                        <p:attrNameLst>
                                          <p:attrName>style.visibility</p:attrName>
                                        </p:attrNameLst>
                                      </p:cBhvr>
                                      <p:to>
                                        <p:strVal val="visible"/>
                                      </p:to>
                                    </p:set>
                                    <p:animEffect transition="in" filter="blinds(horizontal)">
                                      <p:cBhvr>
                                        <p:cTn id="43" dur="500"/>
                                        <p:tgtEl>
                                          <p:spTgt spid="248"/>
                                        </p:tgtEl>
                                      </p:cBhvr>
                                    </p:animEffect>
                                  </p:childTnLst>
                                </p:cTn>
                              </p:par>
                              <p:par>
                                <p:cTn id="44" presetID="3" presetClass="entr" presetSubtype="10" fill="hold" nodeType="withEffect">
                                  <p:stCondLst>
                                    <p:cond delay="0"/>
                                  </p:stCondLst>
                                  <p:childTnLst>
                                    <p:set>
                                      <p:cBhvr>
                                        <p:cTn id="45" dur="1" fill="hold">
                                          <p:stCondLst>
                                            <p:cond delay="0"/>
                                          </p:stCondLst>
                                        </p:cTn>
                                        <p:tgtEl>
                                          <p:spTgt spid="251"/>
                                        </p:tgtEl>
                                        <p:attrNameLst>
                                          <p:attrName>style.visibility</p:attrName>
                                        </p:attrNameLst>
                                      </p:cBhvr>
                                      <p:to>
                                        <p:strVal val="visible"/>
                                      </p:to>
                                    </p:set>
                                    <p:animEffect transition="in" filter="blinds(horizontal)">
                                      <p:cBhvr>
                                        <p:cTn id="46" dur="500"/>
                                        <p:tgtEl>
                                          <p:spTgt spid="251"/>
                                        </p:tgtEl>
                                      </p:cBhvr>
                                    </p:animEffect>
                                  </p:childTnLst>
                                </p:cTn>
                              </p:par>
                              <p:par>
                                <p:cTn id="47" presetID="3" presetClass="entr" presetSubtype="10" fill="hold" nodeType="withEffect">
                                  <p:stCondLst>
                                    <p:cond delay="0"/>
                                  </p:stCondLst>
                                  <p:childTnLst>
                                    <p:set>
                                      <p:cBhvr>
                                        <p:cTn id="48" dur="1" fill="hold">
                                          <p:stCondLst>
                                            <p:cond delay="0"/>
                                          </p:stCondLst>
                                        </p:cTn>
                                        <p:tgtEl>
                                          <p:spTgt spid="254"/>
                                        </p:tgtEl>
                                        <p:attrNameLst>
                                          <p:attrName>style.visibility</p:attrName>
                                        </p:attrNameLst>
                                      </p:cBhvr>
                                      <p:to>
                                        <p:strVal val="visible"/>
                                      </p:to>
                                    </p:set>
                                    <p:animEffect transition="in" filter="blinds(horizontal)">
                                      <p:cBhvr>
                                        <p:cTn id="49" dur="500"/>
                                        <p:tgtEl>
                                          <p:spTgt spid="254"/>
                                        </p:tgtEl>
                                      </p:cBhvr>
                                    </p:animEffect>
                                  </p:childTnLst>
                                </p:cTn>
                              </p:par>
                              <p:par>
                                <p:cTn id="50" presetID="3" presetClass="entr" presetSubtype="10" fill="hold" nodeType="withEffect">
                                  <p:stCondLst>
                                    <p:cond delay="0"/>
                                  </p:stCondLst>
                                  <p:childTnLst>
                                    <p:set>
                                      <p:cBhvr>
                                        <p:cTn id="51" dur="1" fill="hold">
                                          <p:stCondLst>
                                            <p:cond delay="0"/>
                                          </p:stCondLst>
                                        </p:cTn>
                                        <p:tgtEl>
                                          <p:spTgt spid="257"/>
                                        </p:tgtEl>
                                        <p:attrNameLst>
                                          <p:attrName>style.visibility</p:attrName>
                                        </p:attrNameLst>
                                      </p:cBhvr>
                                      <p:to>
                                        <p:strVal val="visible"/>
                                      </p:to>
                                    </p:set>
                                    <p:animEffect transition="in" filter="blinds(horizontal)">
                                      <p:cBhvr>
                                        <p:cTn id="52" dur="500"/>
                                        <p:tgtEl>
                                          <p:spTgt spid="257"/>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260"/>
                                        </p:tgtEl>
                                        <p:attrNameLst>
                                          <p:attrName>style.visibility</p:attrName>
                                        </p:attrNameLst>
                                      </p:cBhvr>
                                      <p:to>
                                        <p:strVal val="visible"/>
                                      </p:to>
                                    </p:set>
                                    <p:animEffect transition="in" filter="blinds(horizontal)">
                                      <p:cBhvr>
                                        <p:cTn id="57" dur="500"/>
                                        <p:tgtEl>
                                          <p:spTgt spid="260"/>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261"/>
                                        </p:tgtEl>
                                        <p:attrNameLst>
                                          <p:attrName>style.visibility</p:attrName>
                                        </p:attrNameLst>
                                      </p:cBhvr>
                                      <p:to>
                                        <p:strVal val="visible"/>
                                      </p:to>
                                    </p:set>
                                    <p:animEffect transition="in" filter="blinds(horizontal)">
                                      <p:cBhvr>
                                        <p:cTn id="60" dur="500"/>
                                        <p:tgtEl>
                                          <p:spTgt spid="261"/>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262"/>
                                        </p:tgtEl>
                                        <p:attrNameLst>
                                          <p:attrName>style.visibility</p:attrName>
                                        </p:attrNameLst>
                                      </p:cBhvr>
                                      <p:to>
                                        <p:strVal val="visible"/>
                                      </p:to>
                                    </p:set>
                                    <p:animEffect transition="in" filter="blinds(horizontal)">
                                      <p:cBhvr>
                                        <p:cTn id="63" dur="500"/>
                                        <p:tgtEl>
                                          <p:spTgt spid="262"/>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263"/>
                                        </p:tgtEl>
                                        <p:attrNameLst>
                                          <p:attrName>style.visibility</p:attrName>
                                        </p:attrNameLst>
                                      </p:cBhvr>
                                      <p:to>
                                        <p:strVal val="visible"/>
                                      </p:to>
                                    </p:set>
                                    <p:animEffect transition="in" filter="blinds(horizontal)">
                                      <p:cBhvr>
                                        <p:cTn id="66" dur="500"/>
                                        <p:tgtEl>
                                          <p:spTgt spid="263"/>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264"/>
                                        </p:tgtEl>
                                        <p:attrNameLst>
                                          <p:attrName>style.visibility</p:attrName>
                                        </p:attrNameLst>
                                      </p:cBhvr>
                                      <p:to>
                                        <p:strVal val="visible"/>
                                      </p:to>
                                    </p:set>
                                    <p:animEffect transition="in" filter="blinds(horizontal)">
                                      <p:cBhvr>
                                        <p:cTn id="69" dur="500"/>
                                        <p:tgtEl>
                                          <p:spTgt spid="264"/>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265"/>
                                        </p:tgtEl>
                                        <p:attrNameLst>
                                          <p:attrName>style.visibility</p:attrName>
                                        </p:attrNameLst>
                                      </p:cBhvr>
                                      <p:to>
                                        <p:strVal val="visible"/>
                                      </p:to>
                                    </p:set>
                                    <p:animEffect transition="in" filter="blinds(horizontal)">
                                      <p:cBhvr>
                                        <p:cTn id="74" dur="500"/>
                                        <p:tgtEl>
                                          <p:spTgt spid="265"/>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grpId="0" nodeType="clickEffect">
                                  <p:stCondLst>
                                    <p:cond delay="0"/>
                                  </p:stCondLst>
                                  <p:childTnLst>
                                    <p:set>
                                      <p:cBhvr>
                                        <p:cTn id="78" dur="1" fill="hold">
                                          <p:stCondLst>
                                            <p:cond delay="0"/>
                                          </p:stCondLst>
                                        </p:cTn>
                                        <p:tgtEl>
                                          <p:spTgt spid="266"/>
                                        </p:tgtEl>
                                        <p:attrNameLst>
                                          <p:attrName>style.visibility</p:attrName>
                                        </p:attrNameLst>
                                      </p:cBhvr>
                                      <p:to>
                                        <p:strVal val="visible"/>
                                      </p:to>
                                    </p:set>
                                    <p:animEffect transition="in" filter="blinds(horizontal)">
                                      <p:cBhvr>
                                        <p:cTn id="79" dur="500"/>
                                        <p:tgtEl>
                                          <p:spTgt spid="266"/>
                                        </p:tgtEl>
                                      </p:cBhvr>
                                    </p:animEffect>
                                  </p:childTnLst>
                                </p:cTn>
                              </p:par>
                            </p:childTnLst>
                          </p:cTn>
                        </p:par>
                      </p:childTnLst>
                    </p:cTn>
                  </p:par>
                  <p:par>
                    <p:cTn id="80" fill="hold">
                      <p:stCondLst>
                        <p:cond delay="indefinite"/>
                      </p:stCondLst>
                      <p:childTnLst>
                        <p:par>
                          <p:cTn id="81" fill="hold">
                            <p:stCondLst>
                              <p:cond delay="0"/>
                            </p:stCondLst>
                            <p:childTnLst>
                              <p:par>
                                <p:cTn id="82" presetID="3" presetClass="entr" presetSubtype="10" fill="hold" grpId="0" nodeType="clickEffect">
                                  <p:stCondLst>
                                    <p:cond delay="0"/>
                                  </p:stCondLst>
                                  <p:childTnLst>
                                    <p:set>
                                      <p:cBhvr>
                                        <p:cTn id="83" dur="1" fill="hold">
                                          <p:stCondLst>
                                            <p:cond delay="0"/>
                                          </p:stCondLst>
                                        </p:cTn>
                                        <p:tgtEl>
                                          <p:spTgt spid="267"/>
                                        </p:tgtEl>
                                        <p:attrNameLst>
                                          <p:attrName>style.visibility</p:attrName>
                                        </p:attrNameLst>
                                      </p:cBhvr>
                                      <p:to>
                                        <p:strVal val="visible"/>
                                      </p:to>
                                    </p:set>
                                    <p:animEffect transition="in" filter="blinds(horizontal)">
                                      <p:cBhvr>
                                        <p:cTn id="84" dur="500"/>
                                        <p:tgtEl>
                                          <p:spTgt spid="267"/>
                                        </p:tgtEl>
                                      </p:cBhvr>
                                    </p:animEffect>
                                  </p:childTnLst>
                                </p:cTn>
                              </p:par>
                            </p:childTnLst>
                          </p:cTn>
                        </p:par>
                      </p:childTnLst>
                    </p:cTn>
                  </p:par>
                  <p:par>
                    <p:cTn id="85" fill="hold">
                      <p:stCondLst>
                        <p:cond delay="indefinite"/>
                      </p:stCondLst>
                      <p:childTnLst>
                        <p:par>
                          <p:cTn id="86" fill="hold">
                            <p:stCondLst>
                              <p:cond delay="0"/>
                            </p:stCondLst>
                            <p:childTnLst>
                              <p:par>
                                <p:cTn id="87" presetID="3" presetClass="entr" presetSubtype="10" fill="hold" nodeType="clickEffect">
                                  <p:stCondLst>
                                    <p:cond delay="0"/>
                                  </p:stCondLst>
                                  <p:childTnLst>
                                    <p:set>
                                      <p:cBhvr>
                                        <p:cTn id="88" dur="1" fill="hold">
                                          <p:stCondLst>
                                            <p:cond delay="0"/>
                                          </p:stCondLst>
                                        </p:cTn>
                                        <p:tgtEl>
                                          <p:spTgt spid="212"/>
                                        </p:tgtEl>
                                        <p:attrNameLst>
                                          <p:attrName>style.visibility</p:attrName>
                                        </p:attrNameLst>
                                      </p:cBhvr>
                                      <p:to>
                                        <p:strVal val="visible"/>
                                      </p:to>
                                    </p:set>
                                    <p:animEffect transition="in" filter="blinds(horizontal)">
                                      <p:cBhvr>
                                        <p:cTn id="89" dur="500"/>
                                        <p:tgtEl>
                                          <p:spTgt spid="212"/>
                                        </p:tgtEl>
                                      </p:cBhvr>
                                    </p:animEffect>
                                  </p:childTnLst>
                                </p:cTn>
                              </p:par>
                              <p:par>
                                <p:cTn id="90" presetID="3" presetClass="entr" presetSubtype="10" fill="hold" nodeType="withEffect">
                                  <p:stCondLst>
                                    <p:cond delay="0"/>
                                  </p:stCondLst>
                                  <p:childTnLst>
                                    <p:set>
                                      <p:cBhvr>
                                        <p:cTn id="91" dur="1" fill="hold">
                                          <p:stCondLst>
                                            <p:cond delay="0"/>
                                          </p:stCondLst>
                                        </p:cTn>
                                        <p:tgtEl>
                                          <p:spTgt spid="209"/>
                                        </p:tgtEl>
                                        <p:attrNameLst>
                                          <p:attrName>style.visibility</p:attrName>
                                        </p:attrNameLst>
                                      </p:cBhvr>
                                      <p:to>
                                        <p:strVal val="visible"/>
                                      </p:to>
                                    </p:set>
                                    <p:animEffect transition="in" filter="blinds(horizontal)">
                                      <p:cBhvr>
                                        <p:cTn id="92" dur="500"/>
                                        <p:tgtEl>
                                          <p:spTgt spid="209"/>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nodeType="clickEffect">
                                  <p:stCondLst>
                                    <p:cond delay="0"/>
                                  </p:stCondLst>
                                  <p:childTnLst>
                                    <p:set>
                                      <p:cBhvr>
                                        <p:cTn id="96" dur="1" fill="hold">
                                          <p:stCondLst>
                                            <p:cond delay="0"/>
                                          </p:stCondLst>
                                        </p:cTn>
                                        <p:tgtEl>
                                          <p:spTgt spid="268"/>
                                        </p:tgtEl>
                                        <p:attrNameLst>
                                          <p:attrName>style.visibility</p:attrName>
                                        </p:attrNameLst>
                                      </p:cBhvr>
                                      <p:to>
                                        <p:strVal val="visible"/>
                                      </p:to>
                                    </p:set>
                                    <p:animEffect transition="in" filter="blinds(horizontal)">
                                      <p:cBhvr>
                                        <p:cTn id="97" dur="500"/>
                                        <p:tgtEl>
                                          <p:spTgt spid="268"/>
                                        </p:tgtEl>
                                      </p:cBhvr>
                                    </p:animEffect>
                                  </p:childTnLst>
                                </p:cTn>
                              </p:par>
                              <p:par>
                                <p:cTn id="98" presetID="3" presetClass="entr" presetSubtype="10" fill="hold" nodeType="withEffect">
                                  <p:stCondLst>
                                    <p:cond delay="0"/>
                                  </p:stCondLst>
                                  <p:childTnLst>
                                    <p:set>
                                      <p:cBhvr>
                                        <p:cTn id="99" dur="1" fill="hold">
                                          <p:stCondLst>
                                            <p:cond delay="0"/>
                                          </p:stCondLst>
                                        </p:cTn>
                                        <p:tgtEl>
                                          <p:spTgt spid="271"/>
                                        </p:tgtEl>
                                        <p:attrNameLst>
                                          <p:attrName>style.visibility</p:attrName>
                                        </p:attrNameLst>
                                      </p:cBhvr>
                                      <p:to>
                                        <p:strVal val="visible"/>
                                      </p:to>
                                    </p:set>
                                    <p:animEffect transition="in" filter="blinds(horizontal)">
                                      <p:cBhvr>
                                        <p:cTn id="100" dur="500"/>
                                        <p:tgtEl>
                                          <p:spTgt spid="271"/>
                                        </p:tgtEl>
                                      </p:cBhvr>
                                    </p:animEffect>
                                  </p:childTnLst>
                                </p:cTn>
                              </p:par>
                              <p:par>
                                <p:cTn id="101" presetID="3" presetClass="entr" presetSubtype="10" fill="hold" nodeType="withEffect">
                                  <p:stCondLst>
                                    <p:cond delay="0"/>
                                  </p:stCondLst>
                                  <p:childTnLst>
                                    <p:set>
                                      <p:cBhvr>
                                        <p:cTn id="102" dur="1" fill="hold">
                                          <p:stCondLst>
                                            <p:cond delay="0"/>
                                          </p:stCondLst>
                                        </p:cTn>
                                        <p:tgtEl>
                                          <p:spTgt spid="274"/>
                                        </p:tgtEl>
                                        <p:attrNameLst>
                                          <p:attrName>style.visibility</p:attrName>
                                        </p:attrNameLst>
                                      </p:cBhvr>
                                      <p:to>
                                        <p:strVal val="visible"/>
                                      </p:to>
                                    </p:set>
                                    <p:animEffect transition="in" filter="blinds(horizontal)">
                                      <p:cBhvr>
                                        <p:cTn id="103" dur="500"/>
                                        <p:tgtEl>
                                          <p:spTgt spid="274"/>
                                        </p:tgtEl>
                                      </p:cBhvr>
                                    </p:animEffect>
                                  </p:childTnLst>
                                </p:cTn>
                              </p:par>
                              <p:par>
                                <p:cTn id="104" presetID="3" presetClass="entr" presetSubtype="10" fill="hold" nodeType="withEffect">
                                  <p:stCondLst>
                                    <p:cond delay="0"/>
                                  </p:stCondLst>
                                  <p:childTnLst>
                                    <p:set>
                                      <p:cBhvr>
                                        <p:cTn id="105" dur="1" fill="hold">
                                          <p:stCondLst>
                                            <p:cond delay="0"/>
                                          </p:stCondLst>
                                        </p:cTn>
                                        <p:tgtEl>
                                          <p:spTgt spid="277"/>
                                        </p:tgtEl>
                                        <p:attrNameLst>
                                          <p:attrName>style.visibility</p:attrName>
                                        </p:attrNameLst>
                                      </p:cBhvr>
                                      <p:to>
                                        <p:strVal val="visible"/>
                                      </p:to>
                                    </p:set>
                                    <p:animEffect transition="in" filter="blinds(horizontal)">
                                      <p:cBhvr>
                                        <p:cTn id="106" dur="500"/>
                                        <p:tgtEl>
                                          <p:spTgt spid="277"/>
                                        </p:tgtEl>
                                      </p:cBhvr>
                                    </p:animEffect>
                                  </p:childTnLst>
                                </p:cTn>
                              </p:par>
                              <p:par>
                                <p:cTn id="107" presetID="3" presetClass="entr" presetSubtype="10" fill="hold" nodeType="withEffect">
                                  <p:stCondLst>
                                    <p:cond delay="0"/>
                                  </p:stCondLst>
                                  <p:childTnLst>
                                    <p:set>
                                      <p:cBhvr>
                                        <p:cTn id="108" dur="1" fill="hold">
                                          <p:stCondLst>
                                            <p:cond delay="0"/>
                                          </p:stCondLst>
                                        </p:cTn>
                                        <p:tgtEl>
                                          <p:spTgt spid="280"/>
                                        </p:tgtEl>
                                        <p:attrNameLst>
                                          <p:attrName>style.visibility</p:attrName>
                                        </p:attrNameLst>
                                      </p:cBhvr>
                                      <p:to>
                                        <p:strVal val="visible"/>
                                      </p:to>
                                    </p:set>
                                    <p:animEffect transition="in" filter="blinds(horizontal)">
                                      <p:cBhvr>
                                        <p:cTn id="109" dur="500"/>
                                        <p:tgtEl>
                                          <p:spTgt spid="280"/>
                                        </p:tgtEl>
                                      </p:cBhvr>
                                    </p:animEffect>
                                  </p:childTnLst>
                                </p:cTn>
                              </p:par>
                            </p:childTnLst>
                          </p:cTn>
                        </p:par>
                      </p:childTnLst>
                    </p:cTn>
                  </p:par>
                  <p:par>
                    <p:cTn id="110" fill="hold">
                      <p:stCondLst>
                        <p:cond delay="indefinite"/>
                      </p:stCondLst>
                      <p:childTnLst>
                        <p:par>
                          <p:cTn id="111" fill="hold">
                            <p:stCondLst>
                              <p:cond delay="0"/>
                            </p:stCondLst>
                            <p:childTnLst>
                              <p:par>
                                <p:cTn id="112" presetID="3" presetClass="entr" presetSubtype="10" fill="hold" nodeType="clickEffect">
                                  <p:stCondLst>
                                    <p:cond delay="0"/>
                                  </p:stCondLst>
                                  <p:childTnLst>
                                    <p:set>
                                      <p:cBhvr>
                                        <p:cTn id="113" dur="1" fill="hold">
                                          <p:stCondLst>
                                            <p:cond delay="0"/>
                                          </p:stCondLst>
                                        </p:cTn>
                                        <p:tgtEl>
                                          <p:spTgt spid="213"/>
                                        </p:tgtEl>
                                        <p:attrNameLst>
                                          <p:attrName>style.visibility</p:attrName>
                                        </p:attrNameLst>
                                      </p:cBhvr>
                                      <p:to>
                                        <p:strVal val="visible"/>
                                      </p:to>
                                    </p:set>
                                    <p:animEffect transition="in" filter="blinds(horizontal)">
                                      <p:cBhvr>
                                        <p:cTn id="114" dur="500"/>
                                        <p:tgtEl>
                                          <p:spTgt spid="213"/>
                                        </p:tgtEl>
                                      </p:cBhvr>
                                    </p:animEffect>
                                  </p:childTnLst>
                                </p:cTn>
                              </p:par>
                              <p:par>
                                <p:cTn id="115" presetID="3" presetClass="entr" presetSubtype="10" fill="hold" nodeType="withEffect">
                                  <p:stCondLst>
                                    <p:cond delay="0"/>
                                  </p:stCondLst>
                                  <p:childTnLst>
                                    <p:set>
                                      <p:cBhvr>
                                        <p:cTn id="116" dur="1" fill="hold">
                                          <p:stCondLst>
                                            <p:cond delay="0"/>
                                          </p:stCondLst>
                                        </p:cTn>
                                        <p:tgtEl>
                                          <p:spTgt spid="211"/>
                                        </p:tgtEl>
                                        <p:attrNameLst>
                                          <p:attrName>style.visibility</p:attrName>
                                        </p:attrNameLst>
                                      </p:cBhvr>
                                      <p:to>
                                        <p:strVal val="visible"/>
                                      </p:to>
                                    </p:set>
                                    <p:animEffect transition="in" filter="blinds(horizontal)">
                                      <p:cBhvr>
                                        <p:cTn id="117" dur="500"/>
                                        <p:tgtEl>
                                          <p:spTgt spid="211"/>
                                        </p:tgtEl>
                                      </p:cBhvr>
                                    </p:animEffect>
                                  </p:childTnLst>
                                </p:cTn>
                              </p:par>
                            </p:childTnLst>
                          </p:cTn>
                        </p:par>
                      </p:childTnLst>
                    </p:cTn>
                  </p:par>
                  <p:par>
                    <p:cTn id="118" fill="hold">
                      <p:stCondLst>
                        <p:cond delay="indefinite"/>
                      </p:stCondLst>
                      <p:childTnLst>
                        <p:par>
                          <p:cTn id="119" fill="hold">
                            <p:stCondLst>
                              <p:cond delay="0"/>
                            </p:stCondLst>
                            <p:childTnLst>
                              <p:par>
                                <p:cTn id="120" presetID="3" presetClass="entr" presetSubtype="10" fill="hold" grpId="0" nodeType="clickEffect">
                                  <p:stCondLst>
                                    <p:cond delay="0"/>
                                  </p:stCondLst>
                                  <p:childTnLst>
                                    <p:set>
                                      <p:cBhvr>
                                        <p:cTn id="121" dur="1" fill="hold">
                                          <p:stCondLst>
                                            <p:cond delay="0"/>
                                          </p:stCondLst>
                                        </p:cTn>
                                        <p:tgtEl>
                                          <p:spTgt spid="216"/>
                                        </p:tgtEl>
                                        <p:attrNameLst>
                                          <p:attrName>style.visibility</p:attrName>
                                        </p:attrNameLst>
                                      </p:cBhvr>
                                      <p:to>
                                        <p:strVal val="visible"/>
                                      </p:to>
                                    </p:set>
                                    <p:animEffect transition="in" filter="blinds(horizontal)">
                                      <p:cBhvr>
                                        <p:cTn id="122" dur="500"/>
                                        <p:tgtEl>
                                          <p:spTgt spid="216"/>
                                        </p:tgtEl>
                                      </p:cBhvr>
                                    </p:animEffect>
                                  </p:childTnLst>
                                </p:cTn>
                              </p:par>
                              <p:par>
                                <p:cTn id="123" presetID="3" presetClass="entr" presetSubtype="10" fill="hold" nodeType="withEffect">
                                  <p:stCondLst>
                                    <p:cond delay="0"/>
                                  </p:stCondLst>
                                  <p:childTnLst>
                                    <p:set>
                                      <p:cBhvr>
                                        <p:cTn id="124" dur="1" fill="hold">
                                          <p:stCondLst>
                                            <p:cond delay="0"/>
                                          </p:stCondLst>
                                        </p:cTn>
                                        <p:tgtEl>
                                          <p:spTgt spid="215"/>
                                        </p:tgtEl>
                                        <p:attrNameLst>
                                          <p:attrName>style.visibility</p:attrName>
                                        </p:attrNameLst>
                                      </p:cBhvr>
                                      <p:to>
                                        <p:strVal val="visible"/>
                                      </p:to>
                                    </p:set>
                                    <p:animEffect transition="in" filter="blinds(horizontal)">
                                      <p:cBhvr>
                                        <p:cTn id="125" dur="500"/>
                                        <p:tgtEl>
                                          <p:spTgt spid="215"/>
                                        </p:tgtEl>
                                      </p:cBhvr>
                                    </p:animEffect>
                                  </p:childTnLst>
                                </p:cTn>
                              </p:par>
                              <p:par>
                                <p:cTn id="126" presetID="3" presetClass="entr" presetSubtype="10" fill="hold" nodeType="withEffect">
                                  <p:stCondLst>
                                    <p:cond delay="0"/>
                                  </p:stCondLst>
                                  <p:childTnLst>
                                    <p:set>
                                      <p:cBhvr>
                                        <p:cTn id="127" dur="1" fill="hold">
                                          <p:stCondLst>
                                            <p:cond delay="0"/>
                                          </p:stCondLst>
                                        </p:cTn>
                                        <p:tgtEl>
                                          <p:spTgt spid="214"/>
                                        </p:tgtEl>
                                        <p:attrNameLst>
                                          <p:attrName>style.visibility</p:attrName>
                                        </p:attrNameLst>
                                      </p:cBhvr>
                                      <p:to>
                                        <p:strVal val="visible"/>
                                      </p:to>
                                    </p:set>
                                    <p:animEffect transition="in" filter="blinds(horizontal)">
                                      <p:cBhvr>
                                        <p:cTn id="128" dur="500"/>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p:bldP spid="202" grpId="0"/>
      <p:bldP spid="203" grpId="0"/>
      <p:bldP spid="204" grpId="0"/>
      <p:bldP spid="205" grpId="0"/>
      <p:bldP spid="206" grpId="0"/>
      <p:bldP spid="207" grpId="0"/>
      <p:bldP spid="216" grpId="0"/>
      <p:bldP spid="260" grpId="0"/>
      <p:bldP spid="261" grpId="0"/>
      <p:bldP spid="262" grpId="0"/>
      <p:bldP spid="263" grpId="0"/>
      <p:bldP spid="264" grpId="0"/>
      <p:bldP spid="265" grpId="0"/>
      <p:bldP spid="266" grpId="0"/>
      <p:bldP spid="26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22EBB-89C2-AD43-8353-D6DE71AB7A5A}"/>
              </a:ext>
            </a:extLst>
          </p:cNvPr>
          <p:cNvSpPr>
            <a:spLocks noGrp="1"/>
          </p:cNvSpPr>
          <p:nvPr>
            <p:ph type="title"/>
          </p:nvPr>
        </p:nvSpPr>
        <p:spPr>
          <a:xfrm>
            <a:off x="838200" y="365125"/>
            <a:ext cx="10515600" cy="866075"/>
          </a:xfrm>
        </p:spPr>
        <p:txBody>
          <a:bodyPr>
            <a:normAutofit/>
          </a:bodyPr>
          <a:lstStyle/>
          <a:p>
            <a:r>
              <a:rPr lang="en-US" sz="3600" dirty="0">
                <a:latin typeface="Apple Symbols" panose="02000000000000000000" pitchFamily="2" charset="-79"/>
                <a:ea typeface="Apple Symbols" panose="02000000000000000000" pitchFamily="2" charset="-79"/>
                <a:cs typeface="Apple Symbols" panose="02000000000000000000" pitchFamily="2" charset="-79"/>
              </a:rPr>
              <a:t>Computing attention parameters</a:t>
            </a:r>
          </a:p>
        </p:txBody>
      </p:sp>
      <p:sp>
        <p:nvSpPr>
          <p:cNvPr id="4" name="Date Placeholder 3">
            <a:extLst>
              <a:ext uri="{FF2B5EF4-FFF2-40B4-BE49-F238E27FC236}">
                <a16:creationId xmlns:a16="http://schemas.microsoft.com/office/drawing/2014/main" id="{68606E2B-3DE6-5F47-A8F6-D82C258A9A9D}"/>
              </a:ext>
            </a:extLst>
          </p:cNvPr>
          <p:cNvSpPr>
            <a:spLocks noGrp="1"/>
          </p:cNvSpPr>
          <p:nvPr>
            <p:ph type="dt" sz="half" idx="10"/>
          </p:nvPr>
        </p:nvSpPr>
        <p:spPr/>
        <p:txBody>
          <a:bodyPr/>
          <a:lstStyle/>
          <a:p>
            <a:fld id="{C56917B3-6684-F24E-8F2D-ACF3E5CC8216}" type="datetime1">
              <a:rPr lang="en-US" smtClean="0"/>
              <a:t>12/10/18</a:t>
            </a:fld>
            <a:endParaRPr lang="en-US"/>
          </a:p>
        </p:txBody>
      </p:sp>
      <p:sp>
        <p:nvSpPr>
          <p:cNvPr id="5" name="Footer Placeholder 4">
            <a:extLst>
              <a:ext uri="{FF2B5EF4-FFF2-40B4-BE49-F238E27FC236}">
                <a16:creationId xmlns:a16="http://schemas.microsoft.com/office/drawing/2014/main" id="{164C54E1-7E9B-114F-AA8C-72C4715C412F}"/>
              </a:ext>
            </a:extLst>
          </p:cNvPr>
          <p:cNvSpPr>
            <a:spLocks noGrp="1"/>
          </p:cNvSpPr>
          <p:nvPr>
            <p:ph type="ftr" sz="quarter" idx="11"/>
          </p:nvPr>
        </p:nvSpPr>
        <p:spPr/>
        <p:txBody>
          <a:bodyPr/>
          <a:lstStyle/>
          <a:p>
            <a:r>
              <a:rPr lang="en-US"/>
              <a:t>CS596 Machine Learning @SDSU</a:t>
            </a:r>
          </a:p>
        </p:txBody>
      </p:sp>
      <p:sp>
        <p:nvSpPr>
          <p:cNvPr id="6" name="Slide Number Placeholder 5">
            <a:extLst>
              <a:ext uri="{FF2B5EF4-FFF2-40B4-BE49-F238E27FC236}">
                <a16:creationId xmlns:a16="http://schemas.microsoft.com/office/drawing/2014/main" id="{016AE1D5-C620-FE4D-AD97-D4409F1029D2}"/>
              </a:ext>
            </a:extLst>
          </p:cNvPr>
          <p:cNvSpPr>
            <a:spLocks noGrp="1"/>
          </p:cNvSpPr>
          <p:nvPr>
            <p:ph type="sldNum" sz="quarter" idx="12"/>
          </p:nvPr>
        </p:nvSpPr>
        <p:spPr/>
        <p:txBody>
          <a:bodyPr/>
          <a:lstStyle/>
          <a:p>
            <a:fld id="{17130504-63A3-8448-95E2-F9768F014961}" type="slidenum">
              <a:rPr lang="en-US" smtClean="0"/>
              <a:t>21</a:t>
            </a:fld>
            <a:endParaRPr lang="en-US"/>
          </a:p>
        </p:txBody>
      </p:sp>
      <p:pic>
        <p:nvPicPr>
          <p:cNvPr id="7" name="Picture 6">
            <a:extLst>
              <a:ext uri="{FF2B5EF4-FFF2-40B4-BE49-F238E27FC236}">
                <a16:creationId xmlns:a16="http://schemas.microsoft.com/office/drawing/2014/main" id="{508DF26E-4C1A-054E-B128-54E42039AFC4}"/>
              </a:ext>
            </a:extLst>
          </p:cNvPr>
          <p:cNvPicPr>
            <a:picLocks noChangeAspect="1"/>
          </p:cNvPicPr>
          <p:nvPr/>
        </p:nvPicPr>
        <p:blipFill>
          <a:blip r:embed="rId2"/>
          <a:stretch>
            <a:fillRect/>
          </a:stretch>
        </p:blipFill>
        <p:spPr>
          <a:xfrm>
            <a:off x="11130461" y="150494"/>
            <a:ext cx="910525" cy="63291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56D1ACA-A23B-874E-A460-0D7E6C135190}"/>
                  </a:ext>
                </a:extLst>
              </p:cNvPr>
              <p:cNvSpPr txBox="1"/>
              <p:nvPr/>
            </p:nvSpPr>
            <p:spPr>
              <a:xfrm>
                <a:off x="838200" y="1445831"/>
                <a:ext cx="7803940" cy="372090"/>
              </a:xfrm>
              <a:prstGeom prst="rect">
                <a:avLst/>
              </a:prstGeom>
              <a:noFill/>
            </p:spPr>
            <p:txBody>
              <a:bodyPr wrap="square" rtlCol="0">
                <a:spAutoFit/>
              </a:bodyPr>
              <a:lstStyle/>
              <a:p>
                <a14:m>
                  <m:oMath xmlns:m="http://schemas.openxmlformats.org/officeDocument/2006/math">
                    <m:sSup>
                      <m:sSupPr>
                        <m:ctrlPr>
                          <a:rPr lang="en-US" sz="1600" b="1" i="1" smtClean="0">
                            <a:latin typeface="Cambria Math" panose="02040503050406030204" pitchFamily="18" charset="0"/>
                          </a:rPr>
                        </m:ctrlPr>
                      </m:sSupPr>
                      <m:e>
                        <m:r>
                          <a:rPr lang="en-US" sz="1600" b="1" i="1" smtClean="0">
                            <a:latin typeface="Cambria Math" panose="02040503050406030204" pitchFamily="18" charset="0"/>
                            <a:ea typeface="Cambria Math" panose="02040503050406030204" pitchFamily="18" charset="0"/>
                          </a:rPr>
                          <m:t>𝜶</m:t>
                        </m:r>
                      </m:e>
                      <m:sup>
                        <m:r>
                          <a:rPr lang="en-US" sz="1600" b="1" i="1">
                            <a:latin typeface="Cambria Math" panose="02040503050406030204" pitchFamily="18" charset="0"/>
                          </a:rPr>
                          <m:t>&lt;</m:t>
                        </m:r>
                        <m:r>
                          <a:rPr lang="en-US" sz="1600" b="1" i="1" smtClean="0">
                            <a:latin typeface="Cambria Math" panose="02040503050406030204" pitchFamily="18" charset="0"/>
                          </a:rPr>
                          <m:t>𝒕</m:t>
                        </m:r>
                        <m:r>
                          <a:rPr lang="en-US" sz="1600" b="1" i="1" smtClean="0">
                            <a:latin typeface="Cambria Math" panose="02040503050406030204" pitchFamily="18" charset="0"/>
                          </a:rPr>
                          <m:t>,   </m:t>
                        </m:r>
                        <m:sSup>
                          <m:sSupPr>
                            <m:ctrlPr>
                              <a:rPr lang="en-US" sz="1600" b="1" i="1">
                                <a:latin typeface="Cambria Math" panose="02040503050406030204" pitchFamily="18" charset="0"/>
                              </a:rPr>
                            </m:ctrlPr>
                          </m:sSupPr>
                          <m:e>
                            <m:r>
                              <a:rPr lang="en-US" sz="1600" b="1" i="1">
                                <a:latin typeface="Cambria Math" panose="02040503050406030204" pitchFamily="18" charset="0"/>
                              </a:rPr>
                              <m:t>𝒕</m:t>
                            </m:r>
                          </m:e>
                          <m:sup>
                            <m:r>
                              <a:rPr lang="en-US" sz="1600" b="1" i="1">
                                <a:latin typeface="Cambria Math" panose="02040503050406030204" pitchFamily="18" charset="0"/>
                              </a:rPr>
                              <m:t>′</m:t>
                            </m:r>
                          </m:sup>
                        </m:sSup>
                        <m:r>
                          <a:rPr lang="en-US" sz="1600" b="1" i="1">
                            <a:latin typeface="Cambria Math" panose="02040503050406030204" pitchFamily="18" charset="0"/>
                          </a:rPr>
                          <m:t>&gt;</m:t>
                        </m:r>
                      </m:sup>
                    </m:sSup>
                    <m:r>
                      <a:rPr lang="en-US" sz="1600" i="1">
                        <a:latin typeface="Cambria Math" panose="02040503050406030204" pitchFamily="18" charset="0"/>
                      </a:rPr>
                      <m:t> </m:t>
                    </m:r>
                  </m:oMath>
                </a14:m>
                <a:r>
                  <a:rPr lang="en-US" sz="1600" dirty="0"/>
                  <a:t>: the amount of “attention” </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&lt;</m:t>
                        </m:r>
                        <m:r>
                          <a:rPr lang="en-US" sz="1600" b="0" i="1" smtClean="0">
                            <a:latin typeface="Cambria Math" panose="02040503050406030204" pitchFamily="18" charset="0"/>
                          </a:rPr>
                          <m:t>𝑡</m:t>
                        </m:r>
                        <m:r>
                          <a:rPr lang="en-US" sz="1600" b="0" i="1" smtClean="0">
                            <a:latin typeface="Cambria Math" panose="02040503050406030204" pitchFamily="18" charset="0"/>
                          </a:rPr>
                          <m:t>&gt;</m:t>
                        </m:r>
                      </m:sup>
                    </m:sSup>
                  </m:oMath>
                </a14:m>
                <a:r>
                  <a:rPr lang="en-US" sz="1600" dirty="0"/>
                  <a:t> should pay to </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𝑎</m:t>
                        </m:r>
                      </m:e>
                      <m:sup>
                        <m:r>
                          <a:rPr lang="en-US" sz="1600" b="0" i="1" smtClean="0">
                            <a:latin typeface="Cambria Math" panose="02040503050406030204" pitchFamily="18" charset="0"/>
                          </a:rPr>
                          <m:t>&lt;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𝑡</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&gt;</m:t>
                        </m:r>
                      </m:sup>
                    </m:sSup>
                  </m:oMath>
                </a14:m>
                <a:endParaRPr lang="en-US" sz="1600" dirty="0"/>
              </a:p>
            </p:txBody>
          </p:sp>
        </mc:Choice>
        <mc:Fallback xmlns="">
          <p:sp>
            <p:nvSpPr>
              <p:cNvPr id="8" name="TextBox 7">
                <a:extLst>
                  <a:ext uri="{FF2B5EF4-FFF2-40B4-BE49-F238E27FC236}">
                    <a16:creationId xmlns:a16="http://schemas.microsoft.com/office/drawing/2014/main" id="{256D1ACA-A23B-874E-A460-0D7E6C135190}"/>
                  </a:ext>
                </a:extLst>
              </p:cNvPr>
              <p:cNvSpPr txBox="1">
                <a:spLocks noRot="1" noChangeAspect="1" noMove="1" noResize="1" noEditPoints="1" noAdjustHandles="1" noChangeArrowheads="1" noChangeShapeType="1" noTextEdit="1"/>
              </p:cNvSpPr>
              <p:nvPr/>
            </p:nvSpPr>
            <p:spPr>
              <a:xfrm>
                <a:off x="838200" y="1445831"/>
                <a:ext cx="7803940" cy="372090"/>
              </a:xfrm>
              <a:prstGeom prst="rect">
                <a:avLst/>
              </a:prstGeom>
              <a:blipFill>
                <a:blip r:embed="rId3"/>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A7D40D3F-7208-AB41-97D6-CB7DF7594148}"/>
                  </a:ext>
                </a:extLst>
              </p:cNvPr>
              <p:cNvSpPr/>
              <p:nvPr/>
            </p:nvSpPr>
            <p:spPr>
              <a:xfrm>
                <a:off x="838200" y="1909226"/>
                <a:ext cx="2707984" cy="7416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a:latin typeface="Cambria Math" panose="02040503050406030204" pitchFamily="18" charset="0"/>
                              <a:ea typeface="Cambria Math" panose="02040503050406030204" pitchFamily="18" charset="0"/>
                            </a:rPr>
                            <m:t>𝛼</m:t>
                          </m:r>
                        </m:e>
                        <m:sup>
                          <m:r>
                            <a:rPr lang="en-US" sz="1600" b="0" i="1">
                              <a:latin typeface="Cambria Math" panose="02040503050406030204" pitchFamily="18" charset="0"/>
                            </a:rPr>
                            <m:t>&lt;</m:t>
                          </m:r>
                          <m:r>
                            <a:rPr lang="en-US" sz="1600" b="0" i="1">
                              <a:latin typeface="Cambria Math" panose="02040503050406030204" pitchFamily="18" charset="0"/>
                            </a:rPr>
                            <m:t>𝑡</m:t>
                          </m:r>
                          <m:r>
                            <a:rPr lang="en-US" sz="1600" b="0" i="1">
                              <a:latin typeface="Cambria Math" panose="02040503050406030204" pitchFamily="18" charset="0"/>
                            </a:rPr>
                            <m:t>,   </m:t>
                          </m:r>
                          <m:sSup>
                            <m:sSupPr>
                              <m:ctrlPr>
                                <a:rPr lang="en-US" sz="1600" i="1">
                                  <a:latin typeface="Cambria Math" panose="02040503050406030204" pitchFamily="18" charset="0"/>
                                </a:rPr>
                              </m:ctrlPr>
                            </m:sSupPr>
                            <m:e>
                              <m:r>
                                <a:rPr lang="en-US" sz="1600" b="0" i="1">
                                  <a:latin typeface="Cambria Math" panose="02040503050406030204" pitchFamily="18" charset="0"/>
                                </a:rPr>
                                <m:t>𝑡</m:t>
                              </m:r>
                            </m:e>
                            <m:sup>
                              <m:r>
                                <a:rPr lang="en-US" sz="1600" b="0" i="1">
                                  <a:latin typeface="Cambria Math" panose="02040503050406030204" pitchFamily="18" charset="0"/>
                                </a:rPr>
                                <m:t>′</m:t>
                              </m:r>
                            </m:sup>
                          </m:sSup>
                          <m:r>
                            <a:rPr lang="en-US" sz="1600" b="0" i="1">
                              <a:latin typeface="Cambria Math" panose="02040503050406030204" pitchFamily="18" charset="0"/>
                            </a:rPr>
                            <m:t>&gt;</m:t>
                          </m:r>
                        </m:sup>
                      </m:sSup>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exp</m:t>
                              </m:r>
                            </m:fName>
                            <m:e>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𝑓</m:t>
                                  </m:r>
                                </m:e>
                                <m:sup>
                                  <m:r>
                                    <a:rPr lang="en-US" sz="1600" b="0" i="1" smtClean="0">
                                      <a:latin typeface="Cambria Math" panose="02040503050406030204" pitchFamily="18" charset="0"/>
                                    </a:rPr>
                                    <m:t>&lt;</m:t>
                                  </m:r>
                                  <m:r>
                                    <a:rPr lang="en-US" sz="1600" b="0" i="1" smtClean="0">
                                      <a:latin typeface="Cambria Math" panose="02040503050406030204" pitchFamily="18" charset="0"/>
                                    </a:rPr>
                                    <m:t>𝑡</m:t>
                                  </m:r>
                                  <m:r>
                                    <a:rPr lang="en-US" sz="1600" b="0" i="1" smtClean="0">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𝑡</m:t>
                                      </m:r>
                                    </m:e>
                                    <m:sup>
                                      <m:r>
                                        <a:rPr lang="en-US" sz="1600" i="1">
                                          <a:latin typeface="Cambria Math" panose="02040503050406030204" pitchFamily="18" charset="0"/>
                                        </a:rPr>
                                        <m:t>′</m:t>
                                      </m:r>
                                    </m:sup>
                                  </m:sSup>
                                  <m:r>
                                    <a:rPr lang="en-US" sz="1600" b="0" i="1" smtClean="0">
                                      <a:latin typeface="Cambria Math" panose="02040503050406030204" pitchFamily="18" charset="0"/>
                                    </a:rPr>
                                    <m:t>&gt;</m:t>
                                  </m:r>
                                </m:sup>
                              </m:sSup>
                              <m:r>
                                <a:rPr lang="en-US" sz="1600" b="0" i="1" smtClean="0">
                                  <a:latin typeface="Cambria Math" panose="02040503050406030204" pitchFamily="18" charset="0"/>
                                </a:rPr>
                                <m:t>)</m:t>
                              </m:r>
                            </m:e>
                          </m:func>
                        </m:num>
                        <m:den>
                          <m:nary>
                            <m:naryPr>
                              <m:chr m:val="∑"/>
                              <m:limLoc m:val="subSup"/>
                              <m:ctrlPr>
                                <a:rPr lang="en-US" sz="1600" b="0" i="1" smtClean="0">
                                  <a:latin typeface="Cambria Math" panose="02040503050406030204" pitchFamily="18" charset="0"/>
                                </a:rPr>
                              </m:ctrlPr>
                            </m:naryPr>
                            <m:sub>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𝑡</m:t>
                                  </m:r>
                                </m:e>
                                <m:sup>
                                  <m:r>
                                    <a:rPr lang="en-US" sz="1600" b="0" i="1" smtClean="0">
                                      <a:latin typeface="Cambria Math" panose="02040503050406030204" pitchFamily="18" charset="0"/>
                                    </a:rPr>
                                    <m:t>′</m:t>
                                  </m:r>
                                </m:sup>
                              </m:sSup>
                              <m:r>
                                <m:rPr>
                                  <m:brk m:alnAt="25"/>
                                </m:rPr>
                                <a:rPr lang="en-US" sz="1600" b="0" i="1" smtClean="0">
                                  <a:latin typeface="Cambria Math" panose="02040503050406030204" pitchFamily="18" charset="0"/>
                                </a:rPr>
                                <m:t>=</m:t>
                              </m:r>
                              <m:r>
                                <a:rPr lang="en-US" sz="1600" b="0" i="1" smtClean="0">
                                  <a:latin typeface="Cambria Math" panose="02040503050406030204" pitchFamily="18" charset="0"/>
                                </a:rPr>
                                <m:t>1</m:t>
                              </m:r>
                            </m:sub>
                            <m:sup>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𝑇</m:t>
                                  </m:r>
                                </m:e>
                                <m:sub>
                                  <m:r>
                                    <a:rPr lang="en-US" sz="1600" b="0" i="1" smtClean="0">
                                      <a:latin typeface="Cambria Math" panose="02040503050406030204" pitchFamily="18" charset="0"/>
                                    </a:rPr>
                                    <m:t>𝑥</m:t>
                                  </m:r>
                                </m:sub>
                              </m:sSub>
                            </m:sup>
                            <m:e>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exp</m:t>
                                  </m:r>
                                </m:fName>
                                <m:e>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𝑓</m:t>
                                      </m:r>
                                    </m:e>
                                    <m:sup>
                                      <m:r>
                                        <a:rPr lang="en-US" sz="1600" i="1">
                                          <a:latin typeface="Cambria Math" panose="02040503050406030204" pitchFamily="18" charset="0"/>
                                        </a:rPr>
                                        <m:t>&lt;</m:t>
                                      </m:r>
                                      <m:r>
                                        <a:rPr lang="en-US" sz="1600" i="1">
                                          <a:latin typeface="Cambria Math" panose="02040503050406030204" pitchFamily="18" charset="0"/>
                                        </a:rPr>
                                        <m:t>𝑡</m:t>
                                      </m:r>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𝑡</m:t>
                                          </m:r>
                                        </m:e>
                                        <m:sup>
                                          <m:r>
                                            <a:rPr lang="en-US" sz="1600" i="1">
                                              <a:latin typeface="Cambria Math" panose="02040503050406030204" pitchFamily="18" charset="0"/>
                                            </a:rPr>
                                            <m:t>′</m:t>
                                          </m:r>
                                        </m:sup>
                                      </m:sSup>
                                      <m:r>
                                        <a:rPr lang="en-US" sz="1600" i="1">
                                          <a:latin typeface="Cambria Math" panose="02040503050406030204" pitchFamily="18" charset="0"/>
                                        </a:rPr>
                                        <m:t>&gt;</m:t>
                                      </m:r>
                                    </m:sup>
                                  </m:sSup>
                                  <m:r>
                                    <a:rPr lang="en-US" sz="1600" i="1">
                                      <a:latin typeface="Cambria Math" panose="02040503050406030204" pitchFamily="18" charset="0"/>
                                    </a:rPr>
                                    <m:t>)</m:t>
                                  </m:r>
                                </m:e>
                              </m:func>
                            </m:e>
                          </m:nary>
                        </m:den>
                      </m:f>
                    </m:oMath>
                  </m:oMathPara>
                </a14:m>
                <a:endParaRPr lang="en-US" sz="1600" dirty="0"/>
              </a:p>
            </p:txBody>
          </p:sp>
        </mc:Choice>
        <mc:Fallback xmlns="">
          <p:sp>
            <p:nvSpPr>
              <p:cNvPr id="9" name="Rectangle 8">
                <a:extLst>
                  <a:ext uri="{FF2B5EF4-FFF2-40B4-BE49-F238E27FC236}">
                    <a16:creationId xmlns:a16="http://schemas.microsoft.com/office/drawing/2014/main" id="{A7D40D3F-7208-AB41-97D6-CB7DF7594148}"/>
                  </a:ext>
                </a:extLst>
              </p:cNvPr>
              <p:cNvSpPr>
                <a:spLocks noRot="1" noChangeAspect="1" noMove="1" noResize="1" noEditPoints="1" noAdjustHandles="1" noChangeArrowheads="1" noChangeShapeType="1" noTextEdit="1"/>
              </p:cNvSpPr>
              <p:nvPr/>
            </p:nvSpPr>
            <p:spPr>
              <a:xfrm>
                <a:off x="838200" y="1909226"/>
                <a:ext cx="2707984" cy="741678"/>
              </a:xfrm>
              <a:prstGeom prst="rect">
                <a:avLst/>
              </a:prstGeom>
              <a:blipFill>
                <a:blip r:embed="rId4"/>
                <a:stretch>
                  <a:fillRect t="-1667" b="-7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AD3BD2B3-F04F-F04A-993D-2919D1F28810}"/>
                  </a:ext>
                </a:extLst>
              </p:cNvPr>
              <p:cNvSpPr/>
              <p:nvPr/>
            </p:nvSpPr>
            <p:spPr>
              <a:xfrm>
                <a:off x="864488" y="2814736"/>
                <a:ext cx="2764731" cy="372090"/>
              </a:xfrm>
              <a:prstGeom prst="rect">
                <a:avLst/>
              </a:prstGeom>
            </p:spPr>
            <p:txBody>
              <a:bodyPr wrap="none">
                <a:spAutoFit/>
              </a:bodyPr>
              <a:lstStyle/>
              <a:p>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𝑓</m:t>
                        </m:r>
                      </m:e>
                      <m:sup>
                        <m:r>
                          <a:rPr lang="en-US" sz="1600" i="1">
                            <a:latin typeface="Cambria Math" panose="02040503050406030204" pitchFamily="18" charset="0"/>
                          </a:rPr>
                          <m:t>&lt;</m:t>
                        </m:r>
                        <m:r>
                          <a:rPr lang="en-US" sz="1600" i="1">
                            <a:latin typeface="Cambria Math" panose="02040503050406030204" pitchFamily="18" charset="0"/>
                          </a:rPr>
                          <m:t>𝑡</m:t>
                        </m:r>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𝑡</m:t>
                            </m:r>
                          </m:e>
                          <m:sup>
                            <m:r>
                              <a:rPr lang="en-US" sz="1600" i="1">
                                <a:latin typeface="Cambria Math" panose="02040503050406030204" pitchFamily="18" charset="0"/>
                              </a:rPr>
                              <m:t>′</m:t>
                            </m:r>
                          </m:sup>
                        </m:sSup>
                        <m:r>
                          <a:rPr lang="en-US" sz="1600" i="1">
                            <a:latin typeface="Cambria Math" panose="02040503050406030204" pitchFamily="18" charset="0"/>
                          </a:rPr>
                          <m:t>&gt;</m:t>
                        </m:r>
                      </m:sup>
                    </m:sSup>
                  </m:oMath>
                </a14:m>
                <a:r>
                  <a:rPr lang="en-US" sz="1600" dirty="0"/>
                  <a:t> is an unknown function</a:t>
                </a:r>
              </a:p>
            </p:txBody>
          </p:sp>
        </mc:Choice>
        <mc:Fallback xmlns="">
          <p:sp>
            <p:nvSpPr>
              <p:cNvPr id="11" name="Rectangle 10">
                <a:extLst>
                  <a:ext uri="{FF2B5EF4-FFF2-40B4-BE49-F238E27FC236}">
                    <a16:creationId xmlns:a16="http://schemas.microsoft.com/office/drawing/2014/main" id="{AD3BD2B3-F04F-F04A-993D-2919D1F28810}"/>
                  </a:ext>
                </a:extLst>
              </p:cNvPr>
              <p:cNvSpPr>
                <a:spLocks noRot="1" noChangeAspect="1" noMove="1" noResize="1" noEditPoints="1" noAdjustHandles="1" noChangeArrowheads="1" noChangeShapeType="1" noTextEdit="1"/>
              </p:cNvSpPr>
              <p:nvPr/>
            </p:nvSpPr>
            <p:spPr>
              <a:xfrm>
                <a:off x="864488" y="2814736"/>
                <a:ext cx="2764731" cy="372090"/>
              </a:xfrm>
              <a:prstGeom prst="rect">
                <a:avLst/>
              </a:prstGeom>
              <a:blipFill>
                <a:blip r:embed="rId5"/>
                <a:stretch>
                  <a:fillRect b="-1666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32EAD6C1-FB4A-054C-9F3F-F1B69D7CAFAC}"/>
              </a:ext>
            </a:extLst>
          </p:cNvPr>
          <p:cNvSpPr txBox="1"/>
          <p:nvPr/>
        </p:nvSpPr>
        <p:spPr>
          <a:xfrm>
            <a:off x="838200" y="3833764"/>
            <a:ext cx="4703724" cy="338554"/>
          </a:xfrm>
          <a:prstGeom prst="rect">
            <a:avLst/>
          </a:prstGeom>
          <a:noFill/>
        </p:spPr>
        <p:txBody>
          <a:bodyPr wrap="none" rtlCol="0">
            <a:spAutoFit/>
          </a:bodyPr>
          <a:lstStyle/>
          <a:p>
            <a:r>
              <a:rPr lang="en-US" sz="1600" dirty="0"/>
              <a:t>Practically, use the output of a shallow neural network</a:t>
            </a:r>
          </a:p>
        </p:txBody>
      </p:sp>
      <p:grpSp>
        <p:nvGrpSpPr>
          <p:cNvPr id="28" name="Group 27">
            <a:extLst>
              <a:ext uri="{FF2B5EF4-FFF2-40B4-BE49-F238E27FC236}">
                <a16:creationId xmlns:a16="http://schemas.microsoft.com/office/drawing/2014/main" id="{F237D769-1632-3E44-A695-E0CCD1E0EFCB}"/>
              </a:ext>
            </a:extLst>
          </p:cNvPr>
          <p:cNvGrpSpPr/>
          <p:nvPr/>
        </p:nvGrpSpPr>
        <p:grpSpPr>
          <a:xfrm>
            <a:off x="1069845" y="4395766"/>
            <a:ext cx="2819073" cy="1372238"/>
            <a:chOff x="1401045" y="4259167"/>
            <a:chExt cx="2819073" cy="1372238"/>
          </a:xfrm>
        </p:grpSpPr>
        <p:sp>
          <p:nvSpPr>
            <p:cNvPr id="13" name="Rounded Rectangle 12">
              <a:extLst>
                <a:ext uri="{FF2B5EF4-FFF2-40B4-BE49-F238E27FC236}">
                  <a16:creationId xmlns:a16="http://schemas.microsoft.com/office/drawing/2014/main" id="{BDCA0BA1-963E-FB42-A979-89C82E712EE6}"/>
                </a:ext>
              </a:extLst>
            </p:cNvPr>
            <p:cNvSpPr/>
            <p:nvPr/>
          </p:nvSpPr>
          <p:spPr>
            <a:xfrm>
              <a:off x="2487604" y="4498623"/>
              <a:ext cx="275664" cy="990125"/>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8C42FBB-06C4-224F-B4FC-79070A68BB21}"/>
                </a:ext>
              </a:extLst>
            </p:cNvPr>
            <p:cNvSpPr/>
            <p:nvPr/>
          </p:nvSpPr>
          <p:spPr>
            <a:xfrm>
              <a:off x="2517774" y="4534064"/>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B8B028D-17BF-C048-A878-1FDB5A662F7A}"/>
                </a:ext>
              </a:extLst>
            </p:cNvPr>
            <p:cNvSpPr/>
            <p:nvPr/>
          </p:nvSpPr>
          <p:spPr>
            <a:xfrm>
              <a:off x="2517774" y="4769558"/>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1220A01-D31F-F746-92A3-DB9DAFACAB05}"/>
                </a:ext>
              </a:extLst>
            </p:cNvPr>
            <p:cNvSpPr/>
            <p:nvPr/>
          </p:nvSpPr>
          <p:spPr>
            <a:xfrm>
              <a:off x="2517774" y="5005052"/>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F6ED6D2-425A-1746-95F8-EF91F9A6048B}"/>
                </a:ext>
              </a:extLst>
            </p:cNvPr>
            <p:cNvSpPr/>
            <p:nvPr/>
          </p:nvSpPr>
          <p:spPr>
            <a:xfrm>
              <a:off x="2517774" y="5240546"/>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EC313158-8DC7-6745-BA56-1CE0E20DD939}"/>
                </a:ext>
              </a:extLst>
            </p:cNvPr>
            <p:cNvCxnSpPr>
              <a:cxnSpLocks/>
            </p:cNvCxnSpPr>
            <p:nvPr/>
          </p:nvCxnSpPr>
          <p:spPr>
            <a:xfrm>
              <a:off x="2763268" y="4991575"/>
              <a:ext cx="56313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9126B8B1-E6EA-8146-855A-921AF83F05F3}"/>
                    </a:ext>
                  </a:extLst>
                </p:cNvPr>
                <p:cNvSpPr/>
                <p:nvPr/>
              </p:nvSpPr>
              <p:spPr>
                <a:xfrm>
                  <a:off x="3400598" y="4805530"/>
                  <a:ext cx="819520" cy="372090"/>
                </a:xfrm>
                <a:prstGeom prst="rect">
                  <a:avLst/>
                </a:prstGeom>
              </p:spPr>
              <p:txBody>
                <a:bodyPr wrap="none">
                  <a:spAutoFit/>
                </a:bodyPr>
                <a:lstStyle/>
                <a:p>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𝑓</m:t>
                          </m:r>
                        </m:e>
                        <m:sup>
                          <m:r>
                            <a:rPr lang="en-US" sz="1600" i="1">
                              <a:latin typeface="Cambria Math" panose="02040503050406030204" pitchFamily="18" charset="0"/>
                            </a:rPr>
                            <m:t>&lt;</m:t>
                          </m:r>
                          <m:r>
                            <a:rPr lang="en-US" sz="1600" i="1">
                              <a:latin typeface="Cambria Math" panose="02040503050406030204" pitchFamily="18" charset="0"/>
                            </a:rPr>
                            <m:t>𝑡</m:t>
                          </m:r>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𝑡</m:t>
                              </m:r>
                            </m:e>
                            <m:sup>
                              <m:r>
                                <a:rPr lang="en-US" sz="1600" i="1">
                                  <a:latin typeface="Cambria Math" panose="02040503050406030204" pitchFamily="18" charset="0"/>
                                </a:rPr>
                                <m:t>′</m:t>
                              </m:r>
                            </m:sup>
                          </m:sSup>
                          <m:r>
                            <a:rPr lang="en-US" sz="1600" i="1">
                              <a:latin typeface="Cambria Math" panose="02040503050406030204" pitchFamily="18" charset="0"/>
                            </a:rPr>
                            <m:t>&gt;</m:t>
                          </m:r>
                        </m:sup>
                      </m:sSup>
                    </m:oMath>
                  </a14:m>
                  <a:r>
                    <a:rPr lang="en-US" sz="1600" dirty="0"/>
                    <a:t> </a:t>
                  </a:r>
                </a:p>
              </p:txBody>
            </p:sp>
          </mc:Choice>
          <mc:Fallback xmlns="">
            <p:sp>
              <p:nvSpPr>
                <p:cNvPr id="20" name="Rectangle 19">
                  <a:extLst>
                    <a:ext uri="{FF2B5EF4-FFF2-40B4-BE49-F238E27FC236}">
                      <a16:creationId xmlns:a16="http://schemas.microsoft.com/office/drawing/2014/main" id="{9126B8B1-E6EA-8146-855A-921AF83F05F3}"/>
                    </a:ext>
                  </a:extLst>
                </p:cNvPr>
                <p:cNvSpPr>
                  <a:spLocks noRot="1" noChangeAspect="1" noMove="1" noResize="1" noEditPoints="1" noAdjustHandles="1" noChangeArrowheads="1" noChangeShapeType="1" noTextEdit="1"/>
                </p:cNvSpPr>
                <p:nvPr/>
              </p:nvSpPr>
              <p:spPr>
                <a:xfrm>
                  <a:off x="3400598" y="4805530"/>
                  <a:ext cx="819520" cy="372090"/>
                </a:xfrm>
                <a:prstGeom prst="rect">
                  <a:avLst/>
                </a:prstGeom>
                <a:blipFill>
                  <a:blip r:embed="rId6"/>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83BCB2B0-F4D0-B34A-9B5F-8DC4486517C2}"/>
                    </a:ext>
                  </a:extLst>
                </p:cNvPr>
                <p:cNvSpPr/>
                <p:nvPr/>
              </p:nvSpPr>
              <p:spPr>
                <a:xfrm>
                  <a:off x="1401045" y="4259167"/>
                  <a:ext cx="845809" cy="338554"/>
                </a:xfrm>
                <a:prstGeom prst="rect">
                  <a:avLst/>
                </a:prstGeom>
              </p:spPr>
              <p:txBody>
                <a:bodyPr wrap="none">
                  <a:spAutoFit/>
                </a:bodyPr>
                <a:lstStyle/>
                <a:p>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𝑆</m:t>
                          </m:r>
                        </m:e>
                        <m:sup>
                          <m:r>
                            <a:rPr lang="en-US" sz="1600" i="1">
                              <a:latin typeface="Cambria Math" panose="02040503050406030204" pitchFamily="18" charset="0"/>
                            </a:rPr>
                            <m:t>&lt;</m:t>
                          </m:r>
                          <m:r>
                            <a:rPr lang="en-US" sz="1600" i="1">
                              <a:latin typeface="Cambria Math" panose="02040503050406030204" pitchFamily="18" charset="0"/>
                            </a:rPr>
                            <m:t>𝑡</m:t>
                          </m:r>
                          <m:r>
                            <a:rPr lang="en-US" sz="1600" b="0" i="1" smtClean="0">
                              <a:latin typeface="Cambria Math" panose="02040503050406030204" pitchFamily="18" charset="0"/>
                            </a:rPr>
                            <m:t>−1</m:t>
                          </m:r>
                          <m:r>
                            <a:rPr lang="en-US" sz="1600" i="1">
                              <a:latin typeface="Cambria Math" panose="02040503050406030204" pitchFamily="18" charset="0"/>
                            </a:rPr>
                            <m:t>&gt;</m:t>
                          </m:r>
                        </m:sup>
                      </m:sSup>
                    </m:oMath>
                  </a14:m>
                  <a:r>
                    <a:rPr lang="en-US" sz="1600" dirty="0"/>
                    <a:t> </a:t>
                  </a:r>
                </a:p>
              </p:txBody>
            </p:sp>
          </mc:Choice>
          <mc:Fallback xmlns="">
            <p:sp>
              <p:nvSpPr>
                <p:cNvPr id="21" name="Rectangle 20">
                  <a:extLst>
                    <a:ext uri="{FF2B5EF4-FFF2-40B4-BE49-F238E27FC236}">
                      <a16:creationId xmlns:a16="http://schemas.microsoft.com/office/drawing/2014/main" id="{83BCB2B0-F4D0-B34A-9B5F-8DC4486517C2}"/>
                    </a:ext>
                  </a:extLst>
                </p:cNvPr>
                <p:cNvSpPr>
                  <a:spLocks noRot="1" noChangeAspect="1" noMove="1" noResize="1" noEditPoints="1" noAdjustHandles="1" noChangeArrowheads="1" noChangeShapeType="1" noTextEdit="1"/>
                </p:cNvSpPr>
                <p:nvPr/>
              </p:nvSpPr>
              <p:spPr>
                <a:xfrm>
                  <a:off x="1401045" y="4259167"/>
                  <a:ext cx="845809"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58859A43-768C-9E4E-A90B-8731C64E5D2A}"/>
                    </a:ext>
                  </a:extLst>
                </p:cNvPr>
                <p:cNvSpPr/>
                <p:nvPr/>
              </p:nvSpPr>
              <p:spPr>
                <a:xfrm>
                  <a:off x="1401045" y="5259315"/>
                  <a:ext cx="713337" cy="372090"/>
                </a:xfrm>
                <a:prstGeom prst="rect">
                  <a:avLst/>
                </a:prstGeom>
              </p:spPr>
              <p:txBody>
                <a:bodyPr wrap="none">
                  <a:spAutoFit/>
                </a:bodyPr>
                <a:lstStyle/>
                <a:p>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𝑎</m:t>
                          </m:r>
                        </m:e>
                        <m:sup>
                          <m:r>
                            <a:rPr lang="en-US" sz="1600" i="1">
                              <a:latin typeface="Cambria Math" panose="02040503050406030204" pitchFamily="18" charset="0"/>
                            </a:rPr>
                            <m:t>&lt;</m:t>
                          </m:r>
                          <m:sSup>
                            <m:sSupPr>
                              <m:ctrlPr>
                                <a:rPr lang="en-US" sz="1600" i="1">
                                  <a:latin typeface="Cambria Math" panose="02040503050406030204" pitchFamily="18" charset="0"/>
                                </a:rPr>
                              </m:ctrlPr>
                            </m:sSupPr>
                            <m:e>
                              <m:r>
                                <a:rPr lang="en-US" sz="1600" i="1">
                                  <a:latin typeface="Cambria Math" panose="02040503050406030204" pitchFamily="18" charset="0"/>
                                </a:rPr>
                                <m:t>𝑡</m:t>
                              </m:r>
                            </m:e>
                            <m:sup>
                              <m:r>
                                <a:rPr lang="en-US" sz="1600" i="1">
                                  <a:latin typeface="Cambria Math" panose="02040503050406030204" pitchFamily="18" charset="0"/>
                                </a:rPr>
                                <m:t>′</m:t>
                              </m:r>
                            </m:sup>
                          </m:sSup>
                          <m:r>
                            <a:rPr lang="en-US" sz="1600" i="1">
                              <a:latin typeface="Cambria Math" panose="02040503050406030204" pitchFamily="18" charset="0"/>
                            </a:rPr>
                            <m:t>&gt;</m:t>
                          </m:r>
                        </m:sup>
                      </m:sSup>
                    </m:oMath>
                  </a14:m>
                  <a:r>
                    <a:rPr lang="en-US" sz="1600" dirty="0"/>
                    <a:t> </a:t>
                  </a:r>
                </a:p>
              </p:txBody>
            </p:sp>
          </mc:Choice>
          <mc:Fallback xmlns="">
            <p:sp>
              <p:nvSpPr>
                <p:cNvPr id="22" name="Rectangle 21">
                  <a:extLst>
                    <a:ext uri="{FF2B5EF4-FFF2-40B4-BE49-F238E27FC236}">
                      <a16:creationId xmlns:a16="http://schemas.microsoft.com/office/drawing/2014/main" id="{58859A43-768C-9E4E-A90B-8731C64E5D2A}"/>
                    </a:ext>
                  </a:extLst>
                </p:cNvPr>
                <p:cNvSpPr>
                  <a:spLocks noRot="1" noChangeAspect="1" noMove="1" noResize="1" noEditPoints="1" noAdjustHandles="1" noChangeArrowheads="1" noChangeShapeType="1" noTextEdit="1"/>
                </p:cNvSpPr>
                <p:nvPr/>
              </p:nvSpPr>
              <p:spPr>
                <a:xfrm>
                  <a:off x="1401045" y="5259315"/>
                  <a:ext cx="713337" cy="372090"/>
                </a:xfrm>
                <a:prstGeom prst="rect">
                  <a:avLst/>
                </a:prstGeom>
                <a:blipFill>
                  <a:blip r:embed="rId8"/>
                  <a:stretch>
                    <a:fillRect/>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A0472271-84DD-AA4C-963D-E2BF4B8FBDB3}"/>
                </a:ext>
              </a:extLst>
            </p:cNvPr>
            <p:cNvCxnSpPr>
              <a:cxnSpLocks/>
              <a:endCxn id="13" idx="1"/>
            </p:cNvCxnSpPr>
            <p:nvPr/>
          </p:nvCxnSpPr>
          <p:spPr>
            <a:xfrm>
              <a:off x="2069033" y="4428444"/>
              <a:ext cx="418571" cy="5652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0E3832F-486B-7548-88A0-0C0F3A3E4F2C}"/>
                </a:ext>
              </a:extLst>
            </p:cNvPr>
            <p:cNvCxnSpPr>
              <a:cxnSpLocks/>
              <a:endCxn id="13" idx="1"/>
            </p:cNvCxnSpPr>
            <p:nvPr/>
          </p:nvCxnSpPr>
          <p:spPr>
            <a:xfrm flipV="1">
              <a:off x="2038863" y="4993686"/>
              <a:ext cx="448741" cy="4516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DCDB71E8-0EA6-544F-8921-F3D279661A81}"/>
              </a:ext>
            </a:extLst>
          </p:cNvPr>
          <p:cNvGrpSpPr/>
          <p:nvPr/>
        </p:nvGrpSpPr>
        <p:grpSpPr>
          <a:xfrm>
            <a:off x="6867810" y="1546742"/>
            <a:ext cx="4206046" cy="4205415"/>
            <a:chOff x="6867810" y="1546742"/>
            <a:chExt cx="4206046" cy="4205415"/>
          </a:xfrm>
        </p:grpSpPr>
        <p:grpSp>
          <p:nvGrpSpPr>
            <p:cNvPr id="30" name="Group 29">
              <a:extLst>
                <a:ext uri="{FF2B5EF4-FFF2-40B4-BE49-F238E27FC236}">
                  <a16:creationId xmlns:a16="http://schemas.microsoft.com/office/drawing/2014/main" id="{F7E17AA3-8DDB-4744-B059-97585E960DB2}"/>
                </a:ext>
              </a:extLst>
            </p:cNvPr>
            <p:cNvGrpSpPr/>
            <p:nvPr/>
          </p:nvGrpSpPr>
          <p:grpSpPr>
            <a:xfrm>
              <a:off x="8153400" y="1546742"/>
              <a:ext cx="1334208" cy="1763460"/>
              <a:chOff x="2926773" y="3478768"/>
              <a:chExt cx="1334208" cy="1763460"/>
            </a:xfrm>
          </p:grpSpPr>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E233C989-F0B3-E04E-8B32-4B5E9063C474}"/>
                      </a:ext>
                    </a:extLst>
                  </p:cNvPr>
                  <p:cNvSpPr txBox="1"/>
                  <p:nvPr/>
                </p:nvSpPr>
                <p:spPr>
                  <a:xfrm>
                    <a:off x="3743569" y="5026784"/>
                    <a:ext cx="41902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𝐶</m:t>
                              </m:r>
                            </m:e>
                            <m:sup>
                              <m:r>
                                <a:rPr lang="en-US" sz="1400" b="0" i="1" smtClean="0">
                                  <a:latin typeface="Cambria Math" panose="02040503050406030204" pitchFamily="18" charset="0"/>
                                </a:rPr>
                                <m:t>&lt;</m:t>
                              </m:r>
                              <m:r>
                                <a:rPr lang="en-US" sz="1400" b="0" i="1" smtClean="0">
                                  <a:latin typeface="Cambria Math" panose="02040503050406030204" pitchFamily="18" charset="0"/>
                                </a:rPr>
                                <m:t>𝑡</m:t>
                              </m:r>
                              <m:r>
                                <a:rPr lang="en-US" sz="1400" b="0" i="1" smtClean="0">
                                  <a:latin typeface="Cambria Math" panose="02040503050406030204" pitchFamily="18" charset="0"/>
                                </a:rPr>
                                <m:t>&gt;</m:t>
                              </m:r>
                            </m:sup>
                          </m:sSup>
                        </m:oMath>
                      </m:oMathPara>
                    </a14:m>
                    <a:endParaRPr lang="en-US" sz="1400" dirty="0"/>
                  </a:p>
                </p:txBody>
              </p:sp>
            </mc:Choice>
            <mc:Fallback xmlns="">
              <p:sp>
                <p:nvSpPr>
                  <p:cNvPr id="60" name="TextBox 59">
                    <a:extLst>
                      <a:ext uri="{FF2B5EF4-FFF2-40B4-BE49-F238E27FC236}">
                        <a16:creationId xmlns:a16="http://schemas.microsoft.com/office/drawing/2014/main" id="{E233C989-F0B3-E04E-8B32-4B5E9063C474}"/>
                      </a:ext>
                    </a:extLst>
                  </p:cNvPr>
                  <p:cNvSpPr txBox="1">
                    <a:spLocks noRot="1" noChangeAspect="1" noMove="1" noResize="1" noEditPoints="1" noAdjustHandles="1" noChangeArrowheads="1" noChangeShapeType="1" noTextEdit="1"/>
                  </p:cNvSpPr>
                  <p:nvPr/>
                </p:nvSpPr>
                <p:spPr>
                  <a:xfrm>
                    <a:off x="3743569" y="5026784"/>
                    <a:ext cx="419025" cy="215444"/>
                  </a:xfrm>
                  <a:prstGeom prst="rect">
                    <a:avLst/>
                  </a:prstGeom>
                  <a:blipFill>
                    <a:blip r:embed="rId9"/>
                    <a:stretch>
                      <a:fillRect l="-5882" r="-2941"/>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EFEAA490-557B-A946-BB08-9A2E88A19A24}"/>
                  </a:ext>
                </a:extLst>
              </p:cNvPr>
              <p:cNvSpPr/>
              <p:nvPr/>
            </p:nvSpPr>
            <p:spPr>
              <a:xfrm>
                <a:off x="3593324" y="4120116"/>
                <a:ext cx="667657" cy="4281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FB5B67B-DBD4-1F4C-BBEF-C1545B767AA6}"/>
                      </a:ext>
                    </a:extLst>
                  </p:cNvPr>
                  <p:cNvSpPr txBox="1"/>
                  <p:nvPr/>
                </p:nvSpPr>
                <p:spPr>
                  <a:xfrm>
                    <a:off x="3717671" y="4226480"/>
                    <a:ext cx="40491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&lt;</m:t>
                              </m:r>
                              <m:r>
                                <a:rPr lang="en-US" sz="1400" b="0" i="1" smtClean="0">
                                  <a:latin typeface="Cambria Math" panose="02040503050406030204" pitchFamily="18" charset="0"/>
                                </a:rPr>
                                <m:t>𝑡</m:t>
                              </m:r>
                              <m:r>
                                <a:rPr lang="en-US" sz="1400" b="0" i="1" smtClean="0">
                                  <a:latin typeface="Cambria Math" panose="02040503050406030204" pitchFamily="18" charset="0"/>
                                </a:rPr>
                                <m:t>&gt;</m:t>
                              </m:r>
                            </m:sup>
                          </m:sSup>
                        </m:oMath>
                      </m:oMathPara>
                    </a14:m>
                    <a:endParaRPr lang="en-US" sz="1400" dirty="0"/>
                  </a:p>
                </p:txBody>
              </p:sp>
            </mc:Choice>
            <mc:Fallback xmlns="">
              <p:sp>
                <p:nvSpPr>
                  <p:cNvPr id="62" name="TextBox 61">
                    <a:extLst>
                      <a:ext uri="{FF2B5EF4-FFF2-40B4-BE49-F238E27FC236}">
                        <a16:creationId xmlns:a16="http://schemas.microsoft.com/office/drawing/2014/main" id="{6FB5B67B-DBD4-1F4C-BBEF-C1545B767AA6}"/>
                      </a:ext>
                    </a:extLst>
                  </p:cNvPr>
                  <p:cNvSpPr txBox="1">
                    <a:spLocks noRot="1" noChangeAspect="1" noMove="1" noResize="1" noEditPoints="1" noAdjustHandles="1" noChangeArrowheads="1" noChangeShapeType="1" noTextEdit="1"/>
                  </p:cNvSpPr>
                  <p:nvPr/>
                </p:nvSpPr>
                <p:spPr>
                  <a:xfrm>
                    <a:off x="3717671" y="4226480"/>
                    <a:ext cx="404919" cy="215444"/>
                  </a:xfrm>
                  <a:prstGeom prst="rect">
                    <a:avLst/>
                  </a:prstGeom>
                  <a:blipFill>
                    <a:blip r:embed="rId10"/>
                    <a:stretch>
                      <a:fillRect l="-6061" r="-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E926D70-D971-6C45-8F46-20AB81CC537E}"/>
                      </a:ext>
                    </a:extLst>
                  </p:cNvPr>
                  <p:cNvSpPr txBox="1"/>
                  <p:nvPr/>
                </p:nvSpPr>
                <p:spPr>
                  <a:xfrm>
                    <a:off x="3715426" y="3478768"/>
                    <a:ext cx="41088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𝑦</m:t>
                                  </m:r>
                                </m:e>
                              </m:acc>
                            </m:e>
                            <m:sup>
                              <m:r>
                                <a:rPr lang="en-US" sz="1400" b="0" i="1" smtClean="0">
                                  <a:latin typeface="Cambria Math" panose="02040503050406030204" pitchFamily="18" charset="0"/>
                                </a:rPr>
                                <m:t>&lt;</m:t>
                              </m:r>
                              <m:r>
                                <a:rPr lang="en-US" sz="1400" b="0" i="1" smtClean="0">
                                  <a:latin typeface="Cambria Math" panose="02040503050406030204" pitchFamily="18" charset="0"/>
                                </a:rPr>
                                <m:t>𝑡</m:t>
                              </m:r>
                              <m:r>
                                <a:rPr lang="en-US" sz="1400" b="0" i="1" smtClean="0">
                                  <a:latin typeface="Cambria Math" panose="02040503050406030204" pitchFamily="18" charset="0"/>
                                </a:rPr>
                                <m:t>&gt;</m:t>
                              </m:r>
                            </m:sup>
                          </m:sSup>
                        </m:oMath>
                      </m:oMathPara>
                    </a14:m>
                    <a:endParaRPr lang="en-US" sz="1400" dirty="0"/>
                  </a:p>
                </p:txBody>
              </p:sp>
            </mc:Choice>
            <mc:Fallback xmlns="">
              <p:sp>
                <p:nvSpPr>
                  <p:cNvPr id="63" name="TextBox 62">
                    <a:extLst>
                      <a:ext uri="{FF2B5EF4-FFF2-40B4-BE49-F238E27FC236}">
                        <a16:creationId xmlns:a16="http://schemas.microsoft.com/office/drawing/2014/main" id="{9E926D70-D971-6C45-8F46-20AB81CC537E}"/>
                      </a:ext>
                    </a:extLst>
                  </p:cNvPr>
                  <p:cNvSpPr txBox="1">
                    <a:spLocks noRot="1" noChangeAspect="1" noMove="1" noResize="1" noEditPoints="1" noAdjustHandles="1" noChangeArrowheads="1" noChangeShapeType="1" noTextEdit="1"/>
                  </p:cNvSpPr>
                  <p:nvPr/>
                </p:nvSpPr>
                <p:spPr>
                  <a:xfrm>
                    <a:off x="3715426" y="3478768"/>
                    <a:ext cx="410882" cy="215444"/>
                  </a:xfrm>
                  <a:prstGeom prst="rect">
                    <a:avLst/>
                  </a:prstGeom>
                  <a:blipFill>
                    <a:blip r:embed="rId11"/>
                    <a:stretch>
                      <a:fillRect l="-9091" t="-22222" r="-3030" b="-22222"/>
                    </a:stretch>
                  </a:blipFill>
                </p:spPr>
                <p:txBody>
                  <a:bodyPr/>
                  <a:lstStyle/>
                  <a:p>
                    <a:r>
                      <a:rPr lang="en-US">
                        <a:noFill/>
                      </a:rPr>
                      <a:t> </a:t>
                    </a:r>
                  </a:p>
                </p:txBody>
              </p:sp>
            </mc:Fallback>
          </mc:AlternateContent>
          <p:cxnSp>
            <p:nvCxnSpPr>
              <p:cNvPr id="64" name="Straight Arrow Connector 63">
                <a:extLst>
                  <a:ext uri="{FF2B5EF4-FFF2-40B4-BE49-F238E27FC236}">
                    <a16:creationId xmlns:a16="http://schemas.microsoft.com/office/drawing/2014/main" id="{643359E7-51FC-F34B-A326-54AC37C7BECC}"/>
                  </a:ext>
                </a:extLst>
              </p:cNvPr>
              <p:cNvCxnSpPr>
                <a:cxnSpLocks/>
                <a:endCxn id="61" idx="1"/>
              </p:cNvCxnSpPr>
              <p:nvPr/>
            </p:nvCxnSpPr>
            <p:spPr>
              <a:xfrm>
                <a:off x="2926773" y="4334202"/>
                <a:ext cx="66655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A370BDBA-9099-0C4C-B217-39A866761D4B}"/>
                  </a:ext>
                </a:extLst>
              </p:cNvPr>
              <p:cNvCxnSpPr>
                <a:cxnSpLocks/>
                <a:stCxn id="61" idx="0"/>
              </p:cNvCxnSpPr>
              <p:nvPr/>
            </p:nvCxnSpPr>
            <p:spPr>
              <a:xfrm flipV="1">
                <a:off x="3927153" y="3754090"/>
                <a:ext cx="0" cy="36602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8D5AA67E-74E8-B349-A010-03EF8A5EC9FD}"/>
                  </a:ext>
                </a:extLst>
              </p:cNvPr>
              <p:cNvCxnSpPr>
                <a:cxnSpLocks/>
                <a:endCxn id="61" idx="2"/>
              </p:cNvCxnSpPr>
              <p:nvPr/>
            </p:nvCxnSpPr>
            <p:spPr>
              <a:xfrm flipV="1">
                <a:off x="3927153" y="4548288"/>
                <a:ext cx="0" cy="4259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C055419D-94AD-8A44-B2E1-4B5FFD25C7D6}"/>
                </a:ext>
              </a:extLst>
            </p:cNvPr>
            <p:cNvGrpSpPr/>
            <p:nvPr/>
          </p:nvGrpSpPr>
          <p:grpSpPr>
            <a:xfrm>
              <a:off x="7485745" y="1546742"/>
              <a:ext cx="712169" cy="1767580"/>
              <a:chOff x="1554248" y="3478768"/>
              <a:chExt cx="712169" cy="1767580"/>
            </a:xfrm>
          </p:grpSpPr>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2FE7DB64-A4EF-344B-9178-F30FD40EB7EA}"/>
                      </a:ext>
                    </a:extLst>
                  </p:cNvPr>
                  <p:cNvSpPr txBox="1"/>
                  <p:nvPr/>
                </p:nvSpPr>
                <p:spPr>
                  <a:xfrm>
                    <a:off x="1677473" y="5030904"/>
                    <a:ext cx="58894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𝐶</m:t>
                              </m:r>
                            </m:e>
                            <m:sup>
                              <m:r>
                                <a:rPr lang="en-US" sz="1400" b="0" i="1" smtClean="0">
                                  <a:latin typeface="Cambria Math" panose="02040503050406030204" pitchFamily="18" charset="0"/>
                                </a:rPr>
                                <m:t>&lt;</m:t>
                              </m:r>
                              <m:r>
                                <a:rPr lang="en-US" sz="1400" b="0" i="1" smtClean="0">
                                  <a:latin typeface="Cambria Math" panose="02040503050406030204" pitchFamily="18" charset="0"/>
                                </a:rPr>
                                <m:t>𝑡</m:t>
                              </m:r>
                              <m:r>
                                <a:rPr lang="en-US" sz="1400" b="0" i="1" smtClean="0">
                                  <a:latin typeface="Cambria Math" panose="02040503050406030204" pitchFamily="18" charset="0"/>
                                </a:rPr>
                                <m:t>−1&gt;</m:t>
                              </m:r>
                            </m:sup>
                          </m:sSup>
                        </m:oMath>
                      </m:oMathPara>
                    </a14:m>
                    <a:endParaRPr lang="en-US" sz="1400" dirty="0"/>
                  </a:p>
                </p:txBody>
              </p:sp>
            </mc:Choice>
            <mc:Fallback xmlns="">
              <p:sp>
                <p:nvSpPr>
                  <p:cNvPr id="52" name="TextBox 51">
                    <a:extLst>
                      <a:ext uri="{FF2B5EF4-FFF2-40B4-BE49-F238E27FC236}">
                        <a16:creationId xmlns:a16="http://schemas.microsoft.com/office/drawing/2014/main" id="{2FE7DB64-A4EF-344B-9178-F30FD40EB7EA}"/>
                      </a:ext>
                    </a:extLst>
                  </p:cNvPr>
                  <p:cNvSpPr txBox="1">
                    <a:spLocks noRot="1" noChangeAspect="1" noMove="1" noResize="1" noEditPoints="1" noAdjustHandles="1" noChangeArrowheads="1" noChangeShapeType="1" noTextEdit="1"/>
                  </p:cNvSpPr>
                  <p:nvPr/>
                </p:nvSpPr>
                <p:spPr>
                  <a:xfrm>
                    <a:off x="1677473" y="5030904"/>
                    <a:ext cx="588944" cy="215444"/>
                  </a:xfrm>
                  <a:prstGeom prst="rect">
                    <a:avLst/>
                  </a:prstGeom>
                  <a:blipFill>
                    <a:blip r:embed="rId12"/>
                    <a:stretch>
                      <a:fillRect l="-4167"/>
                    </a:stretch>
                  </a:blipFill>
                </p:spPr>
                <p:txBody>
                  <a:bodyPr/>
                  <a:lstStyle/>
                  <a:p>
                    <a:r>
                      <a:rPr lang="en-US">
                        <a:noFill/>
                      </a:rPr>
                      <a:t> </a:t>
                    </a:r>
                  </a:p>
                </p:txBody>
              </p:sp>
            </mc:Fallback>
          </mc:AlternateContent>
          <p:sp>
            <p:nvSpPr>
              <p:cNvPr id="53" name="Rectangle 52">
                <a:extLst>
                  <a:ext uri="{FF2B5EF4-FFF2-40B4-BE49-F238E27FC236}">
                    <a16:creationId xmlns:a16="http://schemas.microsoft.com/office/drawing/2014/main" id="{A044793B-10E3-194F-A846-505D0D785013}"/>
                  </a:ext>
                </a:extLst>
              </p:cNvPr>
              <p:cNvSpPr/>
              <p:nvPr/>
            </p:nvSpPr>
            <p:spPr>
              <a:xfrm>
                <a:off x="1554248" y="4120116"/>
                <a:ext cx="667657" cy="4281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3729211F-5A7A-2149-B265-65F9D861A544}"/>
                      </a:ext>
                    </a:extLst>
                  </p:cNvPr>
                  <p:cNvSpPr txBox="1"/>
                  <p:nvPr/>
                </p:nvSpPr>
                <p:spPr>
                  <a:xfrm>
                    <a:off x="1610995" y="4236797"/>
                    <a:ext cx="57483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&lt;</m:t>
                              </m:r>
                              <m:r>
                                <a:rPr lang="en-US" sz="1400" b="0" i="1" smtClean="0">
                                  <a:latin typeface="Cambria Math" panose="02040503050406030204" pitchFamily="18" charset="0"/>
                                </a:rPr>
                                <m:t>𝑡</m:t>
                              </m:r>
                              <m:r>
                                <a:rPr lang="en-US" sz="1400" b="0" i="1" smtClean="0">
                                  <a:latin typeface="Cambria Math" panose="02040503050406030204" pitchFamily="18" charset="0"/>
                                </a:rPr>
                                <m:t>−1&gt;</m:t>
                              </m:r>
                            </m:sup>
                          </m:sSup>
                        </m:oMath>
                      </m:oMathPara>
                    </a14:m>
                    <a:endParaRPr lang="en-US" sz="1400" dirty="0"/>
                  </a:p>
                </p:txBody>
              </p:sp>
            </mc:Choice>
            <mc:Fallback xmlns="">
              <p:sp>
                <p:nvSpPr>
                  <p:cNvPr id="54" name="TextBox 53">
                    <a:extLst>
                      <a:ext uri="{FF2B5EF4-FFF2-40B4-BE49-F238E27FC236}">
                        <a16:creationId xmlns:a16="http://schemas.microsoft.com/office/drawing/2014/main" id="{3729211F-5A7A-2149-B265-65F9D861A544}"/>
                      </a:ext>
                    </a:extLst>
                  </p:cNvPr>
                  <p:cNvSpPr txBox="1">
                    <a:spLocks noRot="1" noChangeAspect="1" noMove="1" noResize="1" noEditPoints="1" noAdjustHandles="1" noChangeArrowheads="1" noChangeShapeType="1" noTextEdit="1"/>
                  </p:cNvSpPr>
                  <p:nvPr/>
                </p:nvSpPr>
                <p:spPr>
                  <a:xfrm>
                    <a:off x="1610995" y="4236797"/>
                    <a:ext cx="574837" cy="215444"/>
                  </a:xfrm>
                  <a:prstGeom prst="rect">
                    <a:avLst/>
                  </a:prstGeom>
                  <a:blipFill>
                    <a:blip r:embed="rId13"/>
                    <a:stretch>
                      <a:fillRect l="-6522"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87BB73E-8778-1B45-B6B9-23A0399E88F5}"/>
                      </a:ext>
                    </a:extLst>
                  </p:cNvPr>
                  <p:cNvSpPr txBox="1"/>
                  <p:nvPr/>
                </p:nvSpPr>
                <p:spPr>
                  <a:xfrm>
                    <a:off x="1676350" y="3478768"/>
                    <a:ext cx="58080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𝑦</m:t>
                                  </m:r>
                                </m:e>
                              </m:acc>
                            </m:e>
                            <m:sup>
                              <m:r>
                                <a:rPr lang="en-US" sz="1400" b="0" i="1" smtClean="0">
                                  <a:latin typeface="Cambria Math" panose="02040503050406030204" pitchFamily="18" charset="0"/>
                                </a:rPr>
                                <m:t>&lt;</m:t>
                              </m:r>
                              <m:r>
                                <a:rPr lang="en-US" sz="1400" b="0" i="1" smtClean="0">
                                  <a:latin typeface="Cambria Math" panose="02040503050406030204" pitchFamily="18" charset="0"/>
                                </a:rPr>
                                <m:t>𝑡</m:t>
                              </m:r>
                              <m:r>
                                <a:rPr lang="en-US" sz="1400" b="0" i="1" smtClean="0">
                                  <a:latin typeface="Cambria Math" panose="02040503050406030204" pitchFamily="18" charset="0"/>
                                </a:rPr>
                                <m:t>−1&gt;</m:t>
                              </m:r>
                            </m:sup>
                          </m:sSup>
                        </m:oMath>
                      </m:oMathPara>
                    </a14:m>
                    <a:endParaRPr lang="en-US" sz="1400" dirty="0"/>
                  </a:p>
                </p:txBody>
              </p:sp>
            </mc:Choice>
            <mc:Fallback xmlns="">
              <p:sp>
                <p:nvSpPr>
                  <p:cNvPr id="55" name="TextBox 54">
                    <a:extLst>
                      <a:ext uri="{FF2B5EF4-FFF2-40B4-BE49-F238E27FC236}">
                        <a16:creationId xmlns:a16="http://schemas.microsoft.com/office/drawing/2014/main" id="{487BB73E-8778-1B45-B6B9-23A0399E88F5}"/>
                      </a:ext>
                    </a:extLst>
                  </p:cNvPr>
                  <p:cNvSpPr txBox="1">
                    <a:spLocks noRot="1" noChangeAspect="1" noMove="1" noResize="1" noEditPoints="1" noAdjustHandles="1" noChangeArrowheads="1" noChangeShapeType="1" noTextEdit="1"/>
                  </p:cNvSpPr>
                  <p:nvPr/>
                </p:nvSpPr>
                <p:spPr>
                  <a:xfrm>
                    <a:off x="1676350" y="3478768"/>
                    <a:ext cx="580800" cy="215444"/>
                  </a:xfrm>
                  <a:prstGeom prst="rect">
                    <a:avLst/>
                  </a:prstGeom>
                  <a:blipFill>
                    <a:blip r:embed="rId14"/>
                    <a:stretch>
                      <a:fillRect l="-6383" t="-22222" b="-22222"/>
                    </a:stretch>
                  </a:blipFill>
                </p:spPr>
                <p:txBody>
                  <a:bodyPr/>
                  <a:lstStyle/>
                  <a:p>
                    <a:r>
                      <a:rPr lang="en-US">
                        <a:noFill/>
                      </a:rPr>
                      <a:t> </a:t>
                    </a:r>
                  </a:p>
                </p:txBody>
              </p:sp>
            </mc:Fallback>
          </mc:AlternateContent>
          <p:cxnSp>
            <p:nvCxnSpPr>
              <p:cNvPr id="57" name="Straight Arrow Connector 56">
                <a:extLst>
                  <a:ext uri="{FF2B5EF4-FFF2-40B4-BE49-F238E27FC236}">
                    <a16:creationId xmlns:a16="http://schemas.microsoft.com/office/drawing/2014/main" id="{224A4717-3597-4341-AE2B-863EB7AD6BB5}"/>
                  </a:ext>
                </a:extLst>
              </p:cNvPr>
              <p:cNvCxnSpPr>
                <a:cxnSpLocks/>
                <a:stCxn id="53" idx="0"/>
              </p:cNvCxnSpPr>
              <p:nvPr/>
            </p:nvCxnSpPr>
            <p:spPr>
              <a:xfrm flipV="1">
                <a:off x="1888077" y="3754090"/>
                <a:ext cx="0" cy="36602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9354AB8-09B1-E34A-92BE-9F2ED6D35191}"/>
                  </a:ext>
                </a:extLst>
              </p:cNvPr>
              <p:cNvCxnSpPr>
                <a:cxnSpLocks/>
                <a:endCxn id="53" idx="2"/>
              </p:cNvCxnSpPr>
              <p:nvPr/>
            </p:nvCxnSpPr>
            <p:spPr>
              <a:xfrm flipV="1">
                <a:off x="1888077" y="4548288"/>
                <a:ext cx="0" cy="4259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3" name="Curved Connector 32">
              <a:extLst>
                <a:ext uri="{FF2B5EF4-FFF2-40B4-BE49-F238E27FC236}">
                  <a16:creationId xmlns:a16="http://schemas.microsoft.com/office/drawing/2014/main" id="{EE864D17-34FD-F54E-8824-F12C70FD0D0F}"/>
                </a:ext>
              </a:extLst>
            </p:cNvPr>
            <p:cNvCxnSpPr/>
            <p:nvPr/>
          </p:nvCxnSpPr>
          <p:spPr>
            <a:xfrm>
              <a:off x="7819574" y="1818421"/>
              <a:ext cx="1334206" cy="1220102"/>
            </a:xfrm>
            <a:prstGeom prst="curvedConnector3">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E6E23426-4022-404E-8027-6FF58ED7F5F3}"/>
                </a:ext>
              </a:extLst>
            </p:cNvPr>
            <p:cNvSpPr/>
            <p:nvPr/>
          </p:nvSpPr>
          <p:spPr>
            <a:xfrm>
              <a:off x="6867810" y="4873781"/>
              <a:ext cx="403200" cy="31342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64A2C425-8875-B441-94A3-C70A8138662F}"/>
                </a:ext>
              </a:extLst>
            </p:cNvPr>
            <p:cNvSpPr/>
            <p:nvPr/>
          </p:nvSpPr>
          <p:spPr>
            <a:xfrm>
              <a:off x="7430394" y="4873781"/>
              <a:ext cx="403200" cy="31342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Arrow Connector 69">
              <a:extLst>
                <a:ext uri="{FF2B5EF4-FFF2-40B4-BE49-F238E27FC236}">
                  <a16:creationId xmlns:a16="http://schemas.microsoft.com/office/drawing/2014/main" id="{08A62777-2021-D448-B78F-A4D0F18E0740}"/>
                </a:ext>
              </a:extLst>
            </p:cNvPr>
            <p:cNvCxnSpPr>
              <a:stCxn id="67" idx="0"/>
            </p:cNvCxnSpPr>
            <p:nvPr/>
          </p:nvCxnSpPr>
          <p:spPr>
            <a:xfrm flipV="1">
              <a:off x="7069410" y="4556981"/>
              <a:ext cx="307345" cy="3168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F59329D8-8532-4142-A1F9-8750900547E6}"/>
                </a:ext>
              </a:extLst>
            </p:cNvPr>
            <p:cNvCxnSpPr>
              <a:cxnSpLocks/>
              <a:stCxn id="68" idx="0"/>
            </p:cNvCxnSpPr>
            <p:nvPr/>
          </p:nvCxnSpPr>
          <p:spPr>
            <a:xfrm flipH="1" flipV="1">
              <a:off x="7376756" y="4556981"/>
              <a:ext cx="255238" cy="3168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E125FD6-5CF8-3645-9F16-3F0398153D99}"/>
                </a:ext>
              </a:extLst>
            </p:cNvPr>
            <p:cNvCxnSpPr/>
            <p:nvPr/>
          </p:nvCxnSpPr>
          <p:spPr>
            <a:xfrm flipV="1">
              <a:off x="7334321" y="5181036"/>
              <a:ext cx="307345" cy="3168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27069FD7-AF2A-554E-9AB4-2E519C78C56D}"/>
                </a:ext>
              </a:extLst>
            </p:cNvPr>
            <p:cNvCxnSpPr>
              <a:cxnSpLocks/>
            </p:cNvCxnSpPr>
            <p:nvPr/>
          </p:nvCxnSpPr>
          <p:spPr>
            <a:xfrm flipH="1" flipV="1">
              <a:off x="7068645" y="5191352"/>
              <a:ext cx="255238" cy="3168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0107CFE0-B2F0-A74A-AF70-6968EB475B98}"/>
                    </a:ext>
                  </a:extLst>
                </p:cNvPr>
                <p:cNvSpPr txBox="1"/>
                <p:nvPr/>
              </p:nvSpPr>
              <p:spPr>
                <a:xfrm>
                  <a:off x="7135247" y="5528632"/>
                  <a:ext cx="42120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&lt;1&gt;</m:t>
                            </m:r>
                          </m:sup>
                        </m:sSup>
                      </m:oMath>
                    </m:oMathPara>
                  </a14:m>
                  <a:endParaRPr lang="en-US" sz="1400" dirty="0"/>
                </a:p>
              </p:txBody>
            </p:sp>
          </mc:Choice>
          <mc:Fallback xmlns="">
            <p:sp>
              <p:nvSpPr>
                <p:cNvPr id="76" name="TextBox 75">
                  <a:extLst>
                    <a:ext uri="{FF2B5EF4-FFF2-40B4-BE49-F238E27FC236}">
                      <a16:creationId xmlns:a16="http://schemas.microsoft.com/office/drawing/2014/main" id="{0107CFE0-B2F0-A74A-AF70-6968EB475B98}"/>
                    </a:ext>
                  </a:extLst>
                </p:cNvPr>
                <p:cNvSpPr txBox="1">
                  <a:spLocks noRot="1" noChangeAspect="1" noMove="1" noResize="1" noEditPoints="1" noAdjustHandles="1" noChangeArrowheads="1" noChangeShapeType="1" noTextEdit="1"/>
                </p:cNvSpPr>
                <p:nvPr/>
              </p:nvSpPr>
              <p:spPr>
                <a:xfrm>
                  <a:off x="7135247" y="5528632"/>
                  <a:ext cx="421206" cy="215444"/>
                </a:xfrm>
                <a:prstGeom prst="rect">
                  <a:avLst/>
                </a:prstGeom>
                <a:blipFill>
                  <a:blip r:embed="rId15"/>
                  <a:stretch>
                    <a:fillRect l="-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FEB5ADA8-BE8F-674F-9F64-D13013CE68D5}"/>
                    </a:ext>
                  </a:extLst>
                </p:cNvPr>
                <p:cNvSpPr txBox="1"/>
                <p:nvPr/>
              </p:nvSpPr>
              <p:spPr>
                <a:xfrm>
                  <a:off x="7188886" y="4313506"/>
                  <a:ext cx="41896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𝑎</m:t>
                            </m:r>
                          </m:e>
                          <m:sup>
                            <m:r>
                              <a:rPr lang="en-US" sz="1400" b="0" i="1" smtClean="0">
                                <a:latin typeface="Cambria Math" panose="02040503050406030204" pitchFamily="18" charset="0"/>
                              </a:rPr>
                              <m:t>&lt;1&gt;</m:t>
                            </m:r>
                          </m:sup>
                        </m:sSup>
                      </m:oMath>
                    </m:oMathPara>
                  </a14:m>
                  <a:endParaRPr lang="en-US" sz="1400" dirty="0"/>
                </a:p>
              </p:txBody>
            </p:sp>
          </mc:Choice>
          <mc:Fallback xmlns="">
            <p:sp>
              <p:nvSpPr>
                <p:cNvPr id="77" name="TextBox 76">
                  <a:extLst>
                    <a:ext uri="{FF2B5EF4-FFF2-40B4-BE49-F238E27FC236}">
                      <a16:creationId xmlns:a16="http://schemas.microsoft.com/office/drawing/2014/main" id="{FEB5ADA8-BE8F-674F-9F64-D13013CE68D5}"/>
                    </a:ext>
                  </a:extLst>
                </p:cNvPr>
                <p:cNvSpPr txBox="1">
                  <a:spLocks noRot="1" noChangeAspect="1" noMove="1" noResize="1" noEditPoints="1" noAdjustHandles="1" noChangeArrowheads="1" noChangeShapeType="1" noTextEdit="1"/>
                </p:cNvSpPr>
                <p:nvPr/>
              </p:nvSpPr>
              <p:spPr>
                <a:xfrm>
                  <a:off x="7188886" y="4313506"/>
                  <a:ext cx="418961" cy="215444"/>
                </a:xfrm>
                <a:prstGeom prst="rect">
                  <a:avLst/>
                </a:prstGeom>
                <a:blipFill>
                  <a:blip r:embed="rId16"/>
                  <a:stretch>
                    <a:fillRect l="-2941" r="-2941"/>
                  </a:stretch>
                </a:blipFill>
              </p:spPr>
              <p:txBody>
                <a:bodyPr/>
                <a:lstStyle/>
                <a:p>
                  <a:r>
                    <a:rPr lang="en-US">
                      <a:noFill/>
                    </a:rPr>
                    <a:t> </a:t>
                  </a:r>
                </a:p>
              </p:txBody>
            </p:sp>
          </mc:Fallback>
        </mc:AlternateContent>
        <p:sp>
          <p:nvSpPr>
            <p:cNvPr id="78" name="Rectangle 77">
              <a:extLst>
                <a:ext uri="{FF2B5EF4-FFF2-40B4-BE49-F238E27FC236}">
                  <a16:creationId xmlns:a16="http://schemas.microsoft.com/office/drawing/2014/main" id="{D1CA5FC4-5402-8341-80F9-5CE31E0F886C}"/>
                </a:ext>
              </a:extLst>
            </p:cNvPr>
            <p:cNvSpPr/>
            <p:nvPr/>
          </p:nvSpPr>
          <p:spPr>
            <a:xfrm>
              <a:off x="8199767" y="4881862"/>
              <a:ext cx="403200" cy="31342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87A6A352-4BB7-4E48-9B15-FC2B58AF2190}"/>
                </a:ext>
              </a:extLst>
            </p:cNvPr>
            <p:cNvSpPr/>
            <p:nvPr/>
          </p:nvSpPr>
          <p:spPr>
            <a:xfrm>
              <a:off x="8762351" y="4881862"/>
              <a:ext cx="403200" cy="31342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5D8554CE-106C-4A48-8C8E-5465A8AAC003}"/>
                </a:ext>
              </a:extLst>
            </p:cNvPr>
            <p:cNvCxnSpPr>
              <a:stCxn id="78" idx="0"/>
            </p:cNvCxnSpPr>
            <p:nvPr/>
          </p:nvCxnSpPr>
          <p:spPr>
            <a:xfrm flipV="1">
              <a:off x="8401367" y="4565062"/>
              <a:ext cx="307345" cy="3168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307275E-BC84-F14C-A8F7-0500B4851587}"/>
                </a:ext>
              </a:extLst>
            </p:cNvPr>
            <p:cNvCxnSpPr>
              <a:cxnSpLocks/>
              <a:stCxn id="79" idx="0"/>
            </p:cNvCxnSpPr>
            <p:nvPr/>
          </p:nvCxnSpPr>
          <p:spPr>
            <a:xfrm flipH="1" flipV="1">
              <a:off x="8708713" y="4565062"/>
              <a:ext cx="255238" cy="3168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DD8B0C9B-16AB-A54D-BD4C-3B05AD97C78B}"/>
                </a:ext>
              </a:extLst>
            </p:cNvPr>
            <p:cNvCxnSpPr/>
            <p:nvPr/>
          </p:nvCxnSpPr>
          <p:spPr>
            <a:xfrm flipV="1">
              <a:off x="8666278" y="5189117"/>
              <a:ext cx="307345" cy="3168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4DAC2F63-78CC-2B47-B246-BFA2DBB85670}"/>
                </a:ext>
              </a:extLst>
            </p:cNvPr>
            <p:cNvCxnSpPr>
              <a:cxnSpLocks/>
            </p:cNvCxnSpPr>
            <p:nvPr/>
          </p:nvCxnSpPr>
          <p:spPr>
            <a:xfrm flipH="1" flipV="1">
              <a:off x="8400602" y="5199433"/>
              <a:ext cx="255238" cy="3168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CD7CB4C3-5BD7-9F4D-AC92-06A4E8AD7209}"/>
                    </a:ext>
                  </a:extLst>
                </p:cNvPr>
                <p:cNvSpPr txBox="1"/>
                <p:nvPr/>
              </p:nvSpPr>
              <p:spPr>
                <a:xfrm>
                  <a:off x="8467204" y="5536713"/>
                  <a:ext cx="42120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&lt;1&gt;</m:t>
                            </m:r>
                          </m:sup>
                        </m:sSup>
                      </m:oMath>
                    </m:oMathPara>
                  </a14:m>
                  <a:endParaRPr lang="en-US" sz="1400" dirty="0"/>
                </a:p>
              </p:txBody>
            </p:sp>
          </mc:Choice>
          <mc:Fallback xmlns="">
            <p:sp>
              <p:nvSpPr>
                <p:cNvPr id="84" name="TextBox 83">
                  <a:extLst>
                    <a:ext uri="{FF2B5EF4-FFF2-40B4-BE49-F238E27FC236}">
                      <a16:creationId xmlns:a16="http://schemas.microsoft.com/office/drawing/2014/main" id="{CD7CB4C3-5BD7-9F4D-AC92-06A4E8AD7209}"/>
                    </a:ext>
                  </a:extLst>
                </p:cNvPr>
                <p:cNvSpPr txBox="1">
                  <a:spLocks noRot="1" noChangeAspect="1" noMove="1" noResize="1" noEditPoints="1" noAdjustHandles="1" noChangeArrowheads="1" noChangeShapeType="1" noTextEdit="1"/>
                </p:cNvSpPr>
                <p:nvPr/>
              </p:nvSpPr>
              <p:spPr>
                <a:xfrm>
                  <a:off x="8467204" y="5536713"/>
                  <a:ext cx="421206" cy="215444"/>
                </a:xfrm>
                <a:prstGeom prst="rect">
                  <a:avLst/>
                </a:prstGeom>
                <a:blipFill>
                  <a:blip r:embed="rId17"/>
                  <a:stretch>
                    <a:fillRect l="-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143E74F1-ED7C-024B-94AB-05B922964F4F}"/>
                    </a:ext>
                  </a:extLst>
                </p:cNvPr>
                <p:cNvSpPr txBox="1"/>
                <p:nvPr/>
              </p:nvSpPr>
              <p:spPr>
                <a:xfrm>
                  <a:off x="8520843" y="4321587"/>
                  <a:ext cx="41896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𝑎</m:t>
                            </m:r>
                          </m:e>
                          <m:sup>
                            <m:r>
                              <a:rPr lang="en-US" sz="1400" b="0" i="1" smtClean="0">
                                <a:latin typeface="Cambria Math" panose="02040503050406030204" pitchFamily="18" charset="0"/>
                              </a:rPr>
                              <m:t>&lt;1&gt;</m:t>
                            </m:r>
                          </m:sup>
                        </m:sSup>
                      </m:oMath>
                    </m:oMathPara>
                  </a14:m>
                  <a:endParaRPr lang="en-US" sz="1400" dirty="0"/>
                </a:p>
              </p:txBody>
            </p:sp>
          </mc:Choice>
          <mc:Fallback xmlns="">
            <p:sp>
              <p:nvSpPr>
                <p:cNvPr id="85" name="TextBox 84">
                  <a:extLst>
                    <a:ext uri="{FF2B5EF4-FFF2-40B4-BE49-F238E27FC236}">
                      <a16:creationId xmlns:a16="http://schemas.microsoft.com/office/drawing/2014/main" id="{143E74F1-ED7C-024B-94AB-05B922964F4F}"/>
                    </a:ext>
                  </a:extLst>
                </p:cNvPr>
                <p:cNvSpPr txBox="1">
                  <a:spLocks noRot="1" noChangeAspect="1" noMove="1" noResize="1" noEditPoints="1" noAdjustHandles="1" noChangeArrowheads="1" noChangeShapeType="1" noTextEdit="1"/>
                </p:cNvSpPr>
                <p:nvPr/>
              </p:nvSpPr>
              <p:spPr>
                <a:xfrm>
                  <a:off x="8520843" y="4321587"/>
                  <a:ext cx="418961" cy="215444"/>
                </a:xfrm>
                <a:prstGeom prst="rect">
                  <a:avLst/>
                </a:prstGeom>
                <a:blipFill>
                  <a:blip r:embed="rId18"/>
                  <a:stretch>
                    <a:fillRect l="-5882"/>
                  </a:stretch>
                </a:blipFill>
              </p:spPr>
              <p:txBody>
                <a:bodyPr/>
                <a:lstStyle/>
                <a:p>
                  <a:r>
                    <a:rPr lang="en-US">
                      <a:noFill/>
                    </a:rPr>
                    <a:t> </a:t>
                  </a:r>
                </a:p>
              </p:txBody>
            </p:sp>
          </mc:Fallback>
        </mc:AlternateContent>
        <p:sp>
          <p:nvSpPr>
            <p:cNvPr id="86" name="TextBox 85">
              <a:extLst>
                <a:ext uri="{FF2B5EF4-FFF2-40B4-BE49-F238E27FC236}">
                  <a16:creationId xmlns:a16="http://schemas.microsoft.com/office/drawing/2014/main" id="{5571CF30-1C73-3C49-8893-1C2BFD1E23A3}"/>
                </a:ext>
              </a:extLst>
            </p:cNvPr>
            <p:cNvSpPr txBox="1"/>
            <p:nvPr/>
          </p:nvSpPr>
          <p:spPr>
            <a:xfrm>
              <a:off x="9488260" y="4807694"/>
              <a:ext cx="343364" cy="369332"/>
            </a:xfrm>
            <a:prstGeom prst="rect">
              <a:avLst/>
            </a:prstGeom>
            <a:noFill/>
          </p:spPr>
          <p:txBody>
            <a:bodyPr wrap="none" rtlCol="0">
              <a:spAutoFit/>
            </a:bodyPr>
            <a:lstStyle/>
            <a:p>
              <a:r>
                <a:rPr lang="en-US" dirty="0"/>
                <a:t>…</a:t>
              </a:r>
            </a:p>
          </p:txBody>
        </p:sp>
        <p:sp>
          <p:nvSpPr>
            <p:cNvPr id="87" name="Rectangle 86">
              <a:extLst>
                <a:ext uri="{FF2B5EF4-FFF2-40B4-BE49-F238E27FC236}">
                  <a16:creationId xmlns:a16="http://schemas.microsoft.com/office/drawing/2014/main" id="{048CA759-86FC-5140-B2F5-89E08FAAF2E3}"/>
                </a:ext>
              </a:extLst>
            </p:cNvPr>
            <p:cNvSpPr/>
            <p:nvPr/>
          </p:nvSpPr>
          <p:spPr>
            <a:xfrm>
              <a:off x="10108072" y="4867504"/>
              <a:ext cx="403200" cy="31342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6C2F9652-D02B-A440-85C6-9D964E05BB0C}"/>
                </a:ext>
              </a:extLst>
            </p:cNvPr>
            <p:cNvSpPr/>
            <p:nvPr/>
          </p:nvSpPr>
          <p:spPr>
            <a:xfrm>
              <a:off x="10670656" y="4867504"/>
              <a:ext cx="403200" cy="31342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Arrow Connector 88">
              <a:extLst>
                <a:ext uri="{FF2B5EF4-FFF2-40B4-BE49-F238E27FC236}">
                  <a16:creationId xmlns:a16="http://schemas.microsoft.com/office/drawing/2014/main" id="{D5656D9B-965D-C24C-BE58-CE0ECFB62025}"/>
                </a:ext>
              </a:extLst>
            </p:cNvPr>
            <p:cNvCxnSpPr>
              <a:stCxn id="87" idx="0"/>
            </p:cNvCxnSpPr>
            <p:nvPr/>
          </p:nvCxnSpPr>
          <p:spPr>
            <a:xfrm flipV="1">
              <a:off x="10309672" y="4550704"/>
              <a:ext cx="307345" cy="3168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1F2E61B9-3578-724C-AFAC-C054FD9B10FD}"/>
                </a:ext>
              </a:extLst>
            </p:cNvPr>
            <p:cNvCxnSpPr>
              <a:cxnSpLocks/>
              <a:stCxn id="88" idx="0"/>
            </p:cNvCxnSpPr>
            <p:nvPr/>
          </p:nvCxnSpPr>
          <p:spPr>
            <a:xfrm flipH="1" flipV="1">
              <a:off x="10617018" y="4550704"/>
              <a:ext cx="255238" cy="3168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9908F48A-6C65-E043-8165-C5683B0306F9}"/>
                </a:ext>
              </a:extLst>
            </p:cNvPr>
            <p:cNvCxnSpPr/>
            <p:nvPr/>
          </p:nvCxnSpPr>
          <p:spPr>
            <a:xfrm flipV="1">
              <a:off x="10574583" y="5174759"/>
              <a:ext cx="307345" cy="3168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2599C005-3F9F-9F4C-9AE9-9C86EAF401FE}"/>
                </a:ext>
              </a:extLst>
            </p:cNvPr>
            <p:cNvCxnSpPr>
              <a:cxnSpLocks/>
            </p:cNvCxnSpPr>
            <p:nvPr/>
          </p:nvCxnSpPr>
          <p:spPr>
            <a:xfrm flipH="1" flipV="1">
              <a:off x="10308907" y="5185075"/>
              <a:ext cx="255238" cy="3168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E58EB9D2-A592-2F4A-8577-A4EF76BD310B}"/>
                    </a:ext>
                  </a:extLst>
                </p:cNvPr>
                <p:cNvSpPr txBox="1"/>
                <p:nvPr/>
              </p:nvSpPr>
              <p:spPr>
                <a:xfrm>
                  <a:off x="10375509" y="5522355"/>
                  <a:ext cx="48186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&lt;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𝑇</m:t>
                                </m:r>
                              </m:e>
                              <m:sub>
                                <m:r>
                                  <a:rPr lang="en-US" sz="1400" b="0" i="1" smtClean="0">
                                    <a:latin typeface="Cambria Math" panose="02040503050406030204" pitchFamily="18" charset="0"/>
                                  </a:rPr>
                                  <m:t>𝑥</m:t>
                                </m:r>
                              </m:sub>
                            </m:sSub>
                            <m:r>
                              <a:rPr lang="en-US" sz="1400" b="0" i="1" smtClean="0">
                                <a:latin typeface="Cambria Math" panose="02040503050406030204" pitchFamily="18" charset="0"/>
                              </a:rPr>
                              <m:t>&gt;</m:t>
                            </m:r>
                          </m:sup>
                        </m:sSup>
                      </m:oMath>
                    </m:oMathPara>
                  </a14:m>
                  <a:endParaRPr lang="en-US" sz="1400" dirty="0"/>
                </a:p>
              </p:txBody>
            </p:sp>
          </mc:Choice>
          <mc:Fallback xmlns="">
            <p:sp>
              <p:nvSpPr>
                <p:cNvPr id="93" name="TextBox 92">
                  <a:extLst>
                    <a:ext uri="{FF2B5EF4-FFF2-40B4-BE49-F238E27FC236}">
                      <a16:creationId xmlns:a16="http://schemas.microsoft.com/office/drawing/2014/main" id="{E58EB9D2-A592-2F4A-8577-A4EF76BD310B}"/>
                    </a:ext>
                  </a:extLst>
                </p:cNvPr>
                <p:cNvSpPr txBox="1">
                  <a:spLocks noRot="1" noChangeAspect="1" noMove="1" noResize="1" noEditPoints="1" noAdjustHandles="1" noChangeArrowheads="1" noChangeShapeType="1" noTextEdit="1"/>
                </p:cNvSpPr>
                <p:nvPr/>
              </p:nvSpPr>
              <p:spPr>
                <a:xfrm>
                  <a:off x="10375509" y="5522355"/>
                  <a:ext cx="481863" cy="215444"/>
                </a:xfrm>
                <a:prstGeom prst="rect">
                  <a:avLst/>
                </a:prstGeom>
                <a:blipFill>
                  <a:blip r:embed="rId19"/>
                  <a:stretch>
                    <a:fillRect l="-25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34595FCF-A400-534D-9F67-CC847A2090D9}"/>
                    </a:ext>
                  </a:extLst>
                </p:cNvPr>
                <p:cNvSpPr txBox="1"/>
                <p:nvPr/>
              </p:nvSpPr>
              <p:spPr>
                <a:xfrm>
                  <a:off x="10429148" y="4307229"/>
                  <a:ext cx="47961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𝑎</m:t>
                            </m:r>
                          </m:e>
                          <m:sup>
                            <m:r>
                              <a:rPr lang="en-US" sz="1400" b="0" i="1" smtClean="0">
                                <a:latin typeface="Cambria Math" panose="02040503050406030204" pitchFamily="18" charset="0"/>
                              </a:rPr>
                              <m:t>&lt;</m:t>
                            </m:r>
                            <m:sSub>
                              <m:sSubPr>
                                <m:ctrlPr>
                                  <a:rPr lang="en-US" sz="1400" i="1">
                                    <a:latin typeface="Cambria Math" panose="02040503050406030204" pitchFamily="18" charset="0"/>
                                  </a:rPr>
                                </m:ctrlPr>
                              </m:sSubPr>
                              <m:e>
                                <m:r>
                                  <a:rPr lang="en-US" sz="1400" i="1">
                                    <a:latin typeface="Cambria Math" panose="02040503050406030204" pitchFamily="18" charset="0"/>
                                  </a:rPr>
                                  <m:t>𝑇</m:t>
                                </m:r>
                              </m:e>
                              <m:sub>
                                <m:r>
                                  <a:rPr lang="en-US" sz="1400" i="1">
                                    <a:latin typeface="Cambria Math" panose="02040503050406030204" pitchFamily="18" charset="0"/>
                                  </a:rPr>
                                  <m:t>𝑥</m:t>
                                </m:r>
                              </m:sub>
                            </m:sSub>
                            <m:r>
                              <a:rPr lang="en-US" sz="1400" b="0" i="1" smtClean="0">
                                <a:latin typeface="Cambria Math" panose="02040503050406030204" pitchFamily="18" charset="0"/>
                              </a:rPr>
                              <m:t>&gt;</m:t>
                            </m:r>
                          </m:sup>
                        </m:sSup>
                      </m:oMath>
                    </m:oMathPara>
                  </a14:m>
                  <a:endParaRPr lang="en-US" sz="1400" dirty="0"/>
                </a:p>
              </p:txBody>
            </p:sp>
          </mc:Choice>
          <mc:Fallback xmlns="">
            <p:sp>
              <p:nvSpPr>
                <p:cNvPr id="94" name="TextBox 93">
                  <a:extLst>
                    <a:ext uri="{FF2B5EF4-FFF2-40B4-BE49-F238E27FC236}">
                      <a16:creationId xmlns:a16="http://schemas.microsoft.com/office/drawing/2014/main" id="{34595FCF-A400-534D-9F67-CC847A2090D9}"/>
                    </a:ext>
                  </a:extLst>
                </p:cNvPr>
                <p:cNvSpPr txBox="1">
                  <a:spLocks noRot="1" noChangeAspect="1" noMove="1" noResize="1" noEditPoints="1" noAdjustHandles="1" noChangeArrowheads="1" noChangeShapeType="1" noTextEdit="1"/>
                </p:cNvSpPr>
                <p:nvPr/>
              </p:nvSpPr>
              <p:spPr>
                <a:xfrm>
                  <a:off x="10429148" y="4307229"/>
                  <a:ext cx="479618" cy="215444"/>
                </a:xfrm>
                <a:prstGeom prst="rect">
                  <a:avLst/>
                </a:prstGeom>
                <a:blipFill>
                  <a:blip r:embed="rId20"/>
                  <a:stretch>
                    <a:fillRect l="-2564"/>
                  </a:stretch>
                </a:blipFill>
              </p:spPr>
              <p:txBody>
                <a:bodyPr/>
                <a:lstStyle/>
                <a:p>
                  <a:r>
                    <a:rPr lang="en-US">
                      <a:noFill/>
                    </a:rPr>
                    <a:t> </a:t>
                  </a:r>
                </a:p>
              </p:txBody>
            </p:sp>
          </mc:Fallback>
        </mc:AlternateContent>
        <p:cxnSp>
          <p:nvCxnSpPr>
            <p:cNvPr id="95" name="Straight Arrow Connector 94">
              <a:extLst>
                <a:ext uri="{FF2B5EF4-FFF2-40B4-BE49-F238E27FC236}">
                  <a16:creationId xmlns:a16="http://schemas.microsoft.com/office/drawing/2014/main" id="{91F67FC0-A6EB-D440-AC2B-25647581D890}"/>
                </a:ext>
              </a:extLst>
            </p:cNvPr>
            <p:cNvCxnSpPr>
              <a:cxnSpLocks/>
              <a:endCxn id="60" idx="2"/>
            </p:cNvCxnSpPr>
            <p:nvPr/>
          </p:nvCxnSpPr>
          <p:spPr>
            <a:xfrm flipV="1">
              <a:off x="7402780" y="3310202"/>
              <a:ext cx="1776929" cy="97300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5DB86D38-82BF-CF40-B648-5B9A179C2CCC}"/>
                </a:ext>
              </a:extLst>
            </p:cNvPr>
            <p:cNvCxnSpPr>
              <a:cxnSpLocks/>
              <a:endCxn id="60" idx="2"/>
            </p:cNvCxnSpPr>
            <p:nvPr/>
          </p:nvCxnSpPr>
          <p:spPr>
            <a:xfrm flipV="1">
              <a:off x="8730323" y="3310202"/>
              <a:ext cx="449386" cy="97597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2BD6EB90-01B8-7944-A2BF-2196B97472CA}"/>
                </a:ext>
              </a:extLst>
            </p:cNvPr>
            <p:cNvCxnSpPr>
              <a:cxnSpLocks/>
              <a:stCxn id="94" idx="0"/>
              <a:endCxn id="60" idx="2"/>
            </p:cNvCxnSpPr>
            <p:nvPr/>
          </p:nvCxnSpPr>
          <p:spPr>
            <a:xfrm flipH="1" flipV="1">
              <a:off x="9179709" y="3310202"/>
              <a:ext cx="1489248" cy="99702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 name="Rectangle 101">
                  <a:extLst>
                    <a:ext uri="{FF2B5EF4-FFF2-40B4-BE49-F238E27FC236}">
                      <a16:creationId xmlns:a16="http://schemas.microsoft.com/office/drawing/2014/main" id="{21F4C3EB-A326-8D41-9871-9F4B02C8C527}"/>
                    </a:ext>
                  </a:extLst>
                </p:cNvPr>
                <p:cNvSpPr/>
                <p:nvPr/>
              </p:nvSpPr>
              <p:spPr>
                <a:xfrm>
                  <a:off x="7318853" y="3767890"/>
                  <a:ext cx="704745"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𝛼</m:t>
                            </m:r>
                          </m:e>
                          <m:sup>
                            <m:r>
                              <a:rPr lang="en-US" sz="1400" i="1">
                                <a:latin typeface="Cambria Math" panose="02040503050406030204" pitchFamily="18" charset="0"/>
                              </a:rPr>
                              <m:t>&lt;</m:t>
                            </m:r>
                            <m:r>
                              <a:rPr lang="en-US" sz="1400" i="1">
                                <a:latin typeface="Cambria Math" panose="02040503050406030204" pitchFamily="18" charset="0"/>
                              </a:rPr>
                              <m:t>𝑡</m:t>
                            </m:r>
                            <m:r>
                              <a:rPr lang="en-US" sz="1400" i="1">
                                <a:latin typeface="Cambria Math" panose="02040503050406030204" pitchFamily="18" charset="0"/>
                              </a:rPr>
                              <m:t>, 1&gt;</m:t>
                            </m:r>
                          </m:sup>
                        </m:sSup>
                      </m:oMath>
                    </m:oMathPara>
                  </a14:m>
                  <a:endParaRPr lang="en-US" sz="1400" dirty="0"/>
                </a:p>
              </p:txBody>
            </p:sp>
          </mc:Choice>
          <mc:Fallback xmlns="">
            <p:sp>
              <p:nvSpPr>
                <p:cNvPr id="102" name="Rectangle 101">
                  <a:extLst>
                    <a:ext uri="{FF2B5EF4-FFF2-40B4-BE49-F238E27FC236}">
                      <a16:creationId xmlns:a16="http://schemas.microsoft.com/office/drawing/2014/main" id="{21F4C3EB-A326-8D41-9871-9F4B02C8C527}"/>
                    </a:ext>
                  </a:extLst>
                </p:cNvPr>
                <p:cNvSpPr>
                  <a:spLocks noRot="1" noChangeAspect="1" noMove="1" noResize="1" noEditPoints="1" noAdjustHandles="1" noChangeArrowheads="1" noChangeShapeType="1" noTextEdit="1"/>
                </p:cNvSpPr>
                <p:nvPr/>
              </p:nvSpPr>
              <p:spPr>
                <a:xfrm>
                  <a:off x="7318853" y="3767890"/>
                  <a:ext cx="704745" cy="307777"/>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Rectangle 102">
                  <a:extLst>
                    <a:ext uri="{FF2B5EF4-FFF2-40B4-BE49-F238E27FC236}">
                      <a16:creationId xmlns:a16="http://schemas.microsoft.com/office/drawing/2014/main" id="{042DFF8C-E1DC-9A47-A55E-684F620A9D52}"/>
                    </a:ext>
                  </a:extLst>
                </p:cNvPr>
                <p:cNvSpPr/>
                <p:nvPr/>
              </p:nvSpPr>
              <p:spPr>
                <a:xfrm>
                  <a:off x="8266894" y="3764583"/>
                  <a:ext cx="704745"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𝛼</m:t>
                            </m:r>
                          </m:e>
                          <m:sup>
                            <m:r>
                              <a:rPr lang="en-US" sz="1400" i="1">
                                <a:latin typeface="Cambria Math" panose="02040503050406030204" pitchFamily="18" charset="0"/>
                              </a:rPr>
                              <m:t>&lt;</m:t>
                            </m:r>
                            <m:r>
                              <a:rPr lang="en-US" sz="1400" i="1">
                                <a:latin typeface="Cambria Math" panose="02040503050406030204" pitchFamily="18" charset="0"/>
                              </a:rPr>
                              <m:t>𝑡</m:t>
                            </m:r>
                            <m:r>
                              <a:rPr lang="en-US" sz="1400" i="1">
                                <a:latin typeface="Cambria Math" panose="02040503050406030204" pitchFamily="18" charset="0"/>
                              </a:rPr>
                              <m:t>, 2&gt;</m:t>
                            </m:r>
                          </m:sup>
                        </m:sSup>
                      </m:oMath>
                    </m:oMathPara>
                  </a14:m>
                  <a:endParaRPr lang="en-US" sz="1400" dirty="0"/>
                </a:p>
              </p:txBody>
            </p:sp>
          </mc:Choice>
          <mc:Fallback xmlns="">
            <p:sp>
              <p:nvSpPr>
                <p:cNvPr id="103" name="Rectangle 102">
                  <a:extLst>
                    <a:ext uri="{FF2B5EF4-FFF2-40B4-BE49-F238E27FC236}">
                      <a16:creationId xmlns:a16="http://schemas.microsoft.com/office/drawing/2014/main" id="{042DFF8C-E1DC-9A47-A55E-684F620A9D52}"/>
                    </a:ext>
                  </a:extLst>
                </p:cNvPr>
                <p:cNvSpPr>
                  <a:spLocks noRot="1" noChangeAspect="1" noMove="1" noResize="1" noEditPoints="1" noAdjustHandles="1" noChangeArrowheads="1" noChangeShapeType="1" noTextEdit="1"/>
                </p:cNvSpPr>
                <p:nvPr/>
              </p:nvSpPr>
              <p:spPr>
                <a:xfrm>
                  <a:off x="8266894" y="3764583"/>
                  <a:ext cx="704745"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Rectangle 103">
                  <a:extLst>
                    <a:ext uri="{FF2B5EF4-FFF2-40B4-BE49-F238E27FC236}">
                      <a16:creationId xmlns:a16="http://schemas.microsoft.com/office/drawing/2014/main" id="{34BD64AB-4726-E74F-BF06-B492CA4216AA}"/>
                    </a:ext>
                  </a:extLst>
                </p:cNvPr>
                <p:cNvSpPr/>
                <p:nvPr/>
              </p:nvSpPr>
              <p:spPr>
                <a:xfrm>
                  <a:off x="10125404" y="3764582"/>
                  <a:ext cx="765402"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𝛼</m:t>
                            </m:r>
                          </m:e>
                          <m:sup>
                            <m:r>
                              <a:rPr lang="en-US" sz="1400" i="1">
                                <a:latin typeface="Cambria Math" panose="02040503050406030204" pitchFamily="18" charset="0"/>
                              </a:rPr>
                              <m:t>&lt;</m:t>
                            </m:r>
                            <m:r>
                              <a:rPr lang="en-US" sz="1400" i="1">
                                <a:latin typeface="Cambria Math" panose="02040503050406030204" pitchFamily="18" charset="0"/>
                              </a:rPr>
                              <m:t>𝑡</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𝑇</m:t>
                                </m:r>
                              </m:e>
                              <m:sub>
                                <m:r>
                                  <a:rPr lang="en-US" sz="1400" i="1">
                                    <a:latin typeface="Cambria Math" panose="02040503050406030204" pitchFamily="18" charset="0"/>
                                  </a:rPr>
                                  <m:t>𝑥</m:t>
                                </m:r>
                              </m:sub>
                            </m:sSub>
                            <m:r>
                              <a:rPr lang="en-US" sz="1400" i="1">
                                <a:latin typeface="Cambria Math" panose="02040503050406030204" pitchFamily="18" charset="0"/>
                              </a:rPr>
                              <m:t>&gt;</m:t>
                            </m:r>
                          </m:sup>
                        </m:sSup>
                      </m:oMath>
                    </m:oMathPara>
                  </a14:m>
                  <a:endParaRPr lang="en-US" sz="1400" dirty="0"/>
                </a:p>
              </p:txBody>
            </p:sp>
          </mc:Choice>
          <mc:Fallback xmlns="">
            <p:sp>
              <p:nvSpPr>
                <p:cNvPr id="104" name="Rectangle 103">
                  <a:extLst>
                    <a:ext uri="{FF2B5EF4-FFF2-40B4-BE49-F238E27FC236}">
                      <a16:creationId xmlns:a16="http://schemas.microsoft.com/office/drawing/2014/main" id="{34BD64AB-4726-E74F-BF06-B492CA4216AA}"/>
                    </a:ext>
                  </a:extLst>
                </p:cNvPr>
                <p:cNvSpPr>
                  <a:spLocks noRot="1" noChangeAspect="1" noMove="1" noResize="1" noEditPoints="1" noAdjustHandles="1" noChangeArrowheads="1" noChangeShapeType="1" noTextEdit="1"/>
                </p:cNvSpPr>
                <p:nvPr/>
              </p:nvSpPr>
              <p:spPr>
                <a:xfrm>
                  <a:off x="10125404" y="3764582"/>
                  <a:ext cx="765402" cy="307777"/>
                </a:xfrm>
                <a:prstGeom prst="rect">
                  <a:avLst/>
                </a:prstGeom>
                <a:blipFill>
                  <a:blip r:embed="rId23"/>
                  <a:stretch>
                    <a:fillRect/>
                  </a:stretch>
                </a:blipFill>
              </p:spPr>
              <p:txBody>
                <a:bodyPr/>
                <a:lstStyle/>
                <a:p>
                  <a:r>
                    <a:rPr lang="en-US">
                      <a:noFill/>
                    </a:rPr>
                    <a:t> </a:t>
                  </a:r>
                </a:p>
              </p:txBody>
            </p:sp>
          </mc:Fallback>
        </mc:AlternateContent>
      </p:grpSp>
      <p:cxnSp>
        <p:nvCxnSpPr>
          <p:cNvPr id="107" name="Straight Arrow Connector 106">
            <a:extLst>
              <a:ext uri="{FF2B5EF4-FFF2-40B4-BE49-F238E27FC236}">
                <a16:creationId xmlns:a16="http://schemas.microsoft.com/office/drawing/2014/main" id="{50B9B41F-E53A-4843-9D0C-9C25D58FB9AB}"/>
              </a:ext>
            </a:extLst>
          </p:cNvPr>
          <p:cNvCxnSpPr>
            <a:stCxn id="77" idx="0"/>
          </p:cNvCxnSpPr>
          <p:nvPr/>
        </p:nvCxnSpPr>
        <p:spPr>
          <a:xfrm flipV="1">
            <a:off x="7398367" y="4003041"/>
            <a:ext cx="106008" cy="310465"/>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1A5CE0B4-7E0C-EA48-8E40-881782C4AE25}"/>
              </a:ext>
            </a:extLst>
          </p:cNvPr>
          <p:cNvCxnSpPr>
            <a:cxnSpLocks/>
            <a:stCxn id="54" idx="2"/>
          </p:cNvCxnSpPr>
          <p:nvPr/>
        </p:nvCxnSpPr>
        <p:spPr>
          <a:xfrm flipH="1">
            <a:off x="7520196" y="2520215"/>
            <a:ext cx="309715" cy="1265189"/>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8B687509-CAB4-854D-A6F4-E8EAF8FFFF3D}"/>
              </a:ext>
            </a:extLst>
          </p:cNvPr>
          <p:cNvCxnSpPr>
            <a:cxnSpLocks/>
            <a:stCxn id="54" idx="2"/>
            <a:endCxn id="103" idx="0"/>
          </p:cNvCxnSpPr>
          <p:nvPr/>
        </p:nvCxnSpPr>
        <p:spPr>
          <a:xfrm>
            <a:off x="7829911" y="2520215"/>
            <a:ext cx="789356" cy="1244368"/>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5D83B66A-E3EC-EB42-B25A-E70010F6A4A3}"/>
              </a:ext>
            </a:extLst>
          </p:cNvPr>
          <p:cNvCxnSpPr>
            <a:cxnSpLocks/>
          </p:cNvCxnSpPr>
          <p:nvPr/>
        </p:nvCxnSpPr>
        <p:spPr>
          <a:xfrm flipV="1">
            <a:off x="8619266" y="3991857"/>
            <a:ext cx="14445" cy="302974"/>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64F86AC7-5AC1-F045-8ED6-4149CF4C58CF}"/>
              </a:ext>
            </a:extLst>
          </p:cNvPr>
          <p:cNvCxnSpPr>
            <a:cxnSpLocks/>
            <a:stCxn id="54" idx="2"/>
            <a:endCxn id="104" idx="0"/>
          </p:cNvCxnSpPr>
          <p:nvPr/>
        </p:nvCxnSpPr>
        <p:spPr>
          <a:xfrm>
            <a:off x="7829911" y="2520215"/>
            <a:ext cx="2678194" cy="1244367"/>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6198DEFD-901E-604B-AF97-1231FFFCD085}"/>
              </a:ext>
            </a:extLst>
          </p:cNvPr>
          <p:cNvCxnSpPr>
            <a:cxnSpLocks/>
          </p:cNvCxnSpPr>
          <p:nvPr/>
        </p:nvCxnSpPr>
        <p:spPr>
          <a:xfrm flipH="1" flipV="1">
            <a:off x="10496978" y="3994121"/>
            <a:ext cx="46523" cy="308964"/>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CC6427B9-5234-C043-92F0-CD2426E82F11}"/>
              </a:ext>
            </a:extLst>
          </p:cNvPr>
          <p:cNvSpPr txBox="1"/>
          <p:nvPr/>
        </p:nvSpPr>
        <p:spPr>
          <a:xfrm>
            <a:off x="1737833" y="5799972"/>
            <a:ext cx="3882409" cy="338554"/>
          </a:xfrm>
          <a:prstGeom prst="rect">
            <a:avLst/>
          </a:prstGeom>
          <a:noFill/>
        </p:spPr>
        <p:txBody>
          <a:bodyPr wrap="none" rtlCol="0">
            <a:spAutoFit/>
          </a:bodyPr>
          <a:lstStyle/>
          <a:p>
            <a:r>
              <a:rPr lang="en-US" sz="1600" dirty="0"/>
              <a:t>“In backprop and gradient descent we trust”</a:t>
            </a:r>
          </a:p>
        </p:txBody>
      </p:sp>
    </p:spTree>
    <p:extLst>
      <p:ext uri="{BB962C8B-B14F-4D97-AF65-F5344CB8AC3E}">
        <p14:creationId xmlns:p14="http://schemas.microsoft.com/office/powerpoint/2010/main" val="1374036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par>
                                <p:cTn id="23" presetID="3" presetClass="entr" presetSubtype="1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blinds(horizontal)">
                                      <p:cBhvr>
                                        <p:cTn id="25" dur="500"/>
                                        <p:tgtEl>
                                          <p:spTgt spid="28"/>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05"/>
                                        </p:tgtEl>
                                        <p:attrNameLst>
                                          <p:attrName>style.visibility</p:attrName>
                                        </p:attrNameLst>
                                      </p:cBhvr>
                                      <p:to>
                                        <p:strVal val="visible"/>
                                      </p:to>
                                    </p:set>
                                    <p:animEffect transition="in" filter="blinds(horizontal)">
                                      <p:cBhvr>
                                        <p:cTn id="30" dur="500"/>
                                        <p:tgtEl>
                                          <p:spTgt spid="105"/>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108"/>
                                        </p:tgtEl>
                                        <p:attrNameLst>
                                          <p:attrName>style.visibility</p:attrName>
                                        </p:attrNameLst>
                                      </p:cBhvr>
                                      <p:to>
                                        <p:strVal val="visible"/>
                                      </p:to>
                                    </p:set>
                                    <p:animEffect transition="in" filter="blinds(horizontal)">
                                      <p:cBhvr>
                                        <p:cTn id="35" dur="500"/>
                                        <p:tgtEl>
                                          <p:spTgt spid="108"/>
                                        </p:tgtEl>
                                      </p:cBhvr>
                                    </p:animEffect>
                                  </p:childTnLst>
                                </p:cTn>
                              </p:par>
                              <p:par>
                                <p:cTn id="36" presetID="3" presetClass="entr" presetSubtype="10" fill="hold" nodeType="withEffect">
                                  <p:stCondLst>
                                    <p:cond delay="0"/>
                                  </p:stCondLst>
                                  <p:childTnLst>
                                    <p:set>
                                      <p:cBhvr>
                                        <p:cTn id="37" dur="1" fill="hold">
                                          <p:stCondLst>
                                            <p:cond delay="0"/>
                                          </p:stCondLst>
                                        </p:cTn>
                                        <p:tgtEl>
                                          <p:spTgt spid="107"/>
                                        </p:tgtEl>
                                        <p:attrNameLst>
                                          <p:attrName>style.visibility</p:attrName>
                                        </p:attrNameLst>
                                      </p:cBhvr>
                                      <p:to>
                                        <p:strVal val="visible"/>
                                      </p:to>
                                    </p:set>
                                    <p:animEffect transition="in" filter="blinds(horizontal)">
                                      <p:cBhvr>
                                        <p:cTn id="38" dur="500"/>
                                        <p:tgtEl>
                                          <p:spTgt spid="107"/>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111"/>
                                        </p:tgtEl>
                                        <p:attrNameLst>
                                          <p:attrName>style.visibility</p:attrName>
                                        </p:attrNameLst>
                                      </p:cBhvr>
                                      <p:to>
                                        <p:strVal val="visible"/>
                                      </p:to>
                                    </p:set>
                                    <p:animEffect transition="in" filter="blinds(horizontal)">
                                      <p:cBhvr>
                                        <p:cTn id="43" dur="500"/>
                                        <p:tgtEl>
                                          <p:spTgt spid="111"/>
                                        </p:tgtEl>
                                      </p:cBhvr>
                                    </p:animEffect>
                                  </p:childTnLst>
                                </p:cTn>
                              </p:par>
                              <p:par>
                                <p:cTn id="44" presetID="3" presetClass="entr" presetSubtype="10" fill="hold" nodeType="withEffect">
                                  <p:stCondLst>
                                    <p:cond delay="0"/>
                                  </p:stCondLst>
                                  <p:childTnLst>
                                    <p:set>
                                      <p:cBhvr>
                                        <p:cTn id="45" dur="1" fill="hold">
                                          <p:stCondLst>
                                            <p:cond delay="0"/>
                                          </p:stCondLst>
                                        </p:cTn>
                                        <p:tgtEl>
                                          <p:spTgt spid="114"/>
                                        </p:tgtEl>
                                        <p:attrNameLst>
                                          <p:attrName>style.visibility</p:attrName>
                                        </p:attrNameLst>
                                      </p:cBhvr>
                                      <p:to>
                                        <p:strVal val="visible"/>
                                      </p:to>
                                    </p:set>
                                    <p:animEffect transition="in" filter="blinds(horizontal)">
                                      <p:cBhvr>
                                        <p:cTn id="46" dur="500"/>
                                        <p:tgtEl>
                                          <p:spTgt spid="114"/>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118"/>
                                        </p:tgtEl>
                                        <p:attrNameLst>
                                          <p:attrName>style.visibility</p:attrName>
                                        </p:attrNameLst>
                                      </p:cBhvr>
                                      <p:to>
                                        <p:strVal val="visible"/>
                                      </p:to>
                                    </p:set>
                                    <p:animEffect transition="in" filter="blinds(horizontal)">
                                      <p:cBhvr>
                                        <p:cTn id="51" dur="500"/>
                                        <p:tgtEl>
                                          <p:spTgt spid="118"/>
                                        </p:tgtEl>
                                      </p:cBhvr>
                                    </p:animEffect>
                                  </p:childTnLst>
                                </p:cTn>
                              </p:par>
                              <p:par>
                                <p:cTn id="52" presetID="3" presetClass="entr" presetSubtype="10" fill="hold" nodeType="withEffect">
                                  <p:stCondLst>
                                    <p:cond delay="0"/>
                                  </p:stCondLst>
                                  <p:childTnLst>
                                    <p:set>
                                      <p:cBhvr>
                                        <p:cTn id="53" dur="1" fill="hold">
                                          <p:stCondLst>
                                            <p:cond delay="0"/>
                                          </p:stCondLst>
                                        </p:cTn>
                                        <p:tgtEl>
                                          <p:spTgt spid="121"/>
                                        </p:tgtEl>
                                        <p:attrNameLst>
                                          <p:attrName>style.visibility</p:attrName>
                                        </p:attrNameLst>
                                      </p:cBhvr>
                                      <p:to>
                                        <p:strVal val="visible"/>
                                      </p:to>
                                    </p:set>
                                    <p:animEffect transition="in" filter="blinds(horizontal)">
                                      <p:cBhvr>
                                        <p:cTn id="54" dur="500"/>
                                        <p:tgtEl>
                                          <p:spTgt spid="121"/>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123"/>
                                        </p:tgtEl>
                                        <p:attrNameLst>
                                          <p:attrName>style.visibility</p:attrName>
                                        </p:attrNameLst>
                                      </p:cBhvr>
                                      <p:to>
                                        <p:strVal val="visible"/>
                                      </p:to>
                                    </p:set>
                                    <p:animEffect transition="in" filter="blinds(horizontal)">
                                      <p:cBhvr>
                                        <p:cTn id="59"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2" grpId="0"/>
      <p:bldP spid="12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218E3-AB8B-544E-975B-47452D98FD39}"/>
              </a:ext>
            </a:extLst>
          </p:cNvPr>
          <p:cNvSpPr>
            <a:spLocks noGrp="1"/>
          </p:cNvSpPr>
          <p:nvPr>
            <p:ph type="title"/>
          </p:nvPr>
        </p:nvSpPr>
        <p:spPr>
          <a:xfrm>
            <a:off x="838200" y="161524"/>
            <a:ext cx="10515600" cy="801275"/>
          </a:xfrm>
        </p:spPr>
        <p:txBody>
          <a:bodyPr>
            <a:normAutofit/>
          </a:bodyPr>
          <a:lstStyle/>
          <a:p>
            <a:r>
              <a:rPr lang="en-US" sz="3600" dirty="0">
                <a:latin typeface="Apple Symbols" panose="02000000000000000000" pitchFamily="2" charset="-79"/>
                <a:ea typeface="Apple Symbols" panose="02000000000000000000" pitchFamily="2" charset="-79"/>
                <a:cs typeface="Apple Symbols" panose="02000000000000000000" pitchFamily="2" charset="-79"/>
              </a:rPr>
              <a:t>Our journey</a:t>
            </a:r>
          </a:p>
        </p:txBody>
      </p:sp>
      <p:sp>
        <p:nvSpPr>
          <p:cNvPr id="3" name="Content Placeholder 2">
            <a:extLst>
              <a:ext uri="{FF2B5EF4-FFF2-40B4-BE49-F238E27FC236}">
                <a16:creationId xmlns:a16="http://schemas.microsoft.com/office/drawing/2014/main" id="{97BA9E28-DDCD-F245-B457-5237215962D1}"/>
              </a:ext>
            </a:extLst>
          </p:cNvPr>
          <p:cNvSpPr>
            <a:spLocks noGrp="1"/>
          </p:cNvSpPr>
          <p:nvPr>
            <p:ph idx="1"/>
          </p:nvPr>
        </p:nvSpPr>
        <p:spPr>
          <a:xfrm>
            <a:off x="838200" y="1304518"/>
            <a:ext cx="10515600" cy="4351338"/>
          </a:xfrm>
        </p:spPr>
        <p:txBody>
          <a:bodyPr>
            <a:normAutofit/>
          </a:bodyPr>
          <a:lstStyle/>
          <a:p>
            <a:pPr>
              <a:buFont typeface="Wingdings" pitchFamily="2" charset="2"/>
              <a:buChar char="§"/>
            </a:pPr>
            <a:r>
              <a:rPr lang="en-US" sz="2000" dirty="0"/>
              <a:t>Linear regression &amp; logistic regression </a:t>
            </a:r>
            <a:r>
              <a:rPr lang="en-US" sz="2000" dirty="0">
                <a:sym typeface="Wingdings" pitchFamily="2" charset="2"/>
              </a:rPr>
              <a:t> gradient descent</a:t>
            </a:r>
            <a:endParaRPr lang="en-US" sz="2000" dirty="0"/>
          </a:p>
          <a:p>
            <a:pPr>
              <a:buFont typeface="Wingdings" pitchFamily="2" charset="2"/>
              <a:buChar char="§"/>
            </a:pPr>
            <a:r>
              <a:rPr lang="en-US" sz="2000" dirty="0"/>
              <a:t>Computation graph </a:t>
            </a:r>
            <a:r>
              <a:rPr lang="en-US" sz="2000" dirty="0">
                <a:sym typeface="Wingdings" pitchFamily="2" charset="2"/>
              </a:rPr>
              <a:t> backprop  deep neural networks</a:t>
            </a:r>
          </a:p>
          <a:p>
            <a:pPr>
              <a:buFont typeface="Wingdings" pitchFamily="2" charset="2"/>
              <a:buChar char="§"/>
            </a:pPr>
            <a:r>
              <a:rPr lang="en-US" sz="2000" dirty="0">
                <a:sym typeface="Wingdings" pitchFamily="2" charset="2"/>
              </a:rPr>
              <a:t>Tuning deep neural networks</a:t>
            </a:r>
          </a:p>
          <a:p>
            <a:pPr>
              <a:buFont typeface="Wingdings" pitchFamily="2" charset="2"/>
              <a:buChar char="§"/>
            </a:pPr>
            <a:r>
              <a:rPr lang="en-US" sz="2000" dirty="0"/>
              <a:t>Convolutional neural networks</a:t>
            </a:r>
          </a:p>
          <a:p>
            <a:pPr>
              <a:buFont typeface="Wingdings" pitchFamily="2" charset="2"/>
              <a:buChar char="§"/>
            </a:pPr>
            <a:r>
              <a:rPr lang="en-US" sz="2000" dirty="0"/>
              <a:t>Recurrent neural networks</a:t>
            </a:r>
          </a:p>
          <a:p>
            <a:pPr>
              <a:buFont typeface="Wingdings" pitchFamily="2" charset="2"/>
              <a:buChar char="§"/>
            </a:pPr>
            <a:r>
              <a:rPr lang="en-US" sz="2000" dirty="0"/>
              <a:t>Principal component analysis &amp; clustering</a:t>
            </a:r>
          </a:p>
          <a:p>
            <a:pPr>
              <a:buFont typeface="Wingdings" pitchFamily="2" charset="2"/>
              <a:buChar char="§"/>
            </a:pPr>
            <a:r>
              <a:rPr lang="en-US" sz="2000" dirty="0"/>
              <a:t>Support vector machines</a:t>
            </a:r>
          </a:p>
          <a:p>
            <a:pPr>
              <a:buFont typeface="Wingdings" pitchFamily="2" charset="2"/>
              <a:buChar char="§"/>
            </a:pPr>
            <a:r>
              <a:rPr lang="en-US" sz="2000" dirty="0"/>
              <a:t>Generative learning algorithms &amp; advanced topics</a:t>
            </a:r>
          </a:p>
        </p:txBody>
      </p:sp>
      <p:sp>
        <p:nvSpPr>
          <p:cNvPr id="4" name="Date Placeholder 3">
            <a:extLst>
              <a:ext uri="{FF2B5EF4-FFF2-40B4-BE49-F238E27FC236}">
                <a16:creationId xmlns:a16="http://schemas.microsoft.com/office/drawing/2014/main" id="{29AB836C-D80D-9E41-AFC8-1CD0E311AC0F}"/>
              </a:ext>
            </a:extLst>
          </p:cNvPr>
          <p:cNvSpPr>
            <a:spLocks noGrp="1"/>
          </p:cNvSpPr>
          <p:nvPr>
            <p:ph type="dt" sz="half" idx="10"/>
          </p:nvPr>
        </p:nvSpPr>
        <p:spPr/>
        <p:txBody>
          <a:bodyPr/>
          <a:lstStyle/>
          <a:p>
            <a:fld id="{C56917B3-6684-F24E-8F2D-ACF3E5CC8216}" type="datetime1">
              <a:rPr lang="en-US" smtClean="0"/>
              <a:t>12/10/18</a:t>
            </a:fld>
            <a:endParaRPr lang="en-US"/>
          </a:p>
        </p:txBody>
      </p:sp>
      <p:sp>
        <p:nvSpPr>
          <p:cNvPr id="5" name="Footer Placeholder 4">
            <a:extLst>
              <a:ext uri="{FF2B5EF4-FFF2-40B4-BE49-F238E27FC236}">
                <a16:creationId xmlns:a16="http://schemas.microsoft.com/office/drawing/2014/main" id="{CFC9AE15-93AB-FD41-8DE9-D301A2E21745}"/>
              </a:ext>
            </a:extLst>
          </p:cNvPr>
          <p:cNvSpPr>
            <a:spLocks noGrp="1"/>
          </p:cNvSpPr>
          <p:nvPr>
            <p:ph type="ftr" sz="quarter" idx="11"/>
          </p:nvPr>
        </p:nvSpPr>
        <p:spPr/>
        <p:txBody>
          <a:bodyPr/>
          <a:lstStyle/>
          <a:p>
            <a:r>
              <a:rPr lang="en-US"/>
              <a:t>CS596 Machine Learning @SDSU</a:t>
            </a:r>
          </a:p>
        </p:txBody>
      </p:sp>
      <p:sp>
        <p:nvSpPr>
          <p:cNvPr id="6" name="Slide Number Placeholder 5">
            <a:extLst>
              <a:ext uri="{FF2B5EF4-FFF2-40B4-BE49-F238E27FC236}">
                <a16:creationId xmlns:a16="http://schemas.microsoft.com/office/drawing/2014/main" id="{CAE8B28D-5063-654F-878A-FC254C1C1F88}"/>
              </a:ext>
            </a:extLst>
          </p:cNvPr>
          <p:cNvSpPr>
            <a:spLocks noGrp="1"/>
          </p:cNvSpPr>
          <p:nvPr>
            <p:ph type="sldNum" sz="quarter" idx="12"/>
          </p:nvPr>
        </p:nvSpPr>
        <p:spPr/>
        <p:txBody>
          <a:bodyPr/>
          <a:lstStyle/>
          <a:p>
            <a:fld id="{17130504-63A3-8448-95E2-F9768F014961}" type="slidenum">
              <a:rPr lang="en-US" smtClean="0"/>
              <a:t>22</a:t>
            </a:fld>
            <a:endParaRPr lang="en-US"/>
          </a:p>
        </p:txBody>
      </p:sp>
      <p:pic>
        <p:nvPicPr>
          <p:cNvPr id="7" name="Picture 6">
            <a:extLst>
              <a:ext uri="{FF2B5EF4-FFF2-40B4-BE49-F238E27FC236}">
                <a16:creationId xmlns:a16="http://schemas.microsoft.com/office/drawing/2014/main" id="{FB2273C8-F4C6-5C47-897B-34E34E406605}"/>
              </a:ext>
            </a:extLst>
          </p:cNvPr>
          <p:cNvPicPr>
            <a:picLocks noChangeAspect="1"/>
          </p:cNvPicPr>
          <p:nvPr/>
        </p:nvPicPr>
        <p:blipFill>
          <a:blip r:embed="rId2"/>
          <a:stretch>
            <a:fillRect/>
          </a:stretch>
        </p:blipFill>
        <p:spPr>
          <a:xfrm>
            <a:off x="11130461" y="150494"/>
            <a:ext cx="910525" cy="632918"/>
          </a:xfrm>
          <a:prstGeom prst="rect">
            <a:avLst/>
          </a:prstGeom>
        </p:spPr>
      </p:pic>
      <p:sp>
        <p:nvSpPr>
          <p:cNvPr id="8" name="Rectangle 7">
            <a:extLst>
              <a:ext uri="{FF2B5EF4-FFF2-40B4-BE49-F238E27FC236}">
                <a16:creationId xmlns:a16="http://schemas.microsoft.com/office/drawing/2014/main" id="{05A8CC00-7CB4-D844-AE42-356432177EE0}"/>
              </a:ext>
            </a:extLst>
          </p:cNvPr>
          <p:cNvSpPr/>
          <p:nvPr/>
        </p:nvSpPr>
        <p:spPr>
          <a:xfrm>
            <a:off x="784800" y="1706400"/>
            <a:ext cx="6566400" cy="1562400"/>
          </a:xfrm>
          <a:prstGeom prst="rect">
            <a:avLst/>
          </a:prstGeom>
          <a:solidFill>
            <a:schemeClr val="accent2">
              <a:alpha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243A754-4544-C64B-B99A-F5DD5D3AFD32}"/>
              </a:ext>
            </a:extLst>
          </p:cNvPr>
          <p:cNvSpPr txBox="1"/>
          <p:nvPr/>
        </p:nvSpPr>
        <p:spPr>
          <a:xfrm>
            <a:off x="7907930" y="2164434"/>
            <a:ext cx="2959939" cy="646331"/>
          </a:xfrm>
          <a:prstGeom prst="rect">
            <a:avLst/>
          </a:prstGeom>
          <a:noFill/>
        </p:spPr>
        <p:txBody>
          <a:bodyPr wrap="square" rtlCol="0">
            <a:spAutoFit/>
          </a:bodyPr>
          <a:lstStyle/>
          <a:p>
            <a:r>
              <a:rPr lang="en-US" dirty="0"/>
              <a:t>In backprop and gradient descent we trust</a:t>
            </a:r>
          </a:p>
        </p:txBody>
      </p:sp>
      <p:cxnSp>
        <p:nvCxnSpPr>
          <p:cNvPr id="11" name="Straight Arrow Connector 10">
            <a:extLst>
              <a:ext uri="{FF2B5EF4-FFF2-40B4-BE49-F238E27FC236}">
                <a16:creationId xmlns:a16="http://schemas.microsoft.com/office/drawing/2014/main" id="{BE487EE5-F27E-2445-BC33-CE818A678F57}"/>
              </a:ext>
            </a:extLst>
          </p:cNvPr>
          <p:cNvCxnSpPr>
            <a:stCxn id="8" idx="3"/>
            <a:endCxn id="9" idx="1"/>
          </p:cNvCxnSpPr>
          <p:nvPr/>
        </p:nvCxnSpPr>
        <p:spPr>
          <a:xfrm>
            <a:off x="7351200" y="2487600"/>
            <a:ext cx="556730"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F658CB0-2CD3-1C4F-82B2-035D281EF0E9}"/>
              </a:ext>
            </a:extLst>
          </p:cNvPr>
          <p:cNvSpPr/>
          <p:nvPr/>
        </p:nvSpPr>
        <p:spPr>
          <a:xfrm>
            <a:off x="784800" y="3336315"/>
            <a:ext cx="6566400" cy="713685"/>
          </a:xfrm>
          <a:prstGeom prst="rect">
            <a:avLst/>
          </a:prstGeom>
          <a:solidFill>
            <a:schemeClr val="accent1">
              <a:alpha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FC0184D-572F-834C-AFE8-DD0DDF8398AA}"/>
              </a:ext>
            </a:extLst>
          </p:cNvPr>
          <p:cNvSpPr txBox="1"/>
          <p:nvPr/>
        </p:nvSpPr>
        <p:spPr>
          <a:xfrm>
            <a:off x="7907930" y="3369991"/>
            <a:ext cx="2959939" cy="646331"/>
          </a:xfrm>
          <a:prstGeom prst="rect">
            <a:avLst/>
          </a:prstGeom>
          <a:noFill/>
        </p:spPr>
        <p:txBody>
          <a:bodyPr wrap="square" rtlCol="0">
            <a:spAutoFit/>
          </a:bodyPr>
          <a:lstStyle/>
          <a:p>
            <a:r>
              <a:rPr lang="en-US" dirty="0"/>
              <a:t>In human knowledge/intuition we trust</a:t>
            </a:r>
          </a:p>
        </p:txBody>
      </p:sp>
      <p:cxnSp>
        <p:nvCxnSpPr>
          <p:cNvPr id="15" name="Straight Arrow Connector 14">
            <a:extLst>
              <a:ext uri="{FF2B5EF4-FFF2-40B4-BE49-F238E27FC236}">
                <a16:creationId xmlns:a16="http://schemas.microsoft.com/office/drawing/2014/main" id="{8DC51067-1B94-614E-B989-2271FCECB9B8}"/>
              </a:ext>
            </a:extLst>
          </p:cNvPr>
          <p:cNvCxnSpPr>
            <a:stCxn id="13" idx="3"/>
            <a:endCxn id="14" idx="1"/>
          </p:cNvCxnSpPr>
          <p:nvPr/>
        </p:nvCxnSpPr>
        <p:spPr>
          <a:xfrm flipV="1">
            <a:off x="7351200" y="3693157"/>
            <a:ext cx="556730" cy="1"/>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9162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0AFC3-6E35-0148-B593-5976DC77B602}"/>
              </a:ext>
            </a:extLst>
          </p:cNvPr>
          <p:cNvSpPr>
            <a:spLocks noGrp="1"/>
          </p:cNvSpPr>
          <p:nvPr>
            <p:ph type="title"/>
          </p:nvPr>
        </p:nvSpPr>
        <p:spPr>
          <a:xfrm>
            <a:off x="838200" y="365125"/>
            <a:ext cx="10515600" cy="864961"/>
          </a:xfrm>
        </p:spPr>
        <p:txBody>
          <a:bodyPr>
            <a:normAutofit/>
          </a:bodyPr>
          <a:lstStyle/>
          <a:p>
            <a:r>
              <a:rPr lang="en-US" sz="3600" dirty="0">
                <a:latin typeface="Apple Symbols" panose="02000000000000000000" pitchFamily="2" charset="-79"/>
                <a:ea typeface="Apple Symbols" panose="02000000000000000000" pitchFamily="2" charset="-79"/>
                <a:cs typeface="Apple Symbols" panose="02000000000000000000" pitchFamily="2" charset="-79"/>
              </a:rPr>
              <a:t>Word cloud of all lecture slides</a:t>
            </a:r>
          </a:p>
        </p:txBody>
      </p:sp>
      <p:sp>
        <p:nvSpPr>
          <p:cNvPr id="4" name="Date Placeholder 3">
            <a:extLst>
              <a:ext uri="{FF2B5EF4-FFF2-40B4-BE49-F238E27FC236}">
                <a16:creationId xmlns:a16="http://schemas.microsoft.com/office/drawing/2014/main" id="{7FBBE493-3FCC-8340-9CC5-62D504F634A9}"/>
              </a:ext>
            </a:extLst>
          </p:cNvPr>
          <p:cNvSpPr>
            <a:spLocks noGrp="1"/>
          </p:cNvSpPr>
          <p:nvPr>
            <p:ph type="dt" sz="half" idx="10"/>
          </p:nvPr>
        </p:nvSpPr>
        <p:spPr/>
        <p:txBody>
          <a:bodyPr/>
          <a:lstStyle/>
          <a:p>
            <a:fld id="{C56917B3-6684-F24E-8F2D-ACF3E5CC8216}" type="datetime1">
              <a:rPr lang="en-US" smtClean="0"/>
              <a:t>12/10/18</a:t>
            </a:fld>
            <a:endParaRPr lang="en-US"/>
          </a:p>
        </p:txBody>
      </p:sp>
      <p:sp>
        <p:nvSpPr>
          <p:cNvPr id="5" name="Footer Placeholder 4">
            <a:extLst>
              <a:ext uri="{FF2B5EF4-FFF2-40B4-BE49-F238E27FC236}">
                <a16:creationId xmlns:a16="http://schemas.microsoft.com/office/drawing/2014/main" id="{B7D6E129-F84F-1448-A6AB-C3E09E2119F8}"/>
              </a:ext>
            </a:extLst>
          </p:cNvPr>
          <p:cNvSpPr>
            <a:spLocks noGrp="1"/>
          </p:cNvSpPr>
          <p:nvPr>
            <p:ph type="ftr" sz="quarter" idx="11"/>
          </p:nvPr>
        </p:nvSpPr>
        <p:spPr/>
        <p:txBody>
          <a:bodyPr/>
          <a:lstStyle/>
          <a:p>
            <a:r>
              <a:rPr lang="en-US"/>
              <a:t>CS596 Machine Learning @SDSU</a:t>
            </a:r>
          </a:p>
        </p:txBody>
      </p:sp>
      <p:sp>
        <p:nvSpPr>
          <p:cNvPr id="6" name="Slide Number Placeholder 5">
            <a:extLst>
              <a:ext uri="{FF2B5EF4-FFF2-40B4-BE49-F238E27FC236}">
                <a16:creationId xmlns:a16="http://schemas.microsoft.com/office/drawing/2014/main" id="{5452AB7A-07AD-DA43-A1B1-90AA59088DBF}"/>
              </a:ext>
            </a:extLst>
          </p:cNvPr>
          <p:cNvSpPr>
            <a:spLocks noGrp="1"/>
          </p:cNvSpPr>
          <p:nvPr>
            <p:ph type="sldNum" sz="quarter" idx="12"/>
          </p:nvPr>
        </p:nvSpPr>
        <p:spPr/>
        <p:txBody>
          <a:bodyPr/>
          <a:lstStyle/>
          <a:p>
            <a:fld id="{17130504-63A3-8448-95E2-F9768F014961}" type="slidenum">
              <a:rPr lang="en-US" smtClean="0"/>
              <a:t>23</a:t>
            </a:fld>
            <a:endParaRPr lang="en-US"/>
          </a:p>
        </p:txBody>
      </p:sp>
      <p:pic>
        <p:nvPicPr>
          <p:cNvPr id="7" name="Picture 6">
            <a:extLst>
              <a:ext uri="{FF2B5EF4-FFF2-40B4-BE49-F238E27FC236}">
                <a16:creationId xmlns:a16="http://schemas.microsoft.com/office/drawing/2014/main" id="{9B21E8CB-CB50-CA43-93A6-9BEF4BE3E91C}"/>
              </a:ext>
            </a:extLst>
          </p:cNvPr>
          <p:cNvPicPr>
            <a:picLocks noChangeAspect="1"/>
          </p:cNvPicPr>
          <p:nvPr/>
        </p:nvPicPr>
        <p:blipFill>
          <a:blip r:embed="rId2"/>
          <a:stretch>
            <a:fillRect/>
          </a:stretch>
        </p:blipFill>
        <p:spPr>
          <a:xfrm>
            <a:off x="11130461" y="150494"/>
            <a:ext cx="910525" cy="632918"/>
          </a:xfrm>
          <a:prstGeom prst="rect">
            <a:avLst/>
          </a:prstGeom>
        </p:spPr>
      </p:pic>
      <p:pic>
        <p:nvPicPr>
          <p:cNvPr id="11" name="Picture 10">
            <a:extLst>
              <a:ext uri="{FF2B5EF4-FFF2-40B4-BE49-F238E27FC236}">
                <a16:creationId xmlns:a16="http://schemas.microsoft.com/office/drawing/2014/main" id="{52A146D5-2E2C-B646-8EB4-AEE58BB863B1}"/>
              </a:ext>
            </a:extLst>
          </p:cNvPr>
          <p:cNvPicPr>
            <a:picLocks noChangeAspect="1"/>
          </p:cNvPicPr>
          <p:nvPr/>
        </p:nvPicPr>
        <p:blipFill>
          <a:blip r:embed="rId3"/>
          <a:stretch>
            <a:fillRect/>
          </a:stretch>
        </p:blipFill>
        <p:spPr>
          <a:xfrm>
            <a:off x="2529114" y="1230086"/>
            <a:ext cx="6502400" cy="4876800"/>
          </a:xfrm>
          <a:prstGeom prst="rect">
            <a:avLst/>
          </a:prstGeom>
        </p:spPr>
      </p:pic>
    </p:spTree>
    <p:extLst>
      <p:ext uri="{BB962C8B-B14F-4D97-AF65-F5344CB8AC3E}">
        <p14:creationId xmlns:p14="http://schemas.microsoft.com/office/powerpoint/2010/main" val="25996320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4D6D4-9325-564B-BB9D-D17872503340}"/>
              </a:ext>
            </a:extLst>
          </p:cNvPr>
          <p:cNvSpPr>
            <a:spLocks noGrp="1"/>
          </p:cNvSpPr>
          <p:nvPr>
            <p:ph type="title"/>
          </p:nvPr>
        </p:nvSpPr>
        <p:spPr>
          <a:xfrm>
            <a:off x="838200" y="2172154"/>
            <a:ext cx="10515600" cy="1325563"/>
          </a:xfrm>
        </p:spPr>
        <p:txBody>
          <a:bodyPr/>
          <a:lstStyle/>
          <a:p>
            <a:pPr algn="ctr"/>
            <a:r>
              <a:rPr lang="en-US" dirty="0">
                <a:latin typeface="Apple Symbols" panose="02000000000000000000" pitchFamily="2" charset="-79"/>
                <a:ea typeface="Apple Symbols" panose="02000000000000000000" pitchFamily="2" charset="-79"/>
                <a:cs typeface="Apple Symbols" panose="02000000000000000000" pitchFamily="2" charset="-79"/>
              </a:rPr>
              <a:t>Thank you!</a:t>
            </a:r>
          </a:p>
        </p:txBody>
      </p:sp>
      <p:sp>
        <p:nvSpPr>
          <p:cNvPr id="4" name="Date Placeholder 3">
            <a:extLst>
              <a:ext uri="{FF2B5EF4-FFF2-40B4-BE49-F238E27FC236}">
                <a16:creationId xmlns:a16="http://schemas.microsoft.com/office/drawing/2014/main" id="{FAD6426E-B0CB-5C49-8B4A-0E41896FD409}"/>
              </a:ext>
            </a:extLst>
          </p:cNvPr>
          <p:cNvSpPr>
            <a:spLocks noGrp="1"/>
          </p:cNvSpPr>
          <p:nvPr>
            <p:ph type="dt" sz="half" idx="10"/>
          </p:nvPr>
        </p:nvSpPr>
        <p:spPr/>
        <p:txBody>
          <a:bodyPr/>
          <a:lstStyle/>
          <a:p>
            <a:fld id="{C56917B3-6684-F24E-8F2D-ACF3E5CC8216}" type="datetime1">
              <a:rPr lang="en-US" smtClean="0"/>
              <a:t>12/10/18</a:t>
            </a:fld>
            <a:endParaRPr lang="en-US"/>
          </a:p>
        </p:txBody>
      </p:sp>
      <p:sp>
        <p:nvSpPr>
          <p:cNvPr id="5" name="Footer Placeholder 4">
            <a:extLst>
              <a:ext uri="{FF2B5EF4-FFF2-40B4-BE49-F238E27FC236}">
                <a16:creationId xmlns:a16="http://schemas.microsoft.com/office/drawing/2014/main" id="{544C1BE0-DD3A-5646-B9C6-87975E6B28D7}"/>
              </a:ext>
            </a:extLst>
          </p:cNvPr>
          <p:cNvSpPr>
            <a:spLocks noGrp="1"/>
          </p:cNvSpPr>
          <p:nvPr>
            <p:ph type="ftr" sz="quarter" idx="11"/>
          </p:nvPr>
        </p:nvSpPr>
        <p:spPr/>
        <p:txBody>
          <a:bodyPr/>
          <a:lstStyle/>
          <a:p>
            <a:r>
              <a:rPr lang="en-US"/>
              <a:t>CS596 Machine Learning @SDSU</a:t>
            </a:r>
          </a:p>
        </p:txBody>
      </p:sp>
      <p:sp>
        <p:nvSpPr>
          <p:cNvPr id="6" name="Slide Number Placeholder 5">
            <a:extLst>
              <a:ext uri="{FF2B5EF4-FFF2-40B4-BE49-F238E27FC236}">
                <a16:creationId xmlns:a16="http://schemas.microsoft.com/office/drawing/2014/main" id="{F7704791-0ABD-E947-89A0-85383EC6B1C4}"/>
              </a:ext>
            </a:extLst>
          </p:cNvPr>
          <p:cNvSpPr>
            <a:spLocks noGrp="1"/>
          </p:cNvSpPr>
          <p:nvPr>
            <p:ph type="sldNum" sz="quarter" idx="12"/>
          </p:nvPr>
        </p:nvSpPr>
        <p:spPr/>
        <p:txBody>
          <a:bodyPr/>
          <a:lstStyle/>
          <a:p>
            <a:fld id="{17130504-63A3-8448-95E2-F9768F014961}" type="slidenum">
              <a:rPr lang="en-US" smtClean="0"/>
              <a:t>24</a:t>
            </a:fld>
            <a:endParaRPr lang="en-US"/>
          </a:p>
        </p:txBody>
      </p:sp>
    </p:spTree>
    <p:extLst>
      <p:ext uri="{BB962C8B-B14F-4D97-AF65-F5344CB8AC3E}">
        <p14:creationId xmlns:p14="http://schemas.microsoft.com/office/powerpoint/2010/main" val="1929219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DFEA4-6B2F-5048-BFA5-60204FEF2A8C}"/>
              </a:ext>
            </a:extLst>
          </p:cNvPr>
          <p:cNvSpPr>
            <a:spLocks noGrp="1"/>
          </p:cNvSpPr>
          <p:nvPr>
            <p:ph type="title"/>
          </p:nvPr>
        </p:nvSpPr>
        <p:spPr>
          <a:xfrm>
            <a:off x="838200" y="365126"/>
            <a:ext cx="10515600" cy="920534"/>
          </a:xfrm>
        </p:spPr>
        <p:txBody>
          <a:bodyPr>
            <a:normAutofit/>
          </a:bodyPr>
          <a:lstStyle/>
          <a:p>
            <a:r>
              <a:rPr lang="en-US" sz="3600" dirty="0">
                <a:latin typeface="Apple Symbols" panose="02000000000000000000" pitchFamily="2" charset="-79"/>
                <a:ea typeface="Apple Symbols" panose="02000000000000000000" pitchFamily="2" charset="-79"/>
                <a:cs typeface="Apple Symbols" panose="02000000000000000000" pitchFamily="2" charset="-79"/>
              </a:rPr>
              <a:t>Transfer learning example</a:t>
            </a:r>
          </a:p>
        </p:txBody>
      </p:sp>
      <p:sp>
        <p:nvSpPr>
          <p:cNvPr id="4" name="Date Placeholder 3">
            <a:extLst>
              <a:ext uri="{FF2B5EF4-FFF2-40B4-BE49-F238E27FC236}">
                <a16:creationId xmlns:a16="http://schemas.microsoft.com/office/drawing/2014/main" id="{B5AD2E02-D950-D048-AE03-3A5FDA33B46B}"/>
              </a:ext>
            </a:extLst>
          </p:cNvPr>
          <p:cNvSpPr>
            <a:spLocks noGrp="1"/>
          </p:cNvSpPr>
          <p:nvPr>
            <p:ph type="dt" sz="half" idx="10"/>
          </p:nvPr>
        </p:nvSpPr>
        <p:spPr/>
        <p:txBody>
          <a:bodyPr/>
          <a:lstStyle/>
          <a:p>
            <a:fld id="{C56917B3-6684-F24E-8F2D-ACF3E5CC8216}" type="datetime1">
              <a:rPr lang="en-US" smtClean="0"/>
              <a:t>12/10/18</a:t>
            </a:fld>
            <a:endParaRPr lang="en-US"/>
          </a:p>
        </p:txBody>
      </p:sp>
      <p:sp>
        <p:nvSpPr>
          <p:cNvPr id="5" name="Footer Placeholder 4">
            <a:extLst>
              <a:ext uri="{FF2B5EF4-FFF2-40B4-BE49-F238E27FC236}">
                <a16:creationId xmlns:a16="http://schemas.microsoft.com/office/drawing/2014/main" id="{ABF5AD92-44A8-7E42-BFAA-8C6BB7E2C262}"/>
              </a:ext>
            </a:extLst>
          </p:cNvPr>
          <p:cNvSpPr>
            <a:spLocks noGrp="1"/>
          </p:cNvSpPr>
          <p:nvPr>
            <p:ph type="ftr" sz="quarter" idx="11"/>
          </p:nvPr>
        </p:nvSpPr>
        <p:spPr/>
        <p:txBody>
          <a:bodyPr/>
          <a:lstStyle/>
          <a:p>
            <a:r>
              <a:rPr lang="en-US"/>
              <a:t>CS596 Machine Learning @SDSU</a:t>
            </a:r>
          </a:p>
        </p:txBody>
      </p:sp>
      <p:sp>
        <p:nvSpPr>
          <p:cNvPr id="6" name="Slide Number Placeholder 5">
            <a:extLst>
              <a:ext uri="{FF2B5EF4-FFF2-40B4-BE49-F238E27FC236}">
                <a16:creationId xmlns:a16="http://schemas.microsoft.com/office/drawing/2014/main" id="{77141656-AE4A-B941-92A2-DB19EB279541}"/>
              </a:ext>
            </a:extLst>
          </p:cNvPr>
          <p:cNvSpPr>
            <a:spLocks noGrp="1"/>
          </p:cNvSpPr>
          <p:nvPr>
            <p:ph type="sldNum" sz="quarter" idx="12"/>
          </p:nvPr>
        </p:nvSpPr>
        <p:spPr/>
        <p:txBody>
          <a:bodyPr/>
          <a:lstStyle/>
          <a:p>
            <a:fld id="{17130504-63A3-8448-95E2-F9768F014961}" type="slidenum">
              <a:rPr lang="en-US" smtClean="0"/>
              <a:t>3</a:t>
            </a:fld>
            <a:endParaRPr lang="en-US"/>
          </a:p>
        </p:txBody>
      </p:sp>
      <p:pic>
        <p:nvPicPr>
          <p:cNvPr id="7" name="Picture 6">
            <a:extLst>
              <a:ext uri="{FF2B5EF4-FFF2-40B4-BE49-F238E27FC236}">
                <a16:creationId xmlns:a16="http://schemas.microsoft.com/office/drawing/2014/main" id="{BE48BCA7-D6CB-4941-B891-C814E7A72EC7}"/>
              </a:ext>
            </a:extLst>
          </p:cNvPr>
          <p:cNvPicPr>
            <a:picLocks noChangeAspect="1"/>
          </p:cNvPicPr>
          <p:nvPr/>
        </p:nvPicPr>
        <p:blipFill>
          <a:blip r:embed="rId2"/>
          <a:stretch>
            <a:fillRect/>
          </a:stretch>
        </p:blipFill>
        <p:spPr>
          <a:xfrm>
            <a:off x="11130461" y="150494"/>
            <a:ext cx="910525" cy="632918"/>
          </a:xfrm>
          <a:prstGeom prst="rect">
            <a:avLst/>
          </a:prstGeom>
        </p:spPr>
      </p:pic>
      <p:sp>
        <p:nvSpPr>
          <p:cNvPr id="9" name="TextBox 8">
            <a:extLst>
              <a:ext uri="{FF2B5EF4-FFF2-40B4-BE49-F238E27FC236}">
                <a16:creationId xmlns:a16="http://schemas.microsoft.com/office/drawing/2014/main" id="{BABD04EE-A8A8-2940-89B3-F0FE07484A2E}"/>
              </a:ext>
            </a:extLst>
          </p:cNvPr>
          <p:cNvSpPr txBox="1"/>
          <p:nvPr/>
        </p:nvSpPr>
        <p:spPr>
          <a:xfrm>
            <a:off x="838200" y="1430039"/>
            <a:ext cx="3155992" cy="338554"/>
          </a:xfrm>
          <a:prstGeom prst="rect">
            <a:avLst/>
          </a:prstGeom>
          <a:noFill/>
        </p:spPr>
        <p:txBody>
          <a:bodyPr wrap="none" rtlCol="0">
            <a:spAutoFit/>
          </a:bodyPr>
          <a:lstStyle/>
          <a:p>
            <a:r>
              <a:rPr lang="en-US" sz="1600" dirty="0"/>
              <a:t>Build your own cat image classifier:</a:t>
            </a:r>
          </a:p>
        </p:txBody>
      </p:sp>
      <p:pic>
        <p:nvPicPr>
          <p:cNvPr id="3" name="Picture 2">
            <a:extLst>
              <a:ext uri="{FF2B5EF4-FFF2-40B4-BE49-F238E27FC236}">
                <a16:creationId xmlns:a16="http://schemas.microsoft.com/office/drawing/2014/main" id="{0921A0DE-6E0A-0C49-9709-389F324AF9AB}"/>
              </a:ext>
            </a:extLst>
          </p:cNvPr>
          <p:cNvPicPr>
            <a:picLocks noChangeAspect="1"/>
          </p:cNvPicPr>
          <p:nvPr/>
        </p:nvPicPr>
        <p:blipFill>
          <a:blip r:embed="rId3"/>
          <a:stretch>
            <a:fillRect/>
          </a:stretch>
        </p:blipFill>
        <p:spPr>
          <a:xfrm>
            <a:off x="4649250" y="1768593"/>
            <a:ext cx="696560" cy="1182532"/>
          </a:xfrm>
          <a:prstGeom prst="rect">
            <a:avLst/>
          </a:prstGeom>
        </p:spPr>
      </p:pic>
      <p:sp>
        <p:nvSpPr>
          <p:cNvPr id="8" name="TextBox 7">
            <a:extLst>
              <a:ext uri="{FF2B5EF4-FFF2-40B4-BE49-F238E27FC236}">
                <a16:creationId xmlns:a16="http://schemas.microsoft.com/office/drawing/2014/main" id="{9086D3B0-E091-9447-91B2-26F2862ECC96}"/>
              </a:ext>
            </a:extLst>
          </p:cNvPr>
          <p:cNvSpPr txBox="1"/>
          <p:nvPr/>
        </p:nvSpPr>
        <p:spPr>
          <a:xfrm>
            <a:off x="4475747" y="1414650"/>
            <a:ext cx="743537" cy="338554"/>
          </a:xfrm>
          <a:prstGeom prst="rect">
            <a:avLst/>
          </a:prstGeom>
          <a:noFill/>
        </p:spPr>
        <p:txBody>
          <a:bodyPr wrap="none" rtlCol="0">
            <a:spAutoFit/>
          </a:bodyPr>
          <a:lstStyle/>
          <a:p>
            <a:r>
              <a:rPr lang="en-US" sz="1600" dirty="0"/>
              <a:t>0: Tom</a:t>
            </a:r>
          </a:p>
        </p:txBody>
      </p:sp>
      <p:pic>
        <p:nvPicPr>
          <p:cNvPr id="15" name="Picture 14">
            <a:extLst>
              <a:ext uri="{FF2B5EF4-FFF2-40B4-BE49-F238E27FC236}">
                <a16:creationId xmlns:a16="http://schemas.microsoft.com/office/drawing/2014/main" id="{9F5EBA34-75A0-8D4C-9575-37ACA92DDCCB}"/>
              </a:ext>
            </a:extLst>
          </p:cNvPr>
          <p:cNvPicPr>
            <a:picLocks noChangeAspect="1"/>
          </p:cNvPicPr>
          <p:nvPr/>
        </p:nvPicPr>
        <p:blipFill>
          <a:blip r:embed="rId4"/>
          <a:stretch>
            <a:fillRect/>
          </a:stretch>
        </p:blipFill>
        <p:spPr>
          <a:xfrm>
            <a:off x="6096000" y="2027003"/>
            <a:ext cx="1122422" cy="665712"/>
          </a:xfrm>
          <a:prstGeom prst="rect">
            <a:avLst/>
          </a:prstGeom>
        </p:spPr>
      </p:pic>
      <p:sp>
        <p:nvSpPr>
          <p:cNvPr id="16" name="TextBox 15">
            <a:extLst>
              <a:ext uri="{FF2B5EF4-FFF2-40B4-BE49-F238E27FC236}">
                <a16:creationId xmlns:a16="http://schemas.microsoft.com/office/drawing/2014/main" id="{D13B172F-9F1A-B445-AE3A-3FE9CD1C0D3A}"/>
              </a:ext>
            </a:extLst>
          </p:cNvPr>
          <p:cNvSpPr txBox="1"/>
          <p:nvPr/>
        </p:nvSpPr>
        <p:spPr>
          <a:xfrm>
            <a:off x="6010060" y="1414650"/>
            <a:ext cx="1055097" cy="338554"/>
          </a:xfrm>
          <a:prstGeom prst="rect">
            <a:avLst/>
          </a:prstGeom>
          <a:noFill/>
        </p:spPr>
        <p:txBody>
          <a:bodyPr wrap="none" rtlCol="0">
            <a:spAutoFit/>
          </a:bodyPr>
          <a:lstStyle/>
          <a:p>
            <a:r>
              <a:rPr lang="en-US" sz="1600" dirty="0"/>
              <a:t>1: Garfield</a:t>
            </a:r>
          </a:p>
        </p:txBody>
      </p:sp>
      <p:sp>
        <p:nvSpPr>
          <p:cNvPr id="17" name="Right Brace 16">
            <a:extLst>
              <a:ext uri="{FF2B5EF4-FFF2-40B4-BE49-F238E27FC236}">
                <a16:creationId xmlns:a16="http://schemas.microsoft.com/office/drawing/2014/main" id="{4681485E-CDE3-054D-83CE-68203552EEB8}"/>
              </a:ext>
            </a:extLst>
          </p:cNvPr>
          <p:cNvSpPr/>
          <p:nvPr/>
        </p:nvSpPr>
        <p:spPr>
          <a:xfrm>
            <a:off x="7933967" y="1599316"/>
            <a:ext cx="330009" cy="930753"/>
          </a:xfrm>
          <a:prstGeom prst="rightBrace">
            <a:avLst>
              <a:gd name="adj1" fmla="val 29166"/>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8C7F817-68D5-1547-9931-E10AB242A2BE}"/>
              </a:ext>
            </a:extLst>
          </p:cNvPr>
          <p:cNvSpPr txBox="1"/>
          <p:nvPr/>
        </p:nvSpPr>
        <p:spPr>
          <a:xfrm>
            <a:off x="8458146" y="1657671"/>
            <a:ext cx="2338461" cy="338554"/>
          </a:xfrm>
          <a:prstGeom prst="rect">
            <a:avLst/>
          </a:prstGeom>
          <a:noFill/>
        </p:spPr>
        <p:txBody>
          <a:bodyPr wrap="none" rtlCol="0">
            <a:spAutoFit/>
          </a:bodyPr>
          <a:lstStyle/>
          <a:p>
            <a:r>
              <a:rPr lang="en-US" sz="1600" dirty="0"/>
              <a:t>Not enough training data!</a:t>
            </a:r>
          </a:p>
        </p:txBody>
      </p:sp>
      <p:sp>
        <p:nvSpPr>
          <p:cNvPr id="19" name="TextBox 18">
            <a:extLst>
              <a:ext uri="{FF2B5EF4-FFF2-40B4-BE49-F238E27FC236}">
                <a16:creationId xmlns:a16="http://schemas.microsoft.com/office/drawing/2014/main" id="{DFE633AB-9956-D74C-879B-61A93B389C5C}"/>
              </a:ext>
            </a:extLst>
          </p:cNvPr>
          <p:cNvSpPr txBox="1"/>
          <p:nvPr/>
        </p:nvSpPr>
        <p:spPr>
          <a:xfrm>
            <a:off x="8458146" y="2064692"/>
            <a:ext cx="1716624" cy="338554"/>
          </a:xfrm>
          <a:prstGeom prst="rect">
            <a:avLst/>
          </a:prstGeom>
          <a:noFill/>
        </p:spPr>
        <p:txBody>
          <a:bodyPr wrap="none" rtlCol="0">
            <a:spAutoFit/>
          </a:bodyPr>
          <a:lstStyle/>
          <a:p>
            <a:r>
              <a:rPr lang="en-US" sz="1600" dirty="0"/>
              <a:t>What shall we do?</a:t>
            </a:r>
          </a:p>
        </p:txBody>
      </p:sp>
      <p:sp>
        <p:nvSpPr>
          <p:cNvPr id="20" name="TextBox 19">
            <a:extLst>
              <a:ext uri="{FF2B5EF4-FFF2-40B4-BE49-F238E27FC236}">
                <a16:creationId xmlns:a16="http://schemas.microsoft.com/office/drawing/2014/main" id="{04D53BE5-E119-1642-B0A0-39696DA00844}"/>
              </a:ext>
            </a:extLst>
          </p:cNvPr>
          <p:cNvSpPr txBox="1"/>
          <p:nvPr/>
        </p:nvSpPr>
        <p:spPr>
          <a:xfrm>
            <a:off x="838200" y="3267007"/>
            <a:ext cx="9139490" cy="338554"/>
          </a:xfrm>
          <a:prstGeom prst="rect">
            <a:avLst/>
          </a:prstGeom>
          <a:noFill/>
        </p:spPr>
        <p:txBody>
          <a:bodyPr wrap="none" rtlCol="0">
            <a:spAutoFit/>
          </a:bodyPr>
          <a:lstStyle/>
          <a:p>
            <a:r>
              <a:rPr lang="en-US" sz="1600" b="1" dirty="0"/>
              <a:t>Solution</a:t>
            </a:r>
            <a:r>
              <a:rPr lang="en-US" sz="1600" dirty="0"/>
              <a:t>: download the </a:t>
            </a:r>
            <a:r>
              <a:rPr lang="en-US" sz="1600" b="1" dirty="0"/>
              <a:t>weights</a:t>
            </a:r>
            <a:r>
              <a:rPr lang="en-US" sz="1600" dirty="0"/>
              <a:t> of already trained image classifiers on different dataset, e.g., ImageNet etc.</a:t>
            </a:r>
          </a:p>
        </p:txBody>
      </p:sp>
      <p:grpSp>
        <p:nvGrpSpPr>
          <p:cNvPr id="61" name="Group 60">
            <a:extLst>
              <a:ext uri="{FF2B5EF4-FFF2-40B4-BE49-F238E27FC236}">
                <a16:creationId xmlns:a16="http://schemas.microsoft.com/office/drawing/2014/main" id="{EACC13DF-753E-2C40-B21C-90460213CB58}"/>
              </a:ext>
            </a:extLst>
          </p:cNvPr>
          <p:cNvGrpSpPr/>
          <p:nvPr/>
        </p:nvGrpSpPr>
        <p:grpSpPr>
          <a:xfrm>
            <a:off x="1091417" y="4410086"/>
            <a:ext cx="9143861" cy="1044772"/>
            <a:chOff x="1180794" y="4969096"/>
            <a:chExt cx="9143861" cy="1044772"/>
          </a:xfrm>
        </p:grpSpPr>
        <p:sp>
          <p:nvSpPr>
            <p:cNvPr id="62" name="Rounded Rectangle 61">
              <a:extLst>
                <a:ext uri="{FF2B5EF4-FFF2-40B4-BE49-F238E27FC236}">
                  <a16:creationId xmlns:a16="http://schemas.microsoft.com/office/drawing/2014/main" id="{4DA8FE65-8EB9-5D4E-A524-E3C94F7CD685}"/>
                </a:ext>
              </a:extLst>
            </p:cNvPr>
            <p:cNvSpPr/>
            <p:nvPr/>
          </p:nvSpPr>
          <p:spPr>
            <a:xfrm>
              <a:off x="1500789" y="5023743"/>
              <a:ext cx="275664" cy="990125"/>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93238648-3A4B-B74C-856C-83BA5B9263B9}"/>
                </a:ext>
              </a:extLst>
            </p:cNvPr>
            <p:cNvSpPr/>
            <p:nvPr/>
          </p:nvSpPr>
          <p:spPr>
            <a:xfrm>
              <a:off x="1530959" y="5059184"/>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34AF3826-A698-D74F-B359-3598B8488547}"/>
                </a:ext>
              </a:extLst>
            </p:cNvPr>
            <p:cNvSpPr/>
            <p:nvPr/>
          </p:nvSpPr>
          <p:spPr>
            <a:xfrm>
              <a:off x="1530959" y="5294678"/>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0BAC13BE-0D73-A742-B0C9-FA45B4AD6199}"/>
                </a:ext>
              </a:extLst>
            </p:cNvPr>
            <p:cNvSpPr/>
            <p:nvPr/>
          </p:nvSpPr>
          <p:spPr>
            <a:xfrm>
              <a:off x="1530959" y="5530172"/>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68F745D9-298D-A64A-8CAE-207237070D2F}"/>
                </a:ext>
              </a:extLst>
            </p:cNvPr>
            <p:cNvSpPr/>
            <p:nvPr/>
          </p:nvSpPr>
          <p:spPr>
            <a:xfrm>
              <a:off x="1530959" y="5765666"/>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a:extLst>
                <a:ext uri="{FF2B5EF4-FFF2-40B4-BE49-F238E27FC236}">
                  <a16:creationId xmlns:a16="http://schemas.microsoft.com/office/drawing/2014/main" id="{31A5CC98-D661-054B-899A-B648B2615428}"/>
                </a:ext>
              </a:extLst>
            </p:cNvPr>
            <p:cNvCxnSpPr>
              <a:cxnSpLocks/>
              <a:endCxn id="62" idx="1"/>
            </p:cNvCxnSpPr>
            <p:nvPr/>
          </p:nvCxnSpPr>
          <p:spPr>
            <a:xfrm>
              <a:off x="1180794" y="5517751"/>
              <a:ext cx="319995" cy="10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Rounded Rectangle 67">
              <a:extLst>
                <a:ext uri="{FF2B5EF4-FFF2-40B4-BE49-F238E27FC236}">
                  <a16:creationId xmlns:a16="http://schemas.microsoft.com/office/drawing/2014/main" id="{37BA6C77-8D9D-CF46-B08D-514DD2A8F4FC}"/>
                </a:ext>
              </a:extLst>
            </p:cNvPr>
            <p:cNvSpPr/>
            <p:nvPr/>
          </p:nvSpPr>
          <p:spPr>
            <a:xfrm>
              <a:off x="2132916" y="5014939"/>
              <a:ext cx="275664" cy="990125"/>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4B19CEE4-FD54-2549-AC84-EE23192A7D67}"/>
                </a:ext>
              </a:extLst>
            </p:cNvPr>
            <p:cNvSpPr/>
            <p:nvPr/>
          </p:nvSpPr>
          <p:spPr>
            <a:xfrm>
              <a:off x="2163086" y="5050380"/>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96B9D62-F97D-0249-819F-7636776C9AAB}"/>
                </a:ext>
              </a:extLst>
            </p:cNvPr>
            <p:cNvSpPr/>
            <p:nvPr/>
          </p:nvSpPr>
          <p:spPr>
            <a:xfrm>
              <a:off x="2163086" y="5285874"/>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22057392-73A2-4C4A-B4CF-A86E2A44A35E}"/>
                </a:ext>
              </a:extLst>
            </p:cNvPr>
            <p:cNvSpPr/>
            <p:nvPr/>
          </p:nvSpPr>
          <p:spPr>
            <a:xfrm>
              <a:off x="2163086" y="5521368"/>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392B5546-2855-CE48-937E-9C47636D7BEB}"/>
                </a:ext>
              </a:extLst>
            </p:cNvPr>
            <p:cNvSpPr/>
            <p:nvPr/>
          </p:nvSpPr>
          <p:spPr>
            <a:xfrm>
              <a:off x="2163086" y="5756862"/>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a:extLst>
                <a:ext uri="{FF2B5EF4-FFF2-40B4-BE49-F238E27FC236}">
                  <a16:creationId xmlns:a16="http://schemas.microsoft.com/office/drawing/2014/main" id="{BED79042-5270-F249-BEF4-954FA641CBC8}"/>
                </a:ext>
              </a:extLst>
            </p:cNvPr>
            <p:cNvCxnSpPr>
              <a:cxnSpLocks/>
              <a:stCxn id="62" idx="3"/>
              <a:endCxn id="68" idx="1"/>
            </p:cNvCxnSpPr>
            <p:nvPr/>
          </p:nvCxnSpPr>
          <p:spPr>
            <a:xfrm flipV="1">
              <a:off x="1776453" y="5510002"/>
              <a:ext cx="356463" cy="88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6EE5865F-160B-6647-948D-F6D3375ECF34}"/>
                </a:ext>
              </a:extLst>
            </p:cNvPr>
            <p:cNvCxnSpPr/>
            <p:nvPr/>
          </p:nvCxnSpPr>
          <p:spPr>
            <a:xfrm>
              <a:off x="2408580" y="5507891"/>
              <a:ext cx="319995" cy="10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ounded Rectangle 74">
              <a:extLst>
                <a:ext uri="{FF2B5EF4-FFF2-40B4-BE49-F238E27FC236}">
                  <a16:creationId xmlns:a16="http://schemas.microsoft.com/office/drawing/2014/main" id="{1A3888DC-7AF2-8A47-93C7-E84F59313E10}"/>
                </a:ext>
              </a:extLst>
            </p:cNvPr>
            <p:cNvSpPr/>
            <p:nvPr/>
          </p:nvSpPr>
          <p:spPr>
            <a:xfrm>
              <a:off x="3032073" y="5014939"/>
              <a:ext cx="275664" cy="990125"/>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652D4198-C112-8441-A6B7-3144BF01084C}"/>
                </a:ext>
              </a:extLst>
            </p:cNvPr>
            <p:cNvSpPr/>
            <p:nvPr/>
          </p:nvSpPr>
          <p:spPr>
            <a:xfrm>
              <a:off x="3062243" y="5050380"/>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88BE680F-AD43-3C4E-BA99-AD8E0F195F63}"/>
                </a:ext>
              </a:extLst>
            </p:cNvPr>
            <p:cNvSpPr/>
            <p:nvPr/>
          </p:nvSpPr>
          <p:spPr>
            <a:xfrm>
              <a:off x="3062243" y="5285874"/>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03D4B1B1-8C82-E34D-B372-929C25EC0FF9}"/>
                </a:ext>
              </a:extLst>
            </p:cNvPr>
            <p:cNvSpPr/>
            <p:nvPr/>
          </p:nvSpPr>
          <p:spPr>
            <a:xfrm>
              <a:off x="3062243" y="5521368"/>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9E434229-B7E4-D941-ADC4-31F151F8F86E}"/>
                </a:ext>
              </a:extLst>
            </p:cNvPr>
            <p:cNvSpPr/>
            <p:nvPr/>
          </p:nvSpPr>
          <p:spPr>
            <a:xfrm>
              <a:off x="3062243" y="5756862"/>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ED357F16-9DDE-5144-8607-3D47AB13BAA0}"/>
                </a:ext>
              </a:extLst>
            </p:cNvPr>
            <p:cNvCxnSpPr>
              <a:cxnSpLocks/>
              <a:endCxn id="75" idx="1"/>
            </p:cNvCxnSpPr>
            <p:nvPr/>
          </p:nvCxnSpPr>
          <p:spPr>
            <a:xfrm>
              <a:off x="2712078" y="5508947"/>
              <a:ext cx="319995" cy="10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Rounded Rectangle 80">
              <a:extLst>
                <a:ext uri="{FF2B5EF4-FFF2-40B4-BE49-F238E27FC236}">
                  <a16:creationId xmlns:a16="http://schemas.microsoft.com/office/drawing/2014/main" id="{D312A07F-3C4D-3A4D-A423-2205848D23A9}"/>
                </a:ext>
              </a:extLst>
            </p:cNvPr>
            <p:cNvSpPr/>
            <p:nvPr/>
          </p:nvSpPr>
          <p:spPr>
            <a:xfrm>
              <a:off x="3664200" y="5006135"/>
              <a:ext cx="275664" cy="990125"/>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D6FA6A3C-68B1-0846-A97B-E8F76A986AB7}"/>
                </a:ext>
              </a:extLst>
            </p:cNvPr>
            <p:cNvSpPr/>
            <p:nvPr/>
          </p:nvSpPr>
          <p:spPr>
            <a:xfrm>
              <a:off x="3694370" y="5041576"/>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AEC2A8E3-FC82-9542-B1D1-0DEFF49ADC42}"/>
                </a:ext>
              </a:extLst>
            </p:cNvPr>
            <p:cNvSpPr/>
            <p:nvPr/>
          </p:nvSpPr>
          <p:spPr>
            <a:xfrm>
              <a:off x="3694370" y="5277070"/>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DD1516A3-869A-1B4F-BBBC-975F072F616D}"/>
                </a:ext>
              </a:extLst>
            </p:cNvPr>
            <p:cNvSpPr/>
            <p:nvPr/>
          </p:nvSpPr>
          <p:spPr>
            <a:xfrm>
              <a:off x="3694370" y="5512564"/>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D4F3B26B-0D84-394E-9FEE-90206C082D0F}"/>
                </a:ext>
              </a:extLst>
            </p:cNvPr>
            <p:cNvSpPr/>
            <p:nvPr/>
          </p:nvSpPr>
          <p:spPr>
            <a:xfrm>
              <a:off x="3694370" y="5748058"/>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Arrow Connector 85">
              <a:extLst>
                <a:ext uri="{FF2B5EF4-FFF2-40B4-BE49-F238E27FC236}">
                  <a16:creationId xmlns:a16="http://schemas.microsoft.com/office/drawing/2014/main" id="{CEF5D215-89A8-084B-B2B5-DC44D7F4E4B0}"/>
                </a:ext>
              </a:extLst>
            </p:cNvPr>
            <p:cNvCxnSpPr>
              <a:cxnSpLocks/>
              <a:stCxn id="75" idx="3"/>
              <a:endCxn id="81" idx="1"/>
            </p:cNvCxnSpPr>
            <p:nvPr/>
          </p:nvCxnSpPr>
          <p:spPr>
            <a:xfrm flipV="1">
              <a:off x="3307737" y="5501198"/>
              <a:ext cx="356463" cy="88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1AB70208-357C-644B-BF1A-CF6620B0CD7D}"/>
                </a:ext>
              </a:extLst>
            </p:cNvPr>
            <p:cNvCxnSpPr/>
            <p:nvPr/>
          </p:nvCxnSpPr>
          <p:spPr>
            <a:xfrm>
              <a:off x="3939864" y="5499087"/>
              <a:ext cx="319995" cy="10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Rounded Rectangle 87">
              <a:extLst>
                <a:ext uri="{FF2B5EF4-FFF2-40B4-BE49-F238E27FC236}">
                  <a16:creationId xmlns:a16="http://schemas.microsoft.com/office/drawing/2014/main" id="{55744BBF-E44E-6B42-A586-8D52F860E27D}"/>
                </a:ext>
              </a:extLst>
            </p:cNvPr>
            <p:cNvSpPr/>
            <p:nvPr/>
          </p:nvSpPr>
          <p:spPr>
            <a:xfrm>
              <a:off x="4533187" y="4997635"/>
              <a:ext cx="275664" cy="990125"/>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196A8A9D-E01A-7643-9211-0FD609C45FA5}"/>
                </a:ext>
              </a:extLst>
            </p:cNvPr>
            <p:cNvSpPr/>
            <p:nvPr/>
          </p:nvSpPr>
          <p:spPr>
            <a:xfrm>
              <a:off x="4563357" y="5033076"/>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F34DBF36-6520-D041-AA69-9799716E9E62}"/>
                </a:ext>
              </a:extLst>
            </p:cNvPr>
            <p:cNvSpPr/>
            <p:nvPr/>
          </p:nvSpPr>
          <p:spPr>
            <a:xfrm>
              <a:off x="4563357" y="5268570"/>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A0F5FF50-D409-3441-BFAE-643BEA7C63B7}"/>
                </a:ext>
              </a:extLst>
            </p:cNvPr>
            <p:cNvSpPr/>
            <p:nvPr/>
          </p:nvSpPr>
          <p:spPr>
            <a:xfrm>
              <a:off x="4563357" y="5504064"/>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4D834B41-9790-DE4D-880C-CBC3291E68DC}"/>
                </a:ext>
              </a:extLst>
            </p:cNvPr>
            <p:cNvSpPr/>
            <p:nvPr/>
          </p:nvSpPr>
          <p:spPr>
            <a:xfrm>
              <a:off x="4563357" y="5739558"/>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Arrow Connector 92">
              <a:extLst>
                <a:ext uri="{FF2B5EF4-FFF2-40B4-BE49-F238E27FC236}">
                  <a16:creationId xmlns:a16="http://schemas.microsoft.com/office/drawing/2014/main" id="{8B59A94F-BB75-AF4F-89CF-2B3FEB55AD4E}"/>
                </a:ext>
              </a:extLst>
            </p:cNvPr>
            <p:cNvCxnSpPr>
              <a:cxnSpLocks/>
              <a:endCxn id="88" idx="1"/>
            </p:cNvCxnSpPr>
            <p:nvPr/>
          </p:nvCxnSpPr>
          <p:spPr>
            <a:xfrm>
              <a:off x="4213192" y="5491643"/>
              <a:ext cx="319995" cy="10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Rounded Rectangle 93">
              <a:extLst>
                <a:ext uri="{FF2B5EF4-FFF2-40B4-BE49-F238E27FC236}">
                  <a16:creationId xmlns:a16="http://schemas.microsoft.com/office/drawing/2014/main" id="{A71961FF-0918-F048-AB31-CB042BD711C1}"/>
                </a:ext>
              </a:extLst>
            </p:cNvPr>
            <p:cNvSpPr/>
            <p:nvPr/>
          </p:nvSpPr>
          <p:spPr>
            <a:xfrm>
              <a:off x="5165314" y="4988831"/>
              <a:ext cx="275664" cy="990125"/>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EDE6FD2E-3AAD-2447-92EF-8E1112038F97}"/>
                </a:ext>
              </a:extLst>
            </p:cNvPr>
            <p:cNvSpPr/>
            <p:nvPr/>
          </p:nvSpPr>
          <p:spPr>
            <a:xfrm>
              <a:off x="5195484" y="5024272"/>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EA7ECE73-2AC7-1B47-A397-E8DE28BE4E3F}"/>
                </a:ext>
              </a:extLst>
            </p:cNvPr>
            <p:cNvSpPr/>
            <p:nvPr/>
          </p:nvSpPr>
          <p:spPr>
            <a:xfrm>
              <a:off x="5195484" y="5259766"/>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C7FB0F8D-290B-6441-A9E9-D1C9D727421F}"/>
                </a:ext>
              </a:extLst>
            </p:cNvPr>
            <p:cNvSpPr/>
            <p:nvPr/>
          </p:nvSpPr>
          <p:spPr>
            <a:xfrm>
              <a:off x="5195484" y="5495260"/>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3C077C26-4F5F-9048-95CE-82873E0B78E0}"/>
                </a:ext>
              </a:extLst>
            </p:cNvPr>
            <p:cNvSpPr/>
            <p:nvPr/>
          </p:nvSpPr>
          <p:spPr>
            <a:xfrm>
              <a:off x="5195484" y="5730754"/>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9" name="Straight Arrow Connector 98">
              <a:extLst>
                <a:ext uri="{FF2B5EF4-FFF2-40B4-BE49-F238E27FC236}">
                  <a16:creationId xmlns:a16="http://schemas.microsoft.com/office/drawing/2014/main" id="{2FAEB90C-769E-7043-9471-B3ED48123A5A}"/>
                </a:ext>
              </a:extLst>
            </p:cNvPr>
            <p:cNvCxnSpPr>
              <a:cxnSpLocks/>
              <a:stCxn id="88" idx="3"/>
              <a:endCxn id="94" idx="1"/>
            </p:cNvCxnSpPr>
            <p:nvPr/>
          </p:nvCxnSpPr>
          <p:spPr>
            <a:xfrm flipV="1">
              <a:off x="4808851" y="5483894"/>
              <a:ext cx="356463" cy="88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454AFD6-382B-D64B-BC1E-CA840C748649}"/>
                </a:ext>
              </a:extLst>
            </p:cNvPr>
            <p:cNvCxnSpPr/>
            <p:nvPr/>
          </p:nvCxnSpPr>
          <p:spPr>
            <a:xfrm>
              <a:off x="5440978" y="5481783"/>
              <a:ext cx="319995" cy="10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Rounded Rectangle 100">
              <a:extLst>
                <a:ext uri="{FF2B5EF4-FFF2-40B4-BE49-F238E27FC236}">
                  <a16:creationId xmlns:a16="http://schemas.microsoft.com/office/drawing/2014/main" id="{1C6FFCEF-4BF6-D342-8908-5D02BA2CFA31}"/>
                </a:ext>
              </a:extLst>
            </p:cNvPr>
            <p:cNvSpPr/>
            <p:nvPr/>
          </p:nvSpPr>
          <p:spPr>
            <a:xfrm>
              <a:off x="6064471" y="4988831"/>
              <a:ext cx="275664" cy="990125"/>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308760B4-E772-9F45-88FB-D2D5E285016D}"/>
                </a:ext>
              </a:extLst>
            </p:cNvPr>
            <p:cNvSpPr/>
            <p:nvPr/>
          </p:nvSpPr>
          <p:spPr>
            <a:xfrm>
              <a:off x="6094641" y="5024272"/>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D16F1CA4-51EB-094F-836D-96F94D95CF78}"/>
                </a:ext>
              </a:extLst>
            </p:cNvPr>
            <p:cNvSpPr/>
            <p:nvPr/>
          </p:nvSpPr>
          <p:spPr>
            <a:xfrm>
              <a:off x="6094641" y="5259766"/>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2905B8E7-C160-6442-9E1E-FC5BD4AE96D5}"/>
                </a:ext>
              </a:extLst>
            </p:cNvPr>
            <p:cNvSpPr/>
            <p:nvPr/>
          </p:nvSpPr>
          <p:spPr>
            <a:xfrm>
              <a:off x="6094641" y="5495260"/>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01F74CD8-F4C3-6540-B54E-AA257D3247D3}"/>
                </a:ext>
              </a:extLst>
            </p:cNvPr>
            <p:cNvSpPr/>
            <p:nvPr/>
          </p:nvSpPr>
          <p:spPr>
            <a:xfrm>
              <a:off x="6094641" y="5730754"/>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Arrow Connector 105">
              <a:extLst>
                <a:ext uri="{FF2B5EF4-FFF2-40B4-BE49-F238E27FC236}">
                  <a16:creationId xmlns:a16="http://schemas.microsoft.com/office/drawing/2014/main" id="{BA959C86-BA89-0E47-A896-B0258BD84621}"/>
                </a:ext>
              </a:extLst>
            </p:cNvPr>
            <p:cNvCxnSpPr>
              <a:cxnSpLocks/>
              <a:endCxn id="101" idx="1"/>
            </p:cNvCxnSpPr>
            <p:nvPr/>
          </p:nvCxnSpPr>
          <p:spPr>
            <a:xfrm>
              <a:off x="5744476" y="5482839"/>
              <a:ext cx="319995" cy="10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7" name="Rounded Rectangle 106">
              <a:extLst>
                <a:ext uri="{FF2B5EF4-FFF2-40B4-BE49-F238E27FC236}">
                  <a16:creationId xmlns:a16="http://schemas.microsoft.com/office/drawing/2014/main" id="{A904918F-9E3C-CF4E-9871-25E0E432F3EE}"/>
                </a:ext>
              </a:extLst>
            </p:cNvPr>
            <p:cNvSpPr/>
            <p:nvPr/>
          </p:nvSpPr>
          <p:spPr>
            <a:xfrm>
              <a:off x="6696598" y="4980027"/>
              <a:ext cx="275664" cy="990125"/>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34071000-BE7A-954A-BDBA-C00FB16024CD}"/>
                </a:ext>
              </a:extLst>
            </p:cNvPr>
            <p:cNvSpPr/>
            <p:nvPr/>
          </p:nvSpPr>
          <p:spPr>
            <a:xfrm>
              <a:off x="6726768" y="5015468"/>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BC35955F-1168-5349-B686-52A64DFE9831}"/>
                </a:ext>
              </a:extLst>
            </p:cNvPr>
            <p:cNvSpPr/>
            <p:nvPr/>
          </p:nvSpPr>
          <p:spPr>
            <a:xfrm>
              <a:off x="6726768" y="5250962"/>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D84F923B-60FA-A44F-9872-3B0FB70D25F7}"/>
                </a:ext>
              </a:extLst>
            </p:cNvPr>
            <p:cNvSpPr/>
            <p:nvPr/>
          </p:nvSpPr>
          <p:spPr>
            <a:xfrm>
              <a:off x="6726768" y="5486456"/>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F4C90B13-1DAC-734A-9F43-EDFFBE93F23D}"/>
                </a:ext>
              </a:extLst>
            </p:cNvPr>
            <p:cNvSpPr/>
            <p:nvPr/>
          </p:nvSpPr>
          <p:spPr>
            <a:xfrm>
              <a:off x="6726768" y="5721950"/>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Arrow Connector 111">
              <a:extLst>
                <a:ext uri="{FF2B5EF4-FFF2-40B4-BE49-F238E27FC236}">
                  <a16:creationId xmlns:a16="http://schemas.microsoft.com/office/drawing/2014/main" id="{D5D2D51B-5184-3041-8DB6-C5FDBD633BEA}"/>
                </a:ext>
              </a:extLst>
            </p:cNvPr>
            <p:cNvCxnSpPr>
              <a:cxnSpLocks/>
              <a:stCxn id="101" idx="3"/>
              <a:endCxn id="107" idx="1"/>
            </p:cNvCxnSpPr>
            <p:nvPr/>
          </p:nvCxnSpPr>
          <p:spPr>
            <a:xfrm flipV="1">
              <a:off x="6340135" y="5475090"/>
              <a:ext cx="356463" cy="88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634BB288-5997-E340-A593-CAC77DA953FA}"/>
                </a:ext>
              </a:extLst>
            </p:cNvPr>
            <p:cNvCxnSpPr/>
            <p:nvPr/>
          </p:nvCxnSpPr>
          <p:spPr>
            <a:xfrm>
              <a:off x="6972262" y="5472979"/>
              <a:ext cx="319995" cy="10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 name="Rounded Rectangle 113">
              <a:extLst>
                <a:ext uri="{FF2B5EF4-FFF2-40B4-BE49-F238E27FC236}">
                  <a16:creationId xmlns:a16="http://schemas.microsoft.com/office/drawing/2014/main" id="{CC42F62D-7C17-4A40-9944-8E2F78260079}"/>
                </a:ext>
              </a:extLst>
            </p:cNvPr>
            <p:cNvSpPr/>
            <p:nvPr/>
          </p:nvSpPr>
          <p:spPr>
            <a:xfrm>
              <a:off x="7595755" y="4987537"/>
              <a:ext cx="275664" cy="990125"/>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D43FCAF3-58CD-CA4D-B5B0-957357C1299C}"/>
                </a:ext>
              </a:extLst>
            </p:cNvPr>
            <p:cNvSpPr/>
            <p:nvPr/>
          </p:nvSpPr>
          <p:spPr>
            <a:xfrm>
              <a:off x="7625925" y="5022978"/>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E59B0FE1-25FD-8B43-AD7B-0602DB72E432}"/>
                </a:ext>
              </a:extLst>
            </p:cNvPr>
            <p:cNvSpPr/>
            <p:nvPr/>
          </p:nvSpPr>
          <p:spPr>
            <a:xfrm>
              <a:off x="7625925" y="5258472"/>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B498A56C-07BC-0448-97AE-2A2D39E84979}"/>
                </a:ext>
              </a:extLst>
            </p:cNvPr>
            <p:cNvSpPr/>
            <p:nvPr/>
          </p:nvSpPr>
          <p:spPr>
            <a:xfrm>
              <a:off x="7625925" y="5493966"/>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CAE0E3CB-0A33-5348-8305-2F2EE009FB0A}"/>
                </a:ext>
              </a:extLst>
            </p:cNvPr>
            <p:cNvSpPr/>
            <p:nvPr/>
          </p:nvSpPr>
          <p:spPr>
            <a:xfrm>
              <a:off x="7625925" y="5729460"/>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Straight Arrow Connector 118">
              <a:extLst>
                <a:ext uri="{FF2B5EF4-FFF2-40B4-BE49-F238E27FC236}">
                  <a16:creationId xmlns:a16="http://schemas.microsoft.com/office/drawing/2014/main" id="{DF2B6E4E-FFFA-ED4A-816C-9170CC1C0DC8}"/>
                </a:ext>
              </a:extLst>
            </p:cNvPr>
            <p:cNvCxnSpPr>
              <a:cxnSpLocks/>
              <a:endCxn id="114" idx="1"/>
            </p:cNvCxnSpPr>
            <p:nvPr/>
          </p:nvCxnSpPr>
          <p:spPr>
            <a:xfrm>
              <a:off x="7275760" y="5481545"/>
              <a:ext cx="319995" cy="10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Rounded Rectangle 119">
              <a:extLst>
                <a:ext uri="{FF2B5EF4-FFF2-40B4-BE49-F238E27FC236}">
                  <a16:creationId xmlns:a16="http://schemas.microsoft.com/office/drawing/2014/main" id="{CF325768-E40A-DA4A-9C12-465B54A7E44E}"/>
                </a:ext>
              </a:extLst>
            </p:cNvPr>
            <p:cNvSpPr/>
            <p:nvPr/>
          </p:nvSpPr>
          <p:spPr>
            <a:xfrm>
              <a:off x="8227882" y="4978733"/>
              <a:ext cx="275664" cy="990125"/>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37276567-071B-9740-8B49-C1E068B5BE63}"/>
                </a:ext>
              </a:extLst>
            </p:cNvPr>
            <p:cNvSpPr/>
            <p:nvPr/>
          </p:nvSpPr>
          <p:spPr>
            <a:xfrm>
              <a:off x="8258052" y="5014174"/>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4AF4D183-AB9E-0A45-911F-57995ED4541A}"/>
                </a:ext>
              </a:extLst>
            </p:cNvPr>
            <p:cNvSpPr/>
            <p:nvPr/>
          </p:nvSpPr>
          <p:spPr>
            <a:xfrm>
              <a:off x="8258052" y="5249668"/>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790122A7-24B0-0743-A96A-7D6AA8C6CA21}"/>
                </a:ext>
              </a:extLst>
            </p:cNvPr>
            <p:cNvSpPr/>
            <p:nvPr/>
          </p:nvSpPr>
          <p:spPr>
            <a:xfrm>
              <a:off x="8258052" y="5485162"/>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E35EE8F9-CA46-7C49-9BA1-3DAD98686BA7}"/>
                </a:ext>
              </a:extLst>
            </p:cNvPr>
            <p:cNvSpPr/>
            <p:nvPr/>
          </p:nvSpPr>
          <p:spPr>
            <a:xfrm>
              <a:off x="8258052" y="5720656"/>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Arrow Connector 124">
              <a:extLst>
                <a:ext uri="{FF2B5EF4-FFF2-40B4-BE49-F238E27FC236}">
                  <a16:creationId xmlns:a16="http://schemas.microsoft.com/office/drawing/2014/main" id="{547381B2-E0F6-3946-AAE9-E1DFE508D884}"/>
                </a:ext>
              </a:extLst>
            </p:cNvPr>
            <p:cNvCxnSpPr>
              <a:cxnSpLocks/>
              <a:stCxn id="114" idx="3"/>
              <a:endCxn id="120" idx="1"/>
            </p:cNvCxnSpPr>
            <p:nvPr/>
          </p:nvCxnSpPr>
          <p:spPr>
            <a:xfrm flipV="1">
              <a:off x="7871419" y="5473796"/>
              <a:ext cx="356463" cy="88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E2009815-054A-F14F-8419-1297AB9E3AB3}"/>
                </a:ext>
              </a:extLst>
            </p:cNvPr>
            <p:cNvCxnSpPr/>
            <p:nvPr/>
          </p:nvCxnSpPr>
          <p:spPr>
            <a:xfrm>
              <a:off x="8503546" y="5471685"/>
              <a:ext cx="319995" cy="10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Rounded Rectangle 126">
              <a:extLst>
                <a:ext uri="{FF2B5EF4-FFF2-40B4-BE49-F238E27FC236}">
                  <a16:creationId xmlns:a16="http://schemas.microsoft.com/office/drawing/2014/main" id="{1CC3AF31-3141-DD42-B38E-3AF726D40F9B}"/>
                </a:ext>
              </a:extLst>
            </p:cNvPr>
            <p:cNvSpPr/>
            <p:nvPr/>
          </p:nvSpPr>
          <p:spPr>
            <a:xfrm>
              <a:off x="9096869" y="4977900"/>
              <a:ext cx="275664" cy="990125"/>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BC8B081A-7B85-8D40-8C4E-A295D3DC5467}"/>
                </a:ext>
              </a:extLst>
            </p:cNvPr>
            <p:cNvSpPr/>
            <p:nvPr/>
          </p:nvSpPr>
          <p:spPr>
            <a:xfrm>
              <a:off x="9127039" y="5013341"/>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3D43B939-26AC-1E47-BB09-F98AFDB4EF04}"/>
                </a:ext>
              </a:extLst>
            </p:cNvPr>
            <p:cNvSpPr/>
            <p:nvPr/>
          </p:nvSpPr>
          <p:spPr>
            <a:xfrm>
              <a:off x="9127039" y="5248835"/>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6B569E5A-5CBE-FB4E-8A12-9F966605832B}"/>
                </a:ext>
              </a:extLst>
            </p:cNvPr>
            <p:cNvSpPr/>
            <p:nvPr/>
          </p:nvSpPr>
          <p:spPr>
            <a:xfrm>
              <a:off x="9127039" y="5484329"/>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613CDA05-8ECB-A14A-9E23-758A0E969362}"/>
                </a:ext>
              </a:extLst>
            </p:cNvPr>
            <p:cNvSpPr/>
            <p:nvPr/>
          </p:nvSpPr>
          <p:spPr>
            <a:xfrm>
              <a:off x="9127039" y="5719823"/>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2" name="Straight Arrow Connector 131">
              <a:extLst>
                <a:ext uri="{FF2B5EF4-FFF2-40B4-BE49-F238E27FC236}">
                  <a16:creationId xmlns:a16="http://schemas.microsoft.com/office/drawing/2014/main" id="{75ED98CB-BB0F-1740-8813-803FD27DB8D6}"/>
                </a:ext>
              </a:extLst>
            </p:cNvPr>
            <p:cNvCxnSpPr>
              <a:cxnSpLocks/>
              <a:endCxn id="127" idx="1"/>
            </p:cNvCxnSpPr>
            <p:nvPr/>
          </p:nvCxnSpPr>
          <p:spPr>
            <a:xfrm>
              <a:off x="8776874" y="5471908"/>
              <a:ext cx="319995" cy="10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3" name="Rounded Rectangle 132">
              <a:extLst>
                <a:ext uri="{FF2B5EF4-FFF2-40B4-BE49-F238E27FC236}">
                  <a16:creationId xmlns:a16="http://schemas.microsoft.com/office/drawing/2014/main" id="{7E0954DC-3540-EF4D-825D-4A331BAB649E}"/>
                </a:ext>
              </a:extLst>
            </p:cNvPr>
            <p:cNvSpPr/>
            <p:nvPr/>
          </p:nvSpPr>
          <p:spPr>
            <a:xfrm>
              <a:off x="9728996" y="4969096"/>
              <a:ext cx="275664" cy="990125"/>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38E66796-FD9D-BA41-8A0F-F475DD1EE537}"/>
                </a:ext>
              </a:extLst>
            </p:cNvPr>
            <p:cNvSpPr/>
            <p:nvPr/>
          </p:nvSpPr>
          <p:spPr>
            <a:xfrm>
              <a:off x="9759166" y="5004537"/>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7E4F459A-B299-F24E-A0A1-6D5ADD4D62C1}"/>
                </a:ext>
              </a:extLst>
            </p:cNvPr>
            <p:cNvSpPr/>
            <p:nvPr/>
          </p:nvSpPr>
          <p:spPr>
            <a:xfrm>
              <a:off x="9759166" y="5240031"/>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6A89C880-C02C-024F-83B1-AF94AE20A53D}"/>
                </a:ext>
              </a:extLst>
            </p:cNvPr>
            <p:cNvSpPr/>
            <p:nvPr/>
          </p:nvSpPr>
          <p:spPr>
            <a:xfrm>
              <a:off x="9759166" y="5475525"/>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3992BBE2-5D21-0A46-987C-0BC1BD8F2E10}"/>
                </a:ext>
              </a:extLst>
            </p:cNvPr>
            <p:cNvSpPr/>
            <p:nvPr/>
          </p:nvSpPr>
          <p:spPr>
            <a:xfrm>
              <a:off x="9759166" y="5711019"/>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8" name="Straight Arrow Connector 137">
              <a:extLst>
                <a:ext uri="{FF2B5EF4-FFF2-40B4-BE49-F238E27FC236}">
                  <a16:creationId xmlns:a16="http://schemas.microsoft.com/office/drawing/2014/main" id="{FC28EE32-6EDE-4F41-9A86-AA3B1724F4D2}"/>
                </a:ext>
              </a:extLst>
            </p:cNvPr>
            <p:cNvCxnSpPr>
              <a:cxnSpLocks/>
              <a:stCxn id="127" idx="3"/>
              <a:endCxn id="133" idx="1"/>
            </p:cNvCxnSpPr>
            <p:nvPr/>
          </p:nvCxnSpPr>
          <p:spPr>
            <a:xfrm flipV="1">
              <a:off x="9372533" y="5464159"/>
              <a:ext cx="356463" cy="88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F197EE11-976D-644A-85A2-32EBD9402F4D}"/>
                </a:ext>
              </a:extLst>
            </p:cNvPr>
            <p:cNvCxnSpPr/>
            <p:nvPr/>
          </p:nvCxnSpPr>
          <p:spPr>
            <a:xfrm>
              <a:off x="10004660" y="5462048"/>
              <a:ext cx="319995" cy="10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2" name="TextBox 141">
            <a:extLst>
              <a:ext uri="{FF2B5EF4-FFF2-40B4-BE49-F238E27FC236}">
                <a16:creationId xmlns:a16="http://schemas.microsoft.com/office/drawing/2014/main" id="{9B44701E-10E0-8E4B-BC83-E4F2E2D74A94}"/>
              </a:ext>
            </a:extLst>
          </p:cNvPr>
          <p:cNvSpPr txBox="1"/>
          <p:nvPr/>
        </p:nvSpPr>
        <p:spPr>
          <a:xfrm>
            <a:off x="10327894" y="3974544"/>
            <a:ext cx="1378904" cy="338554"/>
          </a:xfrm>
          <a:prstGeom prst="rect">
            <a:avLst/>
          </a:prstGeom>
          <a:noFill/>
        </p:spPr>
        <p:txBody>
          <a:bodyPr wrap="none" rtlCol="0">
            <a:spAutoFit/>
          </a:bodyPr>
          <a:lstStyle/>
          <a:p>
            <a:r>
              <a:rPr lang="en-US" sz="1600" dirty="0" err="1"/>
              <a:t>Softmax</a:t>
            </a:r>
            <a:r>
              <a:rPr lang="en-US" sz="1600" dirty="0"/>
              <a:t>: 1000</a:t>
            </a:r>
          </a:p>
        </p:txBody>
      </p:sp>
      <p:sp>
        <p:nvSpPr>
          <p:cNvPr id="143" name="Oval 142">
            <a:extLst>
              <a:ext uri="{FF2B5EF4-FFF2-40B4-BE49-F238E27FC236}">
                <a16:creationId xmlns:a16="http://schemas.microsoft.com/office/drawing/2014/main" id="{959DF7D7-9C79-674F-9D16-A5D58CB7F294}"/>
              </a:ext>
            </a:extLst>
          </p:cNvPr>
          <p:cNvSpPr/>
          <p:nvPr/>
        </p:nvSpPr>
        <p:spPr>
          <a:xfrm>
            <a:off x="10250018" y="4757129"/>
            <a:ext cx="288758" cy="28875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98931003-8BAD-4D40-82E7-ABA7135ADF5B}"/>
              </a:ext>
            </a:extLst>
          </p:cNvPr>
          <p:cNvSpPr txBox="1"/>
          <p:nvPr/>
        </p:nvSpPr>
        <p:spPr>
          <a:xfrm>
            <a:off x="10481141" y="5524441"/>
            <a:ext cx="1072409" cy="338554"/>
          </a:xfrm>
          <a:prstGeom prst="rect">
            <a:avLst/>
          </a:prstGeom>
          <a:noFill/>
        </p:spPr>
        <p:txBody>
          <a:bodyPr wrap="none" rtlCol="0">
            <a:spAutoFit/>
          </a:bodyPr>
          <a:lstStyle/>
          <a:p>
            <a:r>
              <a:rPr lang="en-US" sz="1600" dirty="0" err="1"/>
              <a:t>Softmax</a:t>
            </a:r>
            <a:r>
              <a:rPr lang="en-US" sz="1600" dirty="0"/>
              <a:t>: 3</a:t>
            </a:r>
          </a:p>
        </p:txBody>
      </p:sp>
      <p:cxnSp>
        <p:nvCxnSpPr>
          <p:cNvPr id="146" name="Straight Arrow Connector 145">
            <a:extLst>
              <a:ext uri="{FF2B5EF4-FFF2-40B4-BE49-F238E27FC236}">
                <a16:creationId xmlns:a16="http://schemas.microsoft.com/office/drawing/2014/main" id="{7FEDDD8C-B514-AC4C-A589-9B6500E5CEBC}"/>
              </a:ext>
            </a:extLst>
          </p:cNvPr>
          <p:cNvCxnSpPr>
            <a:stCxn id="143" idx="6"/>
          </p:cNvCxnSpPr>
          <p:nvPr/>
        </p:nvCxnSpPr>
        <p:spPr>
          <a:xfrm flipV="1">
            <a:off x="10538776" y="4607836"/>
            <a:ext cx="399648" cy="2936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A31DC6B6-F4E1-F24B-806B-7C74EB905557}"/>
              </a:ext>
            </a:extLst>
          </p:cNvPr>
          <p:cNvCxnSpPr>
            <a:cxnSpLocks/>
            <a:stCxn id="143" idx="6"/>
          </p:cNvCxnSpPr>
          <p:nvPr/>
        </p:nvCxnSpPr>
        <p:spPr>
          <a:xfrm>
            <a:off x="10538776" y="4901508"/>
            <a:ext cx="399648" cy="2303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4251BFB6-04B4-9D4C-BD4A-2888CA719A17}"/>
              </a:ext>
            </a:extLst>
          </p:cNvPr>
          <p:cNvCxnSpPr>
            <a:cxnSpLocks/>
            <a:stCxn id="143" idx="6"/>
          </p:cNvCxnSpPr>
          <p:nvPr/>
        </p:nvCxnSpPr>
        <p:spPr>
          <a:xfrm>
            <a:off x="10538776" y="4901508"/>
            <a:ext cx="4212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8B94411B-FCB1-D14F-86B6-2E3BBFCA847A}"/>
              </a:ext>
            </a:extLst>
          </p:cNvPr>
          <p:cNvSpPr txBox="1"/>
          <p:nvPr/>
        </p:nvSpPr>
        <p:spPr>
          <a:xfrm>
            <a:off x="10938424" y="4414650"/>
            <a:ext cx="494110" cy="307777"/>
          </a:xfrm>
          <a:prstGeom prst="rect">
            <a:avLst/>
          </a:prstGeom>
          <a:noFill/>
        </p:spPr>
        <p:txBody>
          <a:bodyPr wrap="none" rtlCol="0">
            <a:spAutoFit/>
          </a:bodyPr>
          <a:lstStyle/>
          <a:p>
            <a:r>
              <a:rPr lang="en-US" sz="1400" dirty="0"/>
              <a:t>Tom</a:t>
            </a:r>
          </a:p>
        </p:txBody>
      </p:sp>
      <p:sp>
        <p:nvSpPr>
          <p:cNvPr id="154" name="TextBox 153">
            <a:extLst>
              <a:ext uri="{FF2B5EF4-FFF2-40B4-BE49-F238E27FC236}">
                <a16:creationId xmlns:a16="http://schemas.microsoft.com/office/drawing/2014/main" id="{FE282917-E20D-444E-B4C2-98162A1859A3}"/>
              </a:ext>
            </a:extLst>
          </p:cNvPr>
          <p:cNvSpPr txBox="1"/>
          <p:nvPr/>
        </p:nvSpPr>
        <p:spPr>
          <a:xfrm>
            <a:off x="10938424" y="4744939"/>
            <a:ext cx="769763" cy="307777"/>
          </a:xfrm>
          <a:prstGeom prst="rect">
            <a:avLst/>
          </a:prstGeom>
          <a:noFill/>
        </p:spPr>
        <p:txBody>
          <a:bodyPr wrap="none" rtlCol="0">
            <a:spAutoFit/>
          </a:bodyPr>
          <a:lstStyle/>
          <a:p>
            <a:r>
              <a:rPr lang="en-US" sz="1400" dirty="0"/>
              <a:t>Garfield</a:t>
            </a:r>
          </a:p>
        </p:txBody>
      </p:sp>
      <p:sp>
        <p:nvSpPr>
          <p:cNvPr id="155" name="TextBox 154">
            <a:extLst>
              <a:ext uri="{FF2B5EF4-FFF2-40B4-BE49-F238E27FC236}">
                <a16:creationId xmlns:a16="http://schemas.microsoft.com/office/drawing/2014/main" id="{E3EEA3DD-AE7F-D644-8A59-63176B2ADA7B}"/>
              </a:ext>
            </a:extLst>
          </p:cNvPr>
          <p:cNvSpPr txBox="1"/>
          <p:nvPr/>
        </p:nvSpPr>
        <p:spPr>
          <a:xfrm>
            <a:off x="10960021" y="5105782"/>
            <a:ext cx="739305" cy="307777"/>
          </a:xfrm>
          <a:prstGeom prst="rect">
            <a:avLst/>
          </a:prstGeom>
          <a:noFill/>
        </p:spPr>
        <p:txBody>
          <a:bodyPr wrap="none" rtlCol="0">
            <a:spAutoFit/>
          </a:bodyPr>
          <a:lstStyle/>
          <a:p>
            <a:r>
              <a:rPr lang="en-US" sz="1400" dirty="0"/>
              <a:t>Neither</a:t>
            </a:r>
          </a:p>
        </p:txBody>
      </p:sp>
      <p:cxnSp>
        <p:nvCxnSpPr>
          <p:cNvPr id="157" name="Straight Connector 156">
            <a:extLst>
              <a:ext uri="{FF2B5EF4-FFF2-40B4-BE49-F238E27FC236}">
                <a16:creationId xmlns:a16="http://schemas.microsoft.com/office/drawing/2014/main" id="{0599BD1D-1630-F442-A3F4-65D58D9FB340}"/>
              </a:ext>
            </a:extLst>
          </p:cNvPr>
          <p:cNvCxnSpPr>
            <a:stCxn id="142" idx="1"/>
            <a:endCxn id="142" idx="3"/>
          </p:cNvCxnSpPr>
          <p:nvPr/>
        </p:nvCxnSpPr>
        <p:spPr>
          <a:xfrm>
            <a:off x="10327894" y="4143821"/>
            <a:ext cx="137890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58" name="Left Brace 157">
            <a:extLst>
              <a:ext uri="{FF2B5EF4-FFF2-40B4-BE49-F238E27FC236}">
                <a16:creationId xmlns:a16="http://schemas.microsoft.com/office/drawing/2014/main" id="{9BD068C4-AC31-304A-A2E1-2737610F8EFD}"/>
              </a:ext>
            </a:extLst>
          </p:cNvPr>
          <p:cNvSpPr/>
          <p:nvPr/>
        </p:nvSpPr>
        <p:spPr>
          <a:xfrm rot="16200000">
            <a:off x="5528882" y="1281984"/>
            <a:ext cx="213261" cy="8768197"/>
          </a:xfrm>
          <a:prstGeom prst="leftBrace">
            <a:avLst>
              <a:gd name="adj1" fmla="val 34124"/>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9" name="TextBox 158">
            <a:extLst>
              <a:ext uri="{FF2B5EF4-FFF2-40B4-BE49-F238E27FC236}">
                <a16:creationId xmlns:a16="http://schemas.microsoft.com/office/drawing/2014/main" id="{738F4008-32B4-FF4B-91D3-00D54ADF8BE0}"/>
              </a:ext>
            </a:extLst>
          </p:cNvPr>
          <p:cNvSpPr txBox="1"/>
          <p:nvPr/>
        </p:nvSpPr>
        <p:spPr>
          <a:xfrm>
            <a:off x="4216980" y="5815736"/>
            <a:ext cx="2969403" cy="338554"/>
          </a:xfrm>
          <a:prstGeom prst="rect">
            <a:avLst/>
          </a:prstGeom>
          <a:noFill/>
        </p:spPr>
        <p:txBody>
          <a:bodyPr wrap="none" rtlCol="0">
            <a:spAutoFit/>
          </a:bodyPr>
          <a:lstStyle/>
          <a:p>
            <a:r>
              <a:rPr lang="en-US" sz="1600" dirty="0"/>
              <a:t>Freeze parameters in these layers</a:t>
            </a:r>
          </a:p>
        </p:txBody>
      </p:sp>
      <p:sp>
        <p:nvSpPr>
          <p:cNvPr id="160" name="TextBox 159">
            <a:extLst>
              <a:ext uri="{FF2B5EF4-FFF2-40B4-BE49-F238E27FC236}">
                <a16:creationId xmlns:a16="http://schemas.microsoft.com/office/drawing/2014/main" id="{E1CB68DD-783A-964D-B5E2-77E5C03ECA02}"/>
              </a:ext>
            </a:extLst>
          </p:cNvPr>
          <p:cNvSpPr txBox="1"/>
          <p:nvPr/>
        </p:nvSpPr>
        <p:spPr>
          <a:xfrm>
            <a:off x="8977053" y="5927514"/>
            <a:ext cx="2834687" cy="338554"/>
          </a:xfrm>
          <a:prstGeom prst="rect">
            <a:avLst/>
          </a:prstGeom>
          <a:noFill/>
        </p:spPr>
        <p:txBody>
          <a:bodyPr wrap="none" rtlCol="0">
            <a:spAutoFit/>
          </a:bodyPr>
          <a:lstStyle/>
          <a:p>
            <a:r>
              <a:rPr lang="en-US" sz="1600" dirty="0"/>
              <a:t>Just train the new </a:t>
            </a:r>
            <a:r>
              <a:rPr lang="en-US" sz="1600" dirty="0" err="1"/>
              <a:t>softmax</a:t>
            </a:r>
            <a:r>
              <a:rPr lang="en-US" sz="1600" dirty="0"/>
              <a:t> layer</a:t>
            </a:r>
          </a:p>
        </p:txBody>
      </p:sp>
    </p:spTree>
    <p:extLst>
      <p:ext uri="{BB962C8B-B14F-4D97-AF65-F5344CB8AC3E}">
        <p14:creationId xmlns:p14="http://schemas.microsoft.com/office/powerpoint/2010/main" val="88288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blinds(horizontal)">
                                      <p:cBhvr>
                                        <p:cTn id="20" dur="500"/>
                                        <p:tgtEl>
                                          <p:spTgt spid="15"/>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blinds(horizontal)">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blinds(horizontal)">
                                      <p:cBhvr>
                                        <p:cTn id="28" dur="500"/>
                                        <p:tgtEl>
                                          <p:spTgt spid="17"/>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blinds(horizontal)">
                                      <p:cBhvr>
                                        <p:cTn id="31" dur="500"/>
                                        <p:tgtEl>
                                          <p:spTgt spid="18"/>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blinds(horizontal)">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blinds(horizontal)">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61"/>
                                        </p:tgtEl>
                                        <p:attrNameLst>
                                          <p:attrName>style.visibility</p:attrName>
                                        </p:attrNameLst>
                                      </p:cBhvr>
                                      <p:to>
                                        <p:strVal val="visible"/>
                                      </p:to>
                                    </p:set>
                                    <p:animEffect transition="in" filter="blinds(horizontal)">
                                      <p:cBhvr>
                                        <p:cTn id="44" dur="500"/>
                                        <p:tgtEl>
                                          <p:spTgt spid="61"/>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143"/>
                                        </p:tgtEl>
                                        <p:attrNameLst>
                                          <p:attrName>style.visibility</p:attrName>
                                        </p:attrNameLst>
                                      </p:cBhvr>
                                      <p:to>
                                        <p:strVal val="visible"/>
                                      </p:to>
                                    </p:set>
                                    <p:animEffect transition="in" filter="blinds(horizontal)">
                                      <p:cBhvr>
                                        <p:cTn id="49" dur="500"/>
                                        <p:tgtEl>
                                          <p:spTgt spid="143"/>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142"/>
                                        </p:tgtEl>
                                        <p:attrNameLst>
                                          <p:attrName>style.visibility</p:attrName>
                                        </p:attrNameLst>
                                      </p:cBhvr>
                                      <p:to>
                                        <p:strVal val="visible"/>
                                      </p:to>
                                    </p:set>
                                    <p:animEffect transition="in" filter="blinds(horizontal)">
                                      <p:cBhvr>
                                        <p:cTn id="54" dur="500"/>
                                        <p:tgtEl>
                                          <p:spTgt spid="142"/>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nodeType="clickEffect">
                                  <p:stCondLst>
                                    <p:cond delay="0"/>
                                  </p:stCondLst>
                                  <p:childTnLst>
                                    <p:set>
                                      <p:cBhvr>
                                        <p:cTn id="58" dur="1" fill="hold">
                                          <p:stCondLst>
                                            <p:cond delay="0"/>
                                          </p:stCondLst>
                                        </p:cTn>
                                        <p:tgtEl>
                                          <p:spTgt spid="157"/>
                                        </p:tgtEl>
                                        <p:attrNameLst>
                                          <p:attrName>style.visibility</p:attrName>
                                        </p:attrNameLst>
                                      </p:cBhvr>
                                      <p:to>
                                        <p:strVal val="visible"/>
                                      </p:to>
                                    </p:set>
                                    <p:animEffect transition="in" filter="blinds(horizontal)">
                                      <p:cBhvr>
                                        <p:cTn id="59" dur="500"/>
                                        <p:tgtEl>
                                          <p:spTgt spid="157"/>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144"/>
                                        </p:tgtEl>
                                        <p:attrNameLst>
                                          <p:attrName>style.visibility</p:attrName>
                                        </p:attrNameLst>
                                      </p:cBhvr>
                                      <p:to>
                                        <p:strVal val="visible"/>
                                      </p:to>
                                    </p:set>
                                    <p:animEffect transition="in" filter="blinds(horizontal)">
                                      <p:cBhvr>
                                        <p:cTn id="64" dur="500"/>
                                        <p:tgtEl>
                                          <p:spTgt spid="144"/>
                                        </p:tgtEl>
                                      </p:cBhvr>
                                    </p:animEffect>
                                  </p:childTnLst>
                                </p:cTn>
                              </p:par>
                              <p:par>
                                <p:cTn id="65" presetID="3" presetClass="entr" presetSubtype="10" fill="hold" nodeType="withEffect">
                                  <p:stCondLst>
                                    <p:cond delay="0"/>
                                  </p:stCondLst>
                                  <p:childTnLst>
                                    <p:set>
                                      <p:cBhvr>
                                        <p:cTn id="66" dur="1" fill="hold">
                                          <p:stCondLst>
                                            <p:cond delay="0"/>
                                          </p:stCondLst>
                                        </p:cTn>
                                        <p:tgtEl>
                                          <p:spTgt spid="147"/>
                                        </p:tgtEl>
                                        <p:attrNameLst>
                                          <p:attrName>style.visibility</p:attrName>
                                        </p:attrNameLst>
                                      </p:cBhvr>
                                      <p:to>
                                        <p:strVal val="visible"/>
                                      </p:to>
                                    </p:set>
                                    <p:animEffect transition="in" filter="blinds(horizontal)">
                                      <p:cBhvr>
                                        <p:cTn id="67" dur="500"/>
                                        <p:tgtEl>
                                          <p:spTgt spid="147"/>
                                        </p:tgtEl>
                                      </p:cBhvr>
                                    </p:animEffect>
                                  </p:childTnLst>
                                </p:cTn>
                              </p:par>
                              <p:par>
                                <p:cTn id="68" presetID="3" presetClass="entr" presetSubtype="10" fill="hold" nodeType="withEffect">
                                  <p:stCondLst>
                                    <p:cond delay="0"/>
                                  </p:stCondLst>
                                  <p:childTnLst>
                                    <p:set>
                                      <p:cBhvr>
                                        <p:cTn id="69" dur="1" fill="hold">
                                          <p:stCondLst>
                                            <p:cond delay="0"/>
                                          </p:stCondLst>
                                        </p:cTn>
                                        <p:tgtEl>
                                          <p:spTgt spid="150"/>
                                        </p:tgtEl>
                                        <p:attrNameLst>
                                          <p:attrName>style.visibility</p:attrName>
                                        </p:attrNameLst>
                                      </p:cBhvr>
                                      <p:to>
                                        <p:strVal val="visible"/>
                                      </p:to>
                                    </p:set>
                                    <p:animEffect transition="in" filter="blinds(horizontal)">
                                      <p:cBhvr>
                                        <p:cTn id="70" dur="500"/>
                                        <p:tgtEl>
                                          <p:spTgt spid="150"/>
                                        </p:tgtEl>
                                      </p:cBhvr>
                                    </p:animEffect>
                                  </p:childTnLst>
                                </p:cTn>
                              </p:par>
                              <p:par>
                                <p:cTn id="71" presetID="3" presetClass="entr" presetSubtype="10" fill="hold" nodeType="withEffect">
                                  <p:stCondLst>
                                    <p:cond delay="0"/>
                                  </p:stCondLst>
                                  <p:childTnLst>
                                    <p:set>
                                      <p:cBhvr>
                                        <p:cTn id="72" dur="1" fill="hold">
                                          <p:stCondLst>
                                            <p:cond delay="0"/>
                                          </p:stCondLst>
                                        </p:cTn>
                                        <p:tgtEl>
                                          <p:spTgt spid="146"/>
                                        </p:tgtEl>
                                        <p:attrNameLst>
                                          <p:attrName>style.visibility</p:attrName>
                                        </p:attrNameLst>
                                      </p:cBhvr>
                                      <p:to>
                                        <p:strVal val="visible"/>
                                      </p:to>
                                    </p:set>
                                    <p:animEffect transition="in" filter="blinds(horizontal)">
                                      <p:cBhvr>
                                        <p:cTn id="73" dur="500"/>
                                        <p:tgtEl>
                                          <p:spTgt spid="146"/>
                                        </p:tgtEl>
                                      </p:cBhvr>
                                    </p:animEffect>
                                  </p:childTnLst>
                                </p:cTn>
                              </p:par>
                              <p:par>
                                <p:cTn id="74" presetID="3" presetClass="entr" presetSubtype="10" fill="hold" grpId="0" nodeType="withEffect">
                                  <p:stCondLst>
                                    <p:cond delay="0"/>
                                  </p:stCondLst>
                                  <p:childTnLst>
                                    <p:set>
                                      <p:cBhvr>
                                        <p:cTn id="75" dur="1" fill="hold">
                                          <p:stCondLst>
                                            <p:cond delay="0"/>
                                          </p:stCondLst>
                                        </p:cTn>
                                        <p:tgtEl>
                                          <p:spTgt spid="153"/>
                                        </p:tgtEl>
                                        <p:attrNameLst>
                                          <p:attrName>style.visibility</p:attrName>
                                        </p:attrNameLst>
                                      </p:cBhvr>
                                      <p:to>
                                        <p:strVal val="visible"/>
                                      </p:to>
                                    </p:set>
                                    <p:animEffect transition="in" filter="blinds(horizontal)">
                                      <p:cBhvr>
                                        <p:cTn id="76" dur="500"/>
                                        <p:tgtEl>
                                          <p:spTgt spid="153"/>
                                        </p:tgtEl>
                                      </p:cBhvr>
                                    </p:animEffect>
                                  </p:childTnLst>
                                </p:cTn>
                              </p:par>
                              <p:par>
                                <p:cTn id="77" presetID="3" presetClass="entr" presetSubtype="10" fill="hold" grpId="0" nodeType="withEffect">
                                  <p:stCondLst>
                                    <p:cond delay="0"/>
                                  </p:stCondLst>
                                  <p:childTnLst>
                                    <p:set>
                                      <p:cBhvr>
                                        <p:cTn id="78" dur="1" fill="hold">
                                          <p:stCondLst>
                                            <p:cond delay="0"/>
                                          </p:stCondLst>
                                        </p:cTn>
                                        <p:tgtEl>
                                          <p:spTgt spid="154"/>
                                        </p:tgtEl>
                                        <p:attrNameLst>
                                          <p:attrName>style.visibility</p:attrName>
                                        </p:attrNameLst>
                                      </p:cBhvr>
                                      <p:to>
                                        <p:strVal val="visible"/>
                                      </p:to>
                                    </p:set>
                                    <p:animEffect transition="in" filter="blinds(horizontal)">
                                      <p:cBhvr>
                                        <p:cTn id="79" dur="500"/>
                                        <p:tgtEl>
                                          <p:spTgt spid="154"/>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155"/>
                                        </p:tgtEl>
                                        <p:attrNameLst>
                                          <p:attrName>style.visibility</p:attrName>
                                        </p:attrNameLst>
                                      </p:cBhvr>
                                      <p:to>
                                        <p:strVal val="visible"/>
                                      </p:to>
                                    </p:set>
                                    <p:animEffect transition="in" filter="blinds(horizontal)">
                                      <p:cBhvr>
                                        <p:cTn id="82" dur="500"/>
                                        <p:tgtEl>
                                          <p:spTgt spid="155"/>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158"/>
                                        </p:tgtEl>
                                        <p:attrNameLst>
                                          <p:attrName>style.visibility</p:attrName>
                                        </p:attrNameLst>
                                      </p:cBhvr>
                                      <p:to>
                                        <p:strVal val="visible"/>
                                      </p:to>
                                    </p:set>
                                    <p:animEffect transition="in" filter="blinds(horizontal)">
                                      <p:cBhvr>
                                        <p:cTn id="87" dur="500"/>
                                        <p:tgtEl>
                                          <p:spTgt spid="158"/>
                                        </p:tgtEl>
                                      </p:cBhvr>
                                    </p:animEffect>
                                  </p:childTnLst>
                                </p:cTn>
                              </p:par>
                              <p:par>
                                <p:cTn id="88" presetID="3" presetClass="entr" presetSubtype="10" fill="hold" grpId="0" nodeType="withEffect">
                                  <p:stCondLst>
                                    <p:cond delay="0"/>
                                  </p:stCondLst>
                                  <p:childTnLst>
                                    <p:set>
                                      <p:cBhvr>
                                        <p:cTn id="89" dur="1" fill="hold">
                                          <p:stCondLst>
                                            <p:cond delay="0"/>
                                          </p:stCondLst>
                                        </p:cTn>
                                        <p:tgtEl>
                                          <p:spTgt spid="159"/>
                                        </p:tgtEl>
                                        <p:attrNameLst>
                                          <p:attrName>style.visibility</p:attrName>
                                        </p:attrNameLst>
                                      </p:cBhvr>
                                      <p:to>
                                        <p:strVal val="visible"/>
                                      </p:to>
                                    </p:set>
                                    <p:animEffect transition="in" filter="blinds(horizontal)">
                                      <p:cBhvr>
                                        <p:cTn id="90" dur="500"/>
                                        <p:tgtEl>
                                          <p:spTgt spid="159"/>
                                        </p:tgtEl>
                                      </p:cBhvr>
                                    </p:animEffect>
                                  </p:childTnLst>
                                </p:cTn>
                              </p:par>
                            </p:childTnLst>
                          </p:cTn>
                        </p:par>
                      </p:childTnLst>
                    </p:cTn>
                  </p:par>
                  <p:par>
                    <p:cTn id="91" fill="hold">
                      <p:stCondLst>
                        <p:cond delay="indefinite"/>
                      </p:stCondLst>
                      <p:childTnLst>
                        <p:par>
                          <p:cTn id="92" fill="hold">
                            <p:stCondLst>
                              <p:cond delay="0"/>
                            </p:stCondLst>
                            <p:childTnLst>
                              <p:par>
                                <p:cTn id="93" presetID="3" presetClass="entr" presetSubtype="10" fill="hold" grpId="0" nodeType="clickEffect">
                                  <p:stCondLst>
                                    <p:cond delay="0"/>
                                  </p:stCondLst>
                                  <p:childTnLst>
                                    <p:set>
                                      <p:cBhvr>
                                        <p:cTn id="94" dur="1" fill="hold">
                                          <p:stCondLst>
                                            <p:cond delay="0"/>
                                          </p:stCondLst>
                                        </p:cTn>
                                        <p:tgtEl>
                                          <p:spTgt spid="160"/>
                                        </p:tgtEl>
                                        <p:attrNameLst>
                                          <p:attrName>style.visibility</p:attrName>
                                        </p:attrNameLst>
                                      </p:cBhvr>
                                      <p:to>
                                        <p:strVal val="visible"/>
                                      </p:to>
                                    </p:set>
                                    <p:animEffect transition="in" filter="blinds(horizontal)">
                                      <p:cBhvr>
                                        <p:cTn id="95"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P spid="16" grpId="0"/>
      <p:bldP spid="17" grpId="0" animBg="1"/>
      <p:bldP spid="18" grpId="0"/>
      <p:bldP spid="19" grpId="0"/>
      <p:bldP spid="20" grpId="0"/>
      <p:bldP spid="142" grpId="0"/>
      <p:bldP spid="143" grpId="0" animBg="1"/>
      <p:bldP spid="144" grpId="0"/>
      <p:bldP spid="153" grpId="0"/>
      <p:bldP spid="154" grpId="0"/>
      <p:bldP spid="155" grpId="0"/>
      <p:bldP spid="158" grpId="0" animBg="1"/>
      <p:bldP spid="159" grpId="0"/>
      <p:bldP spid="16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AD1AA00-E062-0345-BA35-326D8D981097}"/>
              </a:ext>
            </a:extLst>
          </p:cNvPr>
          <p:cNvSpPr>
            <a:spLocks noGrp="1"/>
          </p:cNvSpPr>
          <p:nvPr>
            <p:ph type="dt" sz="half" idx="10"/>
          </p:nvPr>
        </p:nvSpPr>
        <p:spPr/>
        <p:txBody>
          <a:bodyPr/>
          <a:lstStyle/>
          <a:p>
            <a:fld id="{C56917B3-6684-F24E-8F2D-ACF3E5CC8216}" type="datetime1">
              <a:rPr lang="en-US" smtClean="0"/>
              <a:t>12/10/18</a:t>
            </a:fld>
            <a:endParaRPr lang="en-US"/>
          </a:p>
        </p:txBody>
      </p:sp>
      <p:sp>
        <p:nvSpPr>
          <p:cNvPr id="5" name="Footer Placeholder 4">
            <a:extLst>
              <a:ext uri="{FF2B5EF4-FFF2-40B4-BE49-F238E27FC236}">
                <a16:creationId xmlns:a16="http://schemas.microsoft.com/office/drawing/2014/main" id="{80D766F8-06D5-3D4F-8A0E-F30FDEB2A0AF}"/>
              </a:ext>
            </a:extLst>
          </p:cNvPr>
          <p:cNvSpPr>
            <a:spLocks noGrp="1"/>
          </p:cNvSpPr>
          <p:nvPr>
            <p:ph type="ftr" sz="quarter" idx="11"/>
          </p:nvPr>
        </p:nvSpPr>
        <p:spPr/>
        <p:txBody>
          <a:bodyPr/>
          <a:lstStyle/>
          <a:p>
            <a:r>
              <a:rPr lang="en-US"/>
              <a:t>CS596 Machine Learning @SDSU</a:t>
            </a:r>
          </a:p>
        </p:txBody>
      </p:sp>
      <p:sp>
        <p:nvSpPr>
          <p:cNvPr id="6" name="Slide Number Placeholder 5">
            <a:extLst>
              <a:ext uri="{FF2B5EF4-FFF2-40B4-BE49-F238E27FC236}">
                <a16:creationId xmlns:a16="http://schemas.microsoft.com/office/drawing/2014/main" id="{ABF49C3A-716E-8E49-AF16-BD6F357D37F2}"/>
              </a:ext>
            </a:extLst>
          </p:cNvPr>
          <p:cNvSpPr>
            <a:spLocks noGrp="1"/>
          </p:cNvSpPr>
          <p:nvPr>
            <p:ph type="sldNum" sz="quarter" idx="12"/>
          </p:nvPr>
        </p:nvSpPr>
        <p:spPr/>
        <p:txBody>
          <a:bodyPr/>
          <a:lstStyle/>
          <a:p>
            <a:fld id="{17130504-63A3-8448-95E2-F9768F014961}" type="slidenum">
              <a:rPr lang="en-US" smtClean="0"/>
              <a:t>4</a:t>
            </a:fld>
            <a:endParaRPr lang="en-US"/>
          </a:p>
        </p:txBody>
      </p:sp>
      <p:sp>
        <p:nvSpPr>
          <p:cNvPr id="7" name="Title 1">
            <a:extLst>
              <a:ext uri="{FF2B5EF4-FFF2-40B4-BE49-F238E27FC236}">
                <a16:creationId xmlns:a16="http://schemas.microsoft.com/office/drawing/2014/main" id="{08963289-D54E-F74D-9730-9C321E8719B5}"/>
              </a:ext>
            </a:extLst>
          </p:cNvPr>
          <p:cNvSpPr>
            <a:spLocks noGrp="1"/>
          </p:cNvSpPr>
          <p:nvPr>
            <p:ph type="title"/>
          </p:nvPr>
        </p:nvSpPr>
        <p:spPr>
          <a:xfrm>
            <a:off x="853222" y="95670"/>
            <a:ext cx="10515600" cy="920534"/>
          </a:xfrm>
        </p:spPr>
        <p:txBody>
          <a:bodyPr>
            <a:normAutofit/>
          </a:bodyPr>
          <a:lstStyle/>
          <a:p>
            <a:r>
              <a:rPr lang="en-US" sz="3600" dirty="0">
                <a:latin typeface="Apple Symbols" panose="02000000000000000000" pitchFamily="2" charset="-79"/>
                <a:ea typeface="Apple Symbols" panose="02000000000000000000" pitchFamily="2" charset="-79"/>
                <a:cs typeface="Apple Symbols" panose="02000000000000000000" pitchFamily="2" charset="-79"/>
              </a:rPr>
              <a:t>Transfer learning example</a:t>
            </a:r>
          </a:p>
        </p:txBody>
      </p:sp>
      <p:pic>
        <p:nvPicPr>
          <p:cNvPr id="8" name="Picture 7">
            <a:extLst>
              <a:ext uri="{FF2B5EF4-FFF2-40B4-BE49-F238E27FC236}">
                <a16:creationId xmlns:a16="http://schemas.microsoft.com/office/drawing/2014/main" id="{938DD8B4-B03C-0E42-93DF-4F9527C79E70}"/>
              </a:ext>
            </a:extLst>
          </p:cNvPr>
          <p:cNvPicPr>
            <a:picLocks noChangeAspect="1"/>
          </p:cNvPicPr>
          <p:nvPr/>
        </p:nvPicPr>
        <p:blipFill>
          <a:blip r:embed="rId2"/>
          <a:stretch>
            <a:fillRect/>
          </a:stretch>
        </p:blipFill>
        <p:spPr>
          <a:xfrm>
            <a:off x="11130461" y="150494"/>
            <a:ext cx="910525" cy="632918"/>
          </a:xfrm>
          <a:prstGeom prst="rect">
            <a:avLst/>
          </a:prstGeom>
        </p:spPr>
      </p:pic>
      <p:sp>
        <p:nvSpPr>
          <p:cNvPr id="9" name="TextBox 8">
            <a:extLst>
              <a:ext uri="{FF2B5EF4-FFF2-40B4-BE49-F238E27FC236}">
                <a16:creationId xmlns:a16="http://schemas.microsoft.com/office/drawing/2014/main" id="{27F530A5-F9F7-204E-BD0C-102BA4141E76}"/>
              </a:ext>
            </a:extLst>
          </p:cNvPr>
          <p:cNvSpPr txBox="1"/>
          <p:nvPr/>
        </p:nvSpPr>
        <p:spPr>
          <a:xfrm>
            <a:off x="838200" y="1016204"/>
            <a:ext cx="3453189" cy="369332"/>
          </a:xfrm>
          <a:prstGeom prst="rect">
            <a:avLst/>
          </a:prstGeom>
          <a:noFill/>
        </p:spPr>
        <p:txBody>
          <a:bodyPr wrap="none" rtlCol="0">
            <a:spAutoFit/>
          </a:bodyPr>
          <a:lstStyle/>
          <a:p>
            <a:r>
              <a:rPr lang="en-US" dirty="0"/>
              <a:t>If you have a moderate training set</a:t>
            </a:r>
          </a:p>
        </p:txBody>
      </p:sp>
      <p:grpSp>
        <p:nvGrpSpPr>
          <p:cNvPr id="191" name="Group 190">
            <a:extLst>
              <a:ext uri="{FF2B5EF4-FFF2-40B4-BE49-F238E27FC236}">
                <a16:creationId xmlns:a16="http://schemas.microsoft.com/office/drawing/2014/main" id="{88196701-38FE-1341-81C4-8DC4E64C1D9B}"/>
              </a:ext>
            </a:extLst>
          </p:cNvPr>
          <p:cNvGrpSpPr/>
          <p:nvPr/>
        </p:nvGrpSpPr>
        <p:grpSpPr>
          <a:xfrm>
            <a:off x="838200" y="1567879"/>
            <a:ext cx="10616770" cy="1044772"/>
            <a:chOff x="838200" y="1567879"/>
            <a:chExt cx="10616770" cy="1044772"/>
          </a:xfrm>
        </p:grpSpPr>
        <p:grpSp>
          <p:nvGrpSpPr>
            <p:cNvPr id="10" name="Group 9">
              <a:extLst>
                <a:ext uri="{FF2B5EF4-FFF2-40B4-BE49-F238E27FC236}">
                  <a16:creationId xmlns:a16="http://schemas.microsoft.com/office/drawing/2014/main" id="{BE44985C-20DC-7945-AAEE-DE789D6455F2}"/>
                </a:ext>
              </a:extLst>
            </p:cNvPr>
            <p:cNvGrpSpPr/>
            <p:nvPr/>
          </p:nvGrpSpPr>
          <p:grpSpPr>
            <a:xfrm>
              <a:off x="838200" y="1567879"/>
              <a:ext cx="9143861" cy="1044772"/>
              <a:chOff x="1180794" y="4969096"/>
              <a:chExt cx="9143861" cy="1044772"/>
            </a:xfrm>
          </p:grpSpPr>
          <p:sp>
            <p:nvSpPr>
              <p:cNvPr id="11" name="Rounded Rectangle 10">
                <a:extLst>
                  <a:ext uri="{FF2B5EF4-FFF2-40B4-BE49-F238E27FC236}">
                    <a16:creationId xmlns:a16="http://schemas.microsoft.com/office/drawing/2014/main" id="{FB55BD0A-04EF-4343-AF36-3C08A74CF6CC}"/>
                  </a:ext>
                </a:extLst>
              </p:cNvPr>
              <p:cNvSpPr/>
              <p:nvPr/>
            </p:nvSpPr>
            <p:spPr>
              <a:xfrm>
                <a:off x="1500789" y="5023743"/>
                <a:ext cx="275664" cy="990125"/>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9181A4E-A373-3347-B327-F2C4419C176C}"/>
                  </a:ext>
                </a:extLst>
              </p:cNvPr>
              <p:cNvSpPr/>
              <p:nvPr/>
            </p:nvSpPr>
            <p:spPr>
              <a:xfrm>
                <a:off x="1530959" y="5059184"/>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6C05ECB-6412-744E-AB1F-E3817E6EEB2B}"/>
                  </a:ext>
                </a:extLst>
              </p:cNvPr>
              <p:cNvSpPr/>
              <p:nvPr/>
            </p:nvSpPr>
            <p:spPr>
              <a:xfrm>
                <a:off x="1530959" y="5294678"/>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D216AA9-FE50-1042-B968-FDE47C5B9BC6}"/>
                  </a:ext>
                </a:extLst>
              </p:cNvPr>
              <p:cNvSpPr/>
              <p:nvPr/>
            </p:nvSpPr>
            <p:spPr>
              <a:xfrm>
                <a:off x="1530959" y="5530172"/>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305AB14-7EF4-0D4C-99AD-3CC323383BFB}"/>
                  </a:ext>
                </a:extLst>
              </p:cNvPr>
              <p:cNvSpPr/>
              <p:nvPr/>
            </p:nvSpPr>
            <p:spPr>
              <a:xfrm>
                <a:off x="1530959" y="5765666"/>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23E84339-2251-7249-B714-CE00DA53F0F7}"/>
                  </a:ext>
                </a:extLst>
              </p:cNvPr>
              <p:cNvCxnSpPr>
                <a:cxnSpLocks/>
                <a:endCxn id="11" idx="1"/>
              </p:cNvCxnSpPr>
              <p:nvPr/>
            </p:nvCxnSpPr>
            <p:spPr>
              <a:xfrm>
                <a:off x="1180794" y="5517751"/>
                <a:ext cx="319995" cy="10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9A5AC3B1-3668-9C43-B19C-98C2050FA499}"/>
                  </a:ext>
                </a:extLst>
              </p:cNvPr>
              <p:cNvSpPr/>
              <p:nvPr/>
            </p:nvSpPr>
            <p:spPr>
              <a:xfrm>
                <a:off x="2132916" y="5014939"/>
                <a:ext cx="275664" cy="990125"/>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AFCE7A4-2F75-FE48-AA3A-AAB9C10A4D44}"/>
                  </a:ext>
                </a:extLst>
              </p:cNvPr>
              <p:cNvSpPr/>
              <p:nvPr/>
            </p:nvSpPr>
            <p:spPr>
              <a:xfrm>
                <a:off x="2163086" y="5050380"/>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7F05FB5-5D12-B54D-9760-51A0F19FAC01}"/>
                  </a:ext>
                </a:extLst>
              </p:cNvPr>
              <p:cNvSpPr/>
              <p:nvPr/>
            </p:nvSpPr>
            <p:spPr>
              <a:xfrm>
                <a:off x="2163086" y="5285874"/>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2F6E675-01B9-D74D-AD88-40A05D778B2A}"/>
                  </a:ext>
                </a:extLst>
              </p:cNvPr>
              <p:cNvSpPr/>
              <p:nvPr/>
            </p:nvSpPr>
            <p:spPr>
              <a:xfrm>
                <a:off x="2163086" y="5521368"/>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965E4FD-B724-824F-A8F2-26760CE27521}"/>
                  </a:ext>
                </a:extLst>
              </p:cNvPr>
              <p:cNvSpPr/>
              <p:nvPr/>
            </p:nvSpPr>
            <p:spPr>
              <a:xfrm>
                <a:off x="2163086" y="5756862"/>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55E40DB-D800-D646-A5E9-9A60291464F5}"/>
                  </a:ext>
                </a:extLst>
              </p:cNvPr>
              <p:cNvCxnSpPr>
                <a:cxnSpLocks/>
                <a:stCxn id="11" idx="3"/>
                <a:endCxn id="17" idx="1"/>
              </p:cNvCxnSpPr>
              <p:nvPr/>
            </p:nvCxnSpPr>
            <p:spPr>
              <a:xfrm flipV="1">
                <a:off x="1776453" y="5510002"/>
                <a:ext cx="356463" cy="88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E354B80-BF78-284B-9C04-F53666B5A6E6}"/>
                  </a:ext>
                </a:extLst>
              </p:cNvPr>
              <p:cNvCxnSpPr/>
              <p:nvPr/>
            </p:nvCxnSpPr>
            <p:spPr>
              <a:xfrm>
                <a:off x="2408580" y="5507891"/>
                <a:ext cx="319995" cy="10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752E943A-F7A7-ED4A-8FD1-578C33CE4AAE}"/>
                  </a:ext>
                </a:extLst>
              </p:cNvPr>
              <p:cNvSpPr/>
              <p:nvPr/>
            </p:nvSpPr>
            <p:spPr>
              <a:xfrm>
                <a:off x="3032073" y="5014939"/>
                <a:ext cx="275664" cy="990125"/>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3A373D0-9FE5-FF4D-B0C2-6D4E44E15626}"/>
                  </a:ext>
                </a:extLst>
              </p:cNvPr>
              <p:cNvSpPr/>
              <p:nvPr/>
            </p:nvSpPr>
            <p:spPr>
              <a:xfrm>
                <a:off x="3062243" y="5050380"/>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14734E2-F9F5-2347-AD28-4EC612B1968F}"/>
                  </a:ext>
                </a:extLst>
              </p:cNvPr>
              <p:cNvSpPr/>
              <p:nvPr/>
            </p:nvSpPr>
            <p:spPr>
              <a:xfrm>
                <a:off x="3062243" y="5285874"/>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4793274-B077-F44D-B9B9-95CCE79EA03F}"/>
                  </a:ext>
                </a:extLst>
              </p:cNvPr>
              <p:cNvSpPr/>
              <p:nvPr/>
            </p:nvSpPr>
            <p:spPr>
              <a:xfrm>
                <a:off x="3062243" y="5521368"/>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0F3CFE4-82EF-B043-B65C-C83288C79639}"/>
                  </a:ext>
                </a:extLst>
              </p:cNvPr>
              <p:cNvSpPr/>
              <p:nvPr/>
            </p:nvSpPr>
            <p:spPr>
              <a:xfrm>
                <a:off x="3062243" y="5756862"/>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14575B8E-DAD1-1042-8BC0-1B90DD8E154D}"/>
                  </a:ext>
                </a:extLst>
              </p:cNvPr>
              <p:cNvCxnSpPr>
                <a:cxnSpLocks/>
                <a:endCxn id="24" idx="1"/>
              </p:cNvCxnSpPr>
              <p:nvPr/>
            </p:nvCxnSpPr>
            <p:spPr>
              <a:xfrm>
                <a:off x="2712078" y="5508947"/>
                <a:ext cx="319995" cy="10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a:extLst>
                  <a:ext uri="{FF2B5EF4-FFF2-40B4-BE49-F238E27FC236}">
                    <a16:creationId xmlns:a16="http://schemas.microsoft.com/office/drawing/2014/main" id="{C5F64C94-38AD-5748-8EB2-5A81CED4776E}"/>
                  </a:ext>
                </a:extLst>
              </p:cNvPr>
              <p:cNvSpPr/>
              <p:nvPr/>
            </p:nvSpPr>
            <p:spPr>
              <a:xfrm>
                <a:off x="3664200" y="5006135"/>
                <a:ext cx="275664" cy="990125"/>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B35E22E-A38E-D34F-BF4B-A524D61963CF}"/>
                  </a:ext>
                </a:extLst>
              </p:cNvPr>
              <p:cNvSpPr/>
              <p:nvPr/>
            </p:nvSpPr>
            <p:spPr>
              <a:xfrm>
                <a:off x="3694370" y="5041576"/>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D8C3111-B180-9A41-9F2D-F91B473A2383}"/>
                  </a:ext>
                </a:extLst>
              </p:cNvPr>
              <p:cNvSpPr/>
              <p:nvPr/>
            </p:nvSpPr>
            <p:spPr>
              <a:xfrm>
                <a:off x="3694370" y="5277070"/>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21A2CAAE-BBFE-5942-B026-2C4778829421}"/>
                  </a:ext>
                </a:extLst>
              </p:cNvPr>
              <p:cNvSpPr/>
              <p:nvPr/>
            </p:nvSpPr>
            <p:spPr>
              <a:xfrm>
                <a:off x="3694370" y="5512564"/>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8A013986-50D7-4049-8024-D757582F973C}"/>
                  </a:ext>
                </a:extLst>
              </p:cNvPr>
              <p:cNvSpPr/>
              <p:nvPr/>
            </p:nvSpPr>
            <p:spPr>
              <a:xfrm>
                <a:off x="3694370" y="5748058"/>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68712351-38EA-7B40-8E8B-1F82FB7B0614}"/>
                  </a:ext>
                </a:extLst>
              </p:cNvPr>
              <p:cNvCxnSpPr>
                <a:cxnSpLocks/>
                <a:stCxn id="24" idx="3"/>
                <a:endCxn id="30" idx="1"/>
              </p:cNvCxnSpPr>
              <p:nvPr/>
            </p:nvCxnSpPr>
            <p:spPr>
              <a:xfrm flipV="1">
                <a:off x="3307737" y="5501198"/>
                <a:ext cx="356463" cy="88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B191F68-92BD-E048-9272-AE8A4F82DD2E}"/>
                  </a:ext>
                </a:extLst>
              </p:cNvPr>
              <p:cNvCxnSpPr/>
              <p:nvPr/>
            </p:nvCxnSpPr>
            <p:spPr>
              <a:xfrm>
                <a:off x="3939864" y="5499087"/>
                <a:ext cx="319995" cy="10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ounded Rectangle 36">
                <a:extLst>
                  <a:ext uri="{FF2B5EF4-FFF2-40B4-BE49-F238E27FC236}">
                    <a16:creationId xmlns:a16="http://schemas.microsoft.com/office/drawing/2014/main" id="{C5DCC969-57DA-044E-8C42-CD7F44A57592}"/>
                  </a:ext>
                </a:extLst>
              </p:cNvPr>
              <p:cNvSpPr/>
              <p:nvPr/>
            </p:nvSpPr>
            <p:spPr>
              <a:xfrm>
                <a:off x="4533187" y="4997635"/>
                <a:ext cx="275664" cy="990125"/>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C942C11-DA53-D949-A88D-4023B4BBEB41}"/>
                  </a:ext>
                </a:extLst>
              </p:cNvPr>
              <p:cNvSpPr/>
              <p:nvPr/>
            </p:nvSpPr>
            <p:spPr>
              <a:xfrm>
                <a:off x="4563357" y="5033076"/>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04EE7B1-4960-664A-965E-41FA93835FC4}"/>
                  </a:ext>
                </a:extLst>
              </p:cNvPr>
              <p:cNvSpPr/>
              <p:nvPr/>
            </p:nvSpPr>
            <p:spPr>
              <a:xfrm>
                <a:off x="4563357" y="5268570"/>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F67F6D3F-EF36-284E-AEC1-C5D538FCC6E4}"/>
                  </a:ext>
                </a:extLst>
              </p:cNvPr>
              <p:cNvSpPr/>
              <p:nvPr/>
            </p:nvSpPr>
            <p:spPr>
              <a:xfrm>
                <a:off x="4563357" y="5504064"/>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C497674A-58D3-794D-AC79-36626433ACD5}"/>
                  </a:ext>
                </a:extLst>
              </p:cNvPr>
              <p:cNvSpPr/>
              <p:nvPr/>
            </p:nvSpPr>
            <p:spPr>
              <a:xfrm>
                <a:off x="4563357" y="5739558"/>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0F3F46BA-66D5-0C45-B229-9E4DED90EADA}"/>
                  </a:ext>
                </a:extLst>
              </p:cNvPr>
              <p:cNvCxnSpPr>
                <a:cxnSpLocks/>
                <a:endCxn id="37" idx="1"/>
              </p:cNvCxnSpPr>
              <p:nvPr/>
            </p:nvCxnSpPr>
            <p:spPr>
              <a:xfrm>
                <a:off x="4213192" y="5491643"/>
                <a:ext cx="319995" cy="10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ounded Rectangle 42">
                <a:extLst>
                  <a:ext uri="{FF2B5EF4-FFF2-40B4-BE49-F238E27FC236}">
                    <a16:creationId xmlns:a16="http://schemas.microsoft.com/office/drawing/2014/main" id="{5C20CE10-1E0B-C643-AD13-5DAA245B8359}"/>
                  </a:ext>
                </a:extLst>
              </p:cNvPr>
              <p:cNvSpPr/>
              <p:nvPr/>
            </p:nvSpPr>
            <p:spPr>
              <a:xfrm>
                <a:off x="5165314" y="4988831"/>
                <a:ext cx="275664" cy="990125"/>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303DB8FF-3268-3F41-AF3C-EFB0E15908F2}"/>
                  </a:ext>
                </a:extLst>
              </p:cNvPr>
              <p:cNvSpPr/>
              <p:nvPr/>
            </p:nvSpPr>
            <p:spPr>
              <a:xfrm>
                <a:off x="5195484" y="5024272"/>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D68EA71-B7D8-C843-A644-DB2CC974E9FA}"/>
                  </a:ext>
                </a:extLst>
              </p:cNvPr>
              <p:cNvSpPr/>
              <p:nvPr/>
            </p:nvSpPr>
            <p:spPr>
              <a:xfrm>
                <a:off x="5195484" y="5259766"/>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E3AF5391-4332-5F4C-B90D-97A3DA279A07}"/>
                  </a:ext>
                </a:extLst>
              </p:cNvPr>
              <p:cNvSpPr/>
              <p:nvPr/>
            </p:nvSpPr>
            <p:spPr>
              <a:xfrm>
                <a:off x="5195484" y="5495260"/>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7DC4DBEB-15CF-AC48-8363-9BDE9AF25C3A}"/>
                  </a:ext>
                </a:extLst>
              </p:cNvPr>
              <p:cNvSpPr/>
              <p:nvPr/>
            </p:nvSpPr>
            <p:spPr>
              <a:xfrm>
                <a:off x="5195484" y="5730754"/>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a:extLst>
                  <a:ext uri="{FF2B5EF4-FFF2-40B4-BE49-F238E27FC236}">
                    <a16:creationId xmlns:a16="http://schemas.microsoft.com/office/drawing/2014/main" id="{68A24167-1613-DF4C-82E6-0FD47F1002B1}"/>
                  </a:ext>
                </a:extLst>
              </p:cNvPr>
              <p:cNvCxnSpPr>
                <a:cxnSpLocks/>
                <a:stCxn id="37" idx="3"/>
                <a:endCxn id="43" idx="1"/>
              </p:cNvCxnSpPr>
              <p:nvPr/>
            </p:nvCxnSpPr>
            <p:spPr>
              <a:xfrm flipV="1">
                <a:off x="4808851" y="5483894"/>
                <a:ext cx="356463" cy="88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7699C4D-6F32-6C4A-8226-A368B1D14298}"/>
                  </a:ext>
                </a:extLst>
              </p:cNvPr>
              <p:cNvCxnSpPr/>
              <p:nvPr/>
            </p:nvCxnSpPr>
            <p:spPr>
              <a:xfrm>
                <a:off x="5440978" y="5481783"/>
                <a:ext cx="319995" cy="10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a:extLst>
                  <a:ext uri="{FF2B5EF4-FFF2-40B4-BE49-F238E27FC236}">
                    <a16:creationId xmlns:a16="http://schemas.microsoft.com/office/drawing/2014/main" id="{F9D6D522-B9FD-0040-AC14-5FC2754108ED}"/>
                  </a:ext>
                </a:extLst>
              </p:cNvPr>
              <p:cNvSpPr/>
              <p:nvPr/>
            </p:nvSpPr>
            <p:spPr>
              <a:xfrm>
                <a:off x="6064471" y="4988831"/>
                <a:ext cx="275664" cy="990125"/>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93EAAAA-4291-CB45-998A-D01D6ACFCFC6}"/>
                  </a:ext>
                </a:extLst>
              </p:cNvPr>
              <p:cNvSpPr/>
              <p:nvPr/>
            </p:nvSpPr>
            <p:spPr>
              <a:xfrm>
                <a:off x="6094641" y="5024272"/>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4EACAB27-67B9-F64B-A727-E9F791E0062D}"/>
                  </a:ext>
                </a:extLst>
              </p:cNvPr>
              <p:cNvSpPr/>
              <p:nvPr/>
            </p:nvSpPr>
            <p:spPr>
              <a:xfrm>
                <a:off x="6094641" y="5259766"/>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8620075-719E-8A47-9C55-4F9A96C0982B}"/>
                  </a:ext>
                </a:extLst>
              </p:cNvPr>
              <p:cNvSpPr/>
              <p:nvPr/>
            </p:nvSpPr>
            <p:spPr>
              <a:xfrm>
                <a:off x="6094641" y="5495260"/>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45637E65-4D74-284F-9C82-C39A59026299}"/>
                  </a:ext>
                </a:extLst>
              </p:cNvPr>
              <p:cNvSpPr/>
              <p:nvPr/>
            </p:nvSpPr>
            <p:spPr>
              <a:xfrm>
                <a:off x="6094641" y="5730754"/>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F07DC34A-5B63-0046-BE76-383C1320CDB0}"/>
                  </a:ext>
                </a:extLst>
              </p:cNvPr>
              <p:cNvCxnSpPr>
                <a:cxnSpLocks/>
                <a:endCxn id="50" idx="1"/>
              </p:cNvCxnSpPr>
              <p:nvPr/>
            </p:nvCxnSpPr>
            <p:spPr>
              <a:xfrm>
                <a:off x="5744476" y="5482839"/>
                <a:ext cx="319995" cy="10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ounded Rectangle 55">
                <a:extLst>
                  <a:ext uri="{FF2B5EF4-FFF2-40B4-BE49-F238E27FC236}">
                    <a16:creationId xmlns:a16="http://schemas.microsoft.com/office/drawing/2014/main" id="{330F9ABA-F1B2-364E-8EF9-F3AD6830455C}"/>
                  </a:ext>
                </a:extLst>
              </p:cNvPr>
              <p:cNvSpPr/>
              <p:nvPr/>
            </p:nvSpPr>
            <p:spPr>
              <a:xfrm>
                <a:off x="6696598" y="4980027"/>
                <a:ext cx="275664" cy="990125"/>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A317B296-A5F3-684C-9820-7CF91083B553}"/>
                  </a:ext>
                </a:extLst>
              </p:cNvPr>
              <p:cNvSpPr/>
              <p:nvPr/>
            </p:nvSpPr>
            <p:spPr>
              <a:xfrm>
                <a:off x="6726768" y="5015468"/>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86041522-19B8-864F-92C4-B0443CC8DEED}"/>
                  </a:ext>
                </a:extLst>
              </p:cNvPr>
              <p:cNvSpPr/>
              <p:nvPr/>
            </p:nvSpPr>
            <p:spPr>
              <a:xfrm>
                <a:off x="6726768" y="5250962"/>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FDE3AFB4-4292-C546-B152-F5664CB06821}"/>
                  </a:ext>
                </a:extLst>
              </p:cNvPr>
              <p:cNvSpPr/>
              <p:nvPr/>
            </p:nvSpPr>
            <p:spPr>
              <a:xfrm>
                <a:off x="6726768" y="5486456"/>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0CD60627-917F-C346-BBC5-CB69AF7A0A42}"/>
                  </a:ext>
                </a:extLst>
              </p:cNvPr>
              <p:cNvSpPr/>
              <p:nvPr/>
            </p:nvSpPr>
            <p:spPr>
              <a:xfrm>
                <a:off x="6726768" y="5721950"/>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a16="http://schemas.microsoft.com/office/drawing/2014/main" id="{C99BC7B8-5A7C-9847-B58A-C8D56026E785}"/>
                  </a:ext>
                </a:extLst>
              </p:cNvPr>
              <p:cNvCxnSpPr>
                <a:cxnSpLocks/>
                <a:stCxn id="50" idx="3"/>
                <a:endCxn id="56" idx="1"/>
              </p:cNvCxnSpPr>
              <p:nvPr/>
            </p:nvCxnSpPr>
            <p:spPr>
              <a:xfrm flipV="1">
                <a:off x="6340135" y="5475090"/>
                <a:ext cx="356463" cy="88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1664245-D205-C048-B5E7-D9E43CFB8CCD}"/>
                  </a:ext>
                </a:extLst>
              </p:cNvPr>
              <p:cNvCxnSpPr/>
              <p:nvPr/>
            </p:nvCxnSpPr>
            <p:spPr>
              <a:xfrm>
                <a:off x="6972262" y="5472979"/>
                <a:ext cx="319995" cy="10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ounded Rectangle 62">
                <a:extLst>
                  <a:ext uri="{FF2B5EF4-FFF2-40B4-BE49-F238E27FC236}">
                    <a16:creationId xmlns:a16="http://schemas.microsoft.com/office/drawing/2014/main" id="{E7097FAC-A179-6C43-92EC-2B2DE41844E9}"/>
                  </a:ext>
                </a:extLst>
              </p:cNvPr>
              <p:cNvSpPr/>
              <p:nvPr/>
            </p:nvSpPr>
            <p:spPr>
              <a:xfrm>
                <a:off x="7595755" y="4987537"/>
                <a:ext cx="275664" cy="990125"/>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96CCBE62-C9DA-0F4E-910A-9721E463F6EA}"/>
                  </a:ext>
                </a:extLst>
              </p:cNvPr>
              <p:cNvSpPr/>
              <p:nvPr/>
            </p:nvSpPr>
            <p:spPr>
              <a:xfrm>
                <a:off x="7625925" y="5022978"/>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49BF842F-5B6C-9F47-B20A-FF8FF8636F8E}"/>
                  </a:ext>
                </a:extLst>
              </p:cNvPr>
              <p:cNvSpPr/>
              <p:nvPr/>
            </p:nvSpPr>
            <p:spPr>
              <a:xfrm>
                <a:off x="7625925" y="5258472"/>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27AC2EEA-8CAD-A948-9DC6-4AC95A6D56CA}"/>
                  </a:ext>
                </a:extLst>
              </p:cNvPr>
              <p:cNvSpPr/>
              <p:nvPr/>
            </p:nvSpPr>
            <p:spPr>
              <a:xfrm>
                <a:off x="7625925" y="5493966"/>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C8CFC37B-F937-9F43-B46D-CDB6DC1D9FA0}"/>
                  </a:ext>
                </a:extLst>
              </p:cNvPr>
              <p:cNvSpPr/>
              <p:nvPr/>
            </p:nvSpPr>
            <p:spPr>
              <a:xfrm>
                <a:off x="7625925" y="5729460"/>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Arrow Connector 67">
                <a:extLst>
                  <a:ext uri="{FF2B5EF4-FFF2-40B4-BE49-F238E27FC236}">
                    <a16:creationId xmlns:a16="http://schemas.microsoft.com/office/drawing/2014/main" id="{E47C275C-443B-B24B-AA4E-92A65C8ECD49}"/>
                  </a:ext>
                </a:extLst>
              </p:cNvPr>
              <p:cNvCxnSpPr>
                <a:cxnSpLocks/>
                <a:endCxn id="63" idx="1"/>
              </p:cNvCxnSpPr>
              <p:nvPr/>
            </p:nvCxnSpPr>
            <p:spPr>
              <a:xfrm>
                <a:off x="7275760" y="5481545"/>
                <a:ext cx="319995" cy="10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Rounded Rectangle 68">
                <a:extLst>
                  <a:ext uri="{FF2B5EF4-FFF2-40B4-BE49-F238E27FC236}">
                    <a16:creationId xmlns:a16="http://schemas.microsoft.com/office/drawing/2014/main" id="{F85DC3F3-3A22-2744-BD27-7E6FB00A3E5D}"/>
                  </a:ext>
                </a:extLst>
              </p:cNvPr>
              <p:cNvSpPr/>
              <p:nvPr/>
            </p:nvSpPr>
            <p:spPr>
              <a:xfrm>
                <a:off x="8227882" y="4978733"/>
                <a:ext cx="275664" cy="990125"/>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D34588DA-DFF3-4B40-AFD4-8E0690D27821}"/>
                  </a:ext>
                </a:extLst>
              </p:cNvPr>
              <p:cNvSpPr/>
              <p:nvPr/>
            </p:nvSpPr>
            <p:spPr>
              <a:xfrm>
                <a:off x="8258052" y="5014174"/>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E524944E-0858-8B46-938C-A9FD29AF5217}"/>
                  </a:ext>
                </a:extLst>
              </p:cNvPr>
              <p:cNvSpPr/>
              <p:nvPr/>
            </p:nvSpPr>
            <p:spPr>
              <a:xfrm>
                <a:off x="8258052" y="5249668"/>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09AA27F-BA65-704F-AA88-A11E555785FD}"/>
                  </a:ext>
                </a:extLst>
              </p:cNvPr>
              <p:cNvSpPr/>
              <p:nvPr/>
            </p:nvSpPr>
            <p:spPr>
              <a:xfrm>
                <a:off x="8258052" y="5485162"/>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9A6C0CC5-4CA5-ED43-945A-F6C39E7D423C}"/>
                  </a:ext>
                </a:extLst>
              </p:cNvPr>
              <p:cNvSpPr/>
              <p:nvPr/>
            </p:nvSpPr>
            <p:spPr>
              <a:xfrm>
                <a:off x="8258052" y="5720656"/>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Arrow Connector 73">
                <a:extLst>
                  <a:ext uri="{FF2B5EF4-FFF2-40B4-BE49-F238E27FC236}">
                    <a16:creationId xmlns:a16="http://schemas.microsoft.com/office/drawing/2014/main" id="{E3B827DD-022D-2941-B002-6ED58BFD58E9}"/>
                  </a:ext>
                </a:extLst>
              </p:cNvPr>
              <p:cNvCxnSpPr>
                <a:cxnSpLocks/>
                <a:stCxn id="63" idx="3"/>
                <a:endCxn id="69" idx="1"/>
              </p:cNvCxnSpPr>
              <p:nvPr/>
            </p:nvCxnSpPr>
            <p:spPr>
              <a:xfrm flipV="1">
                <a:off x="7871419" y="5473796"/>
                <a:ext cx="356463" cy="88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591EE74A-EAAA-5E43-89C8-1DC31A9D8102}"/>
                  </a:ext>
                </a:extLst>
              </p:cNvPr>
              <p:cNvCxnSpPr/>
              <p:nvPr/>
            </p:nvCxnSpPr>
            <p:spPr>
              <a:xfrm>
                <a:off x="8503546" y="5471685"/>
                <a:ext cx="319995" cy="10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Rounded Rectangle 75">
                <a:extLst>
                  <a:ext uri="{FF2B5EF4-FFF2-40B4-BE49-F238E27FC236}">
                    <a16:creationId xmlns:a16="http://schemas.microsoft.com/office/drawing/2014/main" id="{EC5F7DB7-2B42-D74D-8AEB-D4D5049BC0F0}"/>
                  </a:ext>
                </a:extLst>
              </p:cNvPr>
              <p:cNvSpPr/>
              <p:nvPr/>
            </p:nvSpPr>
            <p:spPr>
              <a:xfrm>
                <a:off x="9096869" y="4977900"/>
                <a:ext cx="275664" cy="990125"/>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E9354AA6-952A-F549-A98A-3B35BC42E6C2}"/>
                  </a:ext>
                </a:extLst>
              </p:cNvPr>
              <p:cNvSpPr/>
              <p:nvPr/>
            </p:nvSpPr>
            <p:spPr>
              <a:xfrm>
                <a:off x="9127039" y="5013341"/>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1E6926CD-0F8C-B147-B498-58E0866FD16E}"/>
                  </a:ext>
                </a:extLst>
              </p:cNvPr>
              <p:cNvSpPr/>
              <p:nvPr/>
            </p:nvSpPr>
            <p:spPr>
              <a:xfrm>
                <a:off x="9127039" y="5248835"/>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82BF89C5-87AA-6942-950B-96EF984F1A68}"/>
                  </a:ext>
                </a:extLst>
              </p:cNvPr>
              <p:cNvSpPr/>
              <p:nvPr/>
            </p:nvSpPr>
            <p:spPr>
              <a:xfrm>
                <a:off x="9127039" y="5484329"/>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C4100921-CCF0-1E4F-BDEA-D08445B9DCDC}"/>
                  </a:ext>
                </a:extLst>
              </p:cNvPr>
              <p:cNvSpPr/>
              <p:nvPr/>
            </p:nvSpPr>
            <p:spPr>
              <a:xfrm>
                <a:off x="9127039" y="5719823"/>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Arrow Connector 80">
                <a:extLst>
                  <a:ext uri="{FF2B5EF4-FFF2-40B4-BE49-F238E27FC236}">
                    <a16:creationId xmlns:a16="http://schemas.microsoft.com/office/drawing/2014/main" id="{ECCDBA28-D79F-DC41-AAB2-9EB565772F94}"/>
                  </a:ext>
                </a:extLst>
              </p:cNvPr>
              <p:cNvCxnSpPr>
                <a:cxnSpLocks/>
                <a:endCxn id="76" idx="1"/>
              </p:cNvCxnSpPr>
              <p:nvPr/>
            </p:nvCxnSpPr>
            <p:spPr>
              <a:xfrm>
                <a:off x="8776874" y="5471908"/>
                <a:ext cx="319995" cy="10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a:extLst>
                  <a:ext uri="{FF2B5EF4-FFF2-40B4-BE49-F238E27FC236}">
                    <a16:creationId xmlns:a16="http://schemas.microsoft.com/office/drawing/2014/main" id="{0BA51552-8024-CC42-AB7D-51AFC2959899}"/>
                  </a:ext>
                </a:extLst>
              </p:cNvPr>
              <p:cNvSpPr/>
              <p:nvPr/>
            </p:nvSpPr>
            <p:spPr>
              <a:xfrm>
                <a:off x="9728996" y="4969096"/>
                <a:ext cx="275664" cy="990125"/>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0FEBC18F-86CB-734F-A8B1-DCC71147160F}"/>
                  </a:ext>
                </a:extLst>
              </p:cNvPr>
              <p:cNvSpPr/>
              <p:nvPr/>
            </p:nvSpPr>
            <p:spPr>
              <a:xfrm>
                <a:off x="9759166" y="5004537"/>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581FAA8E-E49D-CA40-9AD4-AC491757A525}"/>
                  </a:ext>
                </a:extLst>
              </p:cNvPr>
              <p:cNvSpPr/>
              <p:nvPr/>
            </p:nvSpPr>
            <p:spPr>
              <a:xfrm>
                <a:off x="9759166" y="5240031"/>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1E9FCBC7-6765-9B48-A3F5-4D4E874C7A1B}"/>
                  </a:ext>
                </a:extLst>
              </p:cNvPr>
              <p:cNvSpPr/>
              <p:nvPr/>
            </p:nvSpPr>
            <p:spPr>
              <a:xfrm>
                <a:off x="9759166" y="5475525"/>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97464AEA-32C8-7241-BBF1-A01FAEBEA6C2}"/>
                  </a:ext>
                </a:extLst>
              </p:cNvPr>
              <p:cNvSpPr/>
              <p:nvPr/>
            </p:nvSpPr>
            <p:spPr>
              <a:xfrm>
                <a:off x="9759166" y="5711019"/>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a:extLst>
                  <a:ext uri="{FF2B5EF4-FFF2-40B4-BE49-F238E27FC236}">
                    <a16:creationId xmlns:a16="http://schemas.microsoft.com/office/drawing/2014/main" id="{FE459F41-8A31-FD48-9A93-D8EFCAB4A733}"/>
                  </a:ext>
                </a:extLst>
              </p:cNvPr>
              <p:cNvCxnSpPr>
                <a:cxnSpLocks/>
                <a:stCxn id="76" idx="3"/>
                <a:endCxn id="82" idx="1"/>
              </p:cNvCxnSpPr>
              <p:nvPr/>
            </p:nvCxnSpPr>
            <p:spPr>
              <a:xfrm flipV="1">
                <a:off x="9372533" y="5464159"/>
                <a:ext cx="356463" cy="88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0618C85-739A-D04E-AB1D-DF9C972CE0EF}"/>
                  </a:ext>
                </a:extLst>
              </p:cNvPr>
              <p:cNvCxnSpPr/>
              <p:nvPr/>
            </p:nvCxnSpPr>
            <p:spPr>
              <a:xfrm>
                <a:off x="10004660" y="5462048"/>
                <a:ext cx="319995" cy="10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9" name="Oval 88">
              <a:extLst>
                <a:ext uri="{FF2B5EF4-FFF2-40B4-BE49-F238E27FC236}">
                  <a16:creationId xmlns:a16="http://schemas.microsoft.com/office/drawing/2014/main" id="{688CEBAF-2EBB-534B-8727-2F5D5B84129F}"/>
                </a:ext>
              </a:extLst>
            </p:cNvPr>
            <p:cNvSpPr/>
            <p:nvPr/>
          </p:nvSpPr>
          <p:spPr>
            <a:xfrm>
              <a:off x="9996801" y="1914922"/>
              <a:ext cx="288758" cy="28875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Arrow Connector 89">
              <a:extLst>
                <a:ext uri="{FF2B5EF4-FFF2-40B4-BE49-F238E27FC236}">
                  <a16:creationId xmlns:a16="http://schemas.microsoft.com/office/drawing/2014/main" id="{C82F04D8-97AF-3D4F-A373-6438E7A87181}"/>
                </a:ext>
              </a:extLst>
            </p:cNvPr>
            <p:cNvCxnSpPr>
              <a:stCxn id="89" idx="6"/>
            </p:cNvCxnSpPr>
            <p:nvPr/>
          </p:nvCxnSpPr>
          <p:spPr>
            <a:xfrm flipV="1">
              <a:off x="10285559" y="1765629"/>
              <a:ext cx="399648" cy="2936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AF3BC72C-1A16-3F46-916F-B112A47D2718}"/>
                </a:ext>
              </a:extLst>
            </p:cNvPr>
            <p:cNvCxnSpPr>
              <a:cxnSpLocks/>
              <a:stCxn id="89" idx="6"/>
            </p:cNvCxnSpPr>
            <p:nvPr/>
          </p:nvCxnSpPr>
          <p:spPr>
            <a:xfrm>
              <a:off x="10285559" y="2059301"/>
              <a:ext cx="399648" cy="2303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E9699EE9-CC1C-7D42-B6CD-1F4B8060F935}"/>
                </a:ext>
              </a:extLst>
            </p:cNvPr>
            <p:cNvCxnSpPr>
              <a:cxnSpLocks/>
              <a:stCxn id="89" idx="6"/>
            </p:cNvCxnSpPr>
            <p:nvPr/>
          </p:nvCxnSpPr>
          <p:spPr>
            <a:xfrm>
              <a:off x="10285559" y="2059301"/>
              <a:ext cx="4212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721ED944-DE48-CE4A-92DE-940501A8E593}"/>
                </a:ext>
              </a:extLst>
            </p:cNvPr>
            <p:cNvSpPr txBox="1"/>
            <p:nvPr/>
          </p:nvSpPr>
          <p:spPr>
            <a:xfrm>
              <a:off x="10685207" y="1572443"/>
              <a:ext cx="494110" cy="307777"/>
            </a:xfrm>
            <a:prstGeom prst="rect">
              <a:avLst/>
            </a:prstGeom>
            <a:noFill/>
          </p:spPr>
          <p:txBody>
            <a:bodyPr wrap="none" rtlCol="0">
              <a:spAutoFit/>
            </a:bodyPr>
            <a:lstStyle/>
            <a:p>
              <a:r>
                <a:rPr lang="en-US" sz="1400" dirty="0"/>
                <a:t>Tom</a:t>
              </a:r>
            </a:p>
          </p:txBody>
        </p:sp>
        <p:sp>
          <p:nvSpPr>
            <p:cNvPr id="94" name="TextBox 93">
              <a:extLst>
                <a:ext uri="{FF2B5EF4-FFF2-40B4-BE49-F238E27FC236}">
                  <a16:creationId xmlns:a16="http://schemas.microsoft.com/office/drawing/2014/main" id="{3582215C-EBCC-A64C-A66D-6B38CFAA0C9A}"/>
                </a:ext>
              </a:extLst>
            </p:cNvPr>
            <p:cNvSpPr txBox="1"/>
            <p:nvPr/>
          </p:nvSpPr>
          <p:spPr>
            <a:xfrm>
              <a:off x="10685207" y="1902732"/>
              <a:ext cx="769763" cy="307777"/>
            </a:xfrm>
            <a:prstGeom prst="rect">
              <a:avLst/>
            </a:prstGeom>
            <a:noFill/>
          </p:spPr>
          <p:txBody>
            <a:bodyPr wrap="none" rtlCol="0">
              <a:spAutoFit/>
            </a:bodyPr>
            <a:lstStyle/>
            <a:p>
              <a:r>
                <a:rPr lang="en-US" sz="1400" dirty="0"/>
                <a:t>Garfield</a:t>
              </a:r>
            </a:p>
          </p:txBody>
        </p:sp>
        <p:sp>
          <p:nvSpPr>
            <p:cNvPr id="95" name="TextBox 94">
              <a:extLst>
                <a:ext uri="{FF2B5EF4-FFF2-40B4-BE49-F238E27FC236}">
                  <a16:creationId xmlns:a16="http://schemas.microsoft.com/office/drawing/2014/main" id="{5CD1D129-1554-354B-B8AE-98909CEE59F9}"/>
                </a:ext>
              </a:extLst>
            </p:cNvPr>
            <p:cNvSpPr txBox="1"/>
            <p:nvPr/>
          </p:nvSpPr>
          <p:spPr>
            <a:xfrm>
              <a:off x="10706804" y="2263575"/>
              <a:ext cx="739305" cy="307777"/>
            </a:xfrm>
            <a:prstGeom prst="rect">
              <a:avLst/>
            </a:prstGeom>
            <a:noFill/>
          </p:spPr>
          <p:txBody>
            <a:bodyPr wrap="none" rtlCol="0">
              <a:spAutoFit/>
            </a:bodyPr>
            <a:lstStyle/>
            <a:p>
              <a:r>
                <a:rPr lang="en-US" sz="1400" dirty="0"/>
                <a:t>Neither</a:t>
              </a:r>
            </a:p>
          </p:txBody>
        </p:sp>
      </p:grpSp>
      <p:sp>
        <p:nvSpPr>
          <p:cNvPr id="96" name="Left Brace 95">
            <a:extLst>
              <a:ext uri="{FF2B5EF4-FFF2-40B4-BE49-F238E27FC236}">
                <a16:creationId xmlns:a16="http://schemas.microsoft.com/office/drawing/2014/main" id="{6E87D4C5-F9CE-7442-8BF4-BFC0FDFD9FF8}"/>
              </a:ext>
            </a:extLst>
          </p:cNvPr>
          <p:cNvSpPr/>
          <p:nvPr/>
        </p:nvSpPr>
        <p:spPr>
          <a:xfrm rot="16200000">
            <a:off x="3066397" y="745060"/>
            <a:ext cx="213261" cy="4310488"/>
          </a:xfrm>
          <a:prstGeom prst="leftBrace">
            <a:avLst>
              <a:gd name="adj1" fmla="val 34124"/>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7" name="TextBox 96">
            <a:extLst>
              <a:ext uri="{FF2B5EF4-FFF2-40B4-BE49-F238E27FC236}">
                <a16:creationId xmlns:a16="http://schemas.microsoft.com/office/drawing/2014/main" id="{0F0F178A-A9AB-1C49-9210-9FE75835D610}"/>
              </a:ext>
            </a:extLst>
          </p:cNvPr>
          <p:cNvSpPr txBox="1"/>
          <p:nvPr/>
        </p:nvSpPr>
        <p:spPr>
          <a:xfrm>
            <a:off x="1934902" y="3007244"/>
            <a:ext cx="2416944" cy="338554"/>
          </a:xfrm>
          <a:prstGeom prst="rect">
            <a:avLst/>
          </a:prstGeom>
          <a:noFill/>
        </p:spPr>
        <p:txBody>
          <a:bodyPr wrap="none" rtlCol="0">
            <a:spAutoFit/>
          </a:bodyPr>
          <a:lstStyle/>
          <a:p>
            <a:r>
              <a:rPr lang="en-US" sz="1600" dirty="0"/>
              <a:t>Partially freeze parameters</a:t>
            </a:r>
          </a:p>
        </p:txBody>
      </p:sp>
      <p:sp>
        <p:nvSpPr>
          <p:cNvPr id="98" name="Left Brace 97">
            <a:extLst>
              <a:ext uri="{FF2B5EF4-FFF2-40B4-BE49-F238E27FC236}">
                <a16:creationId xmlns:a16="http://schemas.microsoft.com/office/drawing/2014/main" id="{5E53B919-43BF-754A-A723-F55971DF4D7D}"/>
              </a:ext>
            </a:extLst>
          </p:cNvPr>
          <p:cNvSpPr/>
          <p:nvPr/>
        </p:nvSpPr>
        <p:spPr>
          <a:xfrm rot="16200000">
            <a:off x="7734927" y="722878"/>
            <a:ext cx="213261" cy="4310488"/>
          </a:xfrm>
          <a:prstGeom prst="leftBrace">
            <a:avLst>
              <a:gd name="adj1" fmla="val 34124"/>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TextBox 98">
            <a:extLst>
              <a:ext uri="{FF2B5EF4-FFF2-40B4-BE49-F238E27FC236}">
                <a16:creationId xmlns:a16="http://schemas.microsoft.com/office/drawing/2014/main" id="{9328F2D4-D996-AB42-84F8-66DE49762BBD}"/>
              </a:ext>
            </a:extLst>
          </p:cNvPr>
          <p:cNvSpPr txBox="1"/>
          <p:nvPr/>
        </p:nvSpPr>
        <p:spPr>
          <a:xfrm>
            <a:off x="6850997" y="3006747"/>
            <a:ext cx="1981120" cy="338554"/>
          </a:xfrm>
          <a:prstGeom prst="rect">
            <a:avLst/>
          </a:prstGeom>
          <a:noFill/>
        </p:spPr>
        <p:txBody>
          <a:bodyPr wrap="none" rtlCol="0">
            <a:spAutoFit/>
          </a:bodyPr>
          <a:lstStyle/>
          <a:p>
            <a:r>
              <a:rPr lang="en-US" sz="1600" dirty="0"/>
              <a:t>Set this part trainable</a:t>
            </a:r>
          </a:p>
        </p:txBody>
      </p:sp>
      <p:sp>
        <p:nvSpPr>
          <p:cNvPr id="100" name="TextBox 99">
            <a:extLst>
              <a:ext uri="{FF2B5EF4-FFF2-40B4-BE49-F238E27FC236}">
                <a16:creationId xmlns:a16="http://schemas.microsoft.com/office/drawing/2014/main" id="{20C072FE-B847-4D4C-8AE3-B8B07B73DF53}"/>
              </a:ext>
            </a:extLst>
          </p:cNvPr>
          <p:cNvSpPr txBox="1"/>
          <p:nvPr/>
        </p:nvSpPr>
        <p:spPr>
          <a:xfrm>
            <a:off x="853222" y="3691823"/>
            <a:ext cx="3563411" cy="369332"/>
          </a:xfrm>
          <a:prstGeom prst="rect">
            <a:avLst/>
          </a:prstGeom>
          <a:noFill/>
        </p:spPr>
        <p:txBody>
          <a:bodyPr wrap="none" rtlCol="0">
            <a:spAutoFit/>
          </a:bodyPr>
          <a:lstStyle/>
          <a:p>
            <a:r>
              <a:rPr lang="en-US" dirty="0"/>
              <a:t>If you have a really large training set</a:t>
            </a:r>
          </a:p>
        </p:txBody>
      </p:sp>
      <p:grpSp>
        <p:nvGrpSpPr>
          <p:cNvPr id="192" name="Group 191">
            <a:extLst>
              <a:ext uri="{FF2B5EF4-FFF2-40B4-BE49-F238E27FC236}">
                <a16:creationId xmlns:a16="http://schemas.microsoft.com/office/drawing/2014/main" id="{4CB3C43A-9DBC-D942-9408-1DAF3C0A3B68}"/>
              </a:ext>
            </a:extLst>
          </p:cNvPr>
          <p:cNvGrpSpPr/>
          <p:nvPr/>
        </p:nvGrpSpPr>
        <p:grpSpPr>
          <a:xfrm>
            <a:off x="737031" y="4263391"/>
            <a:ext cx="10616770" cy="1044772"/>
            <a:chOff x="737031" y="4263391"/>
            <a:chExt cx="10616770" cy="1044772"/>
          </a:xfrm>
        </p:grpSpPr>
        <p:grpSp>
          <p:nvGrpSpPr>
            <p:cNvPr id="101" name="Group 100">
              <a:extLst>
                <a:ext uri="{FF2B5EF4-FFF2-40B4-BE49-F238E27FC236}">
                  <a16:creationId xmlns:a16="http://schemas.microsoft.com/office/drawing/2014/main" id="{DCC982E2-D753-B045-A047-E238B24FFB05}"/>
                </a:ext>
              </a:extLst>
            </p:cNvPr>
            <p:cNvGrpSpPr/>
            <p:nvPr/>
          </p:nvGrpSpPr>
          <p:grpSpPr>
            <a:xfrm>
              <a:off x="737031" y="4263391"/>
              <a:ext cx="9143861" cy="1044772"/>
              <a:chOff x="1180794" y="4969096"/>
              <a:chExt cx="9143861" cy="1044772"/>
            </a:xfrm>
          </p:grpSpPr>
          <p:sp>
            <p:nvSpPr>
              <p:cNvPr id="102" name="Rounded Rectangle 101">
                <a:extLst>
                  <a:ext uri="{FF2B5EF4-FFF2-40B4-BE49-F238E27FC236}">
                    <a16:creationId xmlns:a16="http://schemas.microsoft.com/office/drawing/2014/main" id="{54DE1EF6-750B-4243-BBB9-40A03428F94E}"/>
                  </a:ext>
                </a:extLst>
              </p:cNvPr>
              <p:cNvSpPr/>
              <p:nvPr/>
            </p:nvSpPr>
            <p:spPr>
              <a:xfrm>
                <a:off x="1500789" y="5023743"/>
                <a:ext cx="275664" cy="990125"/>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34A7F6A1-FEE9-E44E-AC44-BEA344FB6E0C}"/>
                  </a:ext>
                </a:extLst>
              </p:cNvPr>
              <p:cNvSpPr/>
              <p:nvPr/>
            </p:nvSpPr>
            <p:spPr>
              <a:xfrm>
                <a:off x="1530959" y="5059184"/>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279014B7-75D8-FC4C-8E01-0A4223530629}"/>
                  </a:ext>
                </a:extLst>
              </p:cNvPr>
              <p:cNvSpPr/>
              <p:nvPr/>
            </p:nvSpPr>
            <p:spPr>
              <a:xfrm>
                <a:off x="1530959" y="5294678"/>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217DC58C-7CC8-0B46-8FF4-C9ACB5AB6BD9}"/>
                  </a:ext>
                </a:extLst>
              </p:cNvPr>
              <p:cNvSpPr/>
              <p:nvPr/>
            </p:nvSpPr>
            <p:spPr>
              <a:xfrm>
                <a:off x="1530959" y="5530172"/>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7888A482-38C8-644E-978B-1266144CC010}"/>
                  </a:ext>
                </a:extLst>
              </p:cNvPr>
              <p:cNvSpPr/>
              <p:nvPr/>
            </p:nvSpPr>
            <p:spPr>
              <a:xfrm>
                <a:off x="1530959" y="5765666"/>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Arrow Connector 106">
                <a:extLst>
                  <a:ext uri="{FF2B5EF4-FFF2-40B4-BE49-F238E27FC236}">
                    <a16:creationId xmlns:a16="http://schemas.microsoft.com/office/drawing/2014/main" id="{A97C1C22-3C43-1E48-A008-7F43DC92BEE8}"/>
                  </a:ext>
                </a:extLst>
              </p:cNvPr>
              <p:cNvCxnSpPr>
                <a:cxnSpLocks/>
                <a:endCxn id="102" idx="1"/>
              </p:cNvCxnSpPr>
              <p:nvPr/>
            </p:nvCxnSpPr>
            <p:spPr>
              <a:xfrm>
                <a:off x="1180794" y="5517751"/>
                <a:ext cx="319995" cy="10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Rounded Rectangle 107">
                <a:extLst>
                  <a:ext uri="{FF2B5EF4-FFF2-40B4-BE49-F238E27FC236}">
                    <a16:creationId xmlns:a16="http://schemas.microsoft.com/office/drawing/2014/main" id="{221DB49E-CBF9-0C42-ABA8-654517CCA00E}"/>
                  </a:ext>
                </a:extLst>
              </p:cNvPr>
              <p:cNvSpPr/>
              <p:nvPr/>
            </p:nvSpPr>
            <p:spPr>
              <a:xfrm>
                <a:off x="2132916" y="5014939"/>
                <a:ext cx="275664" cy="990125"/>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2A03CB60-7EB3-D248-9BA4-2370C29A4A7A}"/>
                  </a:ext>
                </a:extLst>
              </p:cNvPr>
              <p:cNvSpPr/>
              <p:nvPr/>
            </p:nvSpPr>
            <p:spPr>
              <a:xfrm>
                <a:off x="2163086" y="5050380"/>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864E7EF-9DDD-894D-8E3D-2B7FF3A96036}"/>
                  </a:ext>
                </a:extLst>
              </p:cNvPr>
              <p:cNvSpPr/>
              <p:nvPr/>
            </p:nvSpPr>
            <p:spPr>
              <a:xfrm>
                <a:off x="2163086" y="5285874"/>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A9E0694C-58CF-404B-BAF0-55A6BA2960FF}"/>
                  </a:ext>
                </a:extLst>
              </p:cNvPr>
              <p:cNvSpPr/>
              <p:nvPr/>
            </p:nvSpPr>
            <p:spPr>
              <a:xfrm>
                <a:off x="2163086" y="5521368"/>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A264760B-B8EB-0D45-A5AB-ACD9DBC35C32}"/>
                  </a:ext>
                </a:extLst>
              </p:cNvPr>
              <p:cNvSpPr/>
              <p:nvPr/>
            </p:nvSpPr>
            <p:spPr>
              <a:xfrm>
                <a:off x="2163086" y="5756862"/>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3" name="Straight Arrow Connector 112">
                <a:extLst>
                  <a:ext uri="{FF2B5EF4-FFF2-40B4-BE49-F238E27FC236}">
                    <a16:creationId xmlns:a16="http://schemas.microsoft.com/office/drawing/2014/main" id="{CD7FAB88-11EF-344D-9E95-CCA2BD559FD7}"/>
                  </a:ext>
                </a:extLst>
              </p:cNvPr>
              <p:cNvCxnSpPr>
                <a:cxnSpLocks/>
                <a:stCxn id="102" idx="3"/>
                <a:endCxn id="108" idx="1"/>
              </p:cNvCxnSpPr>
              <p:nvPr/>
            </p:nvCxnSpPr>
            <p:spPr>
              <a:xfrm flipV="1">
                <a:off x="1776453" y="5510002"/>
                <a:ext cx="356463" cy="88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E5544B79-3625-544C-A847-86971E09A45B}"/>
                  </a:ext>
                </a:extLst>
              </p:cNvPr>
              <p:cNvCxnSpPr/>
              <p:nvPr/>
            </p:nvCxnSpPr>
            <p:spPr>
              <a:xfrm>
                <a:off x="2408580" y="5507891"/>
                <a:ext cx="319995" cy="10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5" name="Rounded Rectangle 114">
                <a:extLst>
                  <a:ext uri="{FF2B5EF4-FFF2-40B4-BE49-F238E27FC236}">
                    <a16:creationId xmlns:a16="http://schemas.microsoft.com/office/drawing/2014/main" id="{64E42BFF-AE8E-244F-9992-BC993721A182}"/>
                  </a:ext>
                </a:extLst>
              </p:cNvPr>
              <p:cNvSpPr/>
              <p:nvPr/>
            </p:nvSpPr>
            <p:spPr>
              <a:xfrm>
                <a:off x="3032073" y="5014939"/>
                <a:ext cx="275664" cy="990125"/>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E54EB3C0-89F8-A244-A4F3-DD44E9A04AA3}"/>
                  </a:ext>
                </a:extLst>
              </p:cNvPr>
              <p:cNvSpPr/>
              <p:nvPr/>
            </p:nvSpPr>
            <p:spPr>
              <a:xfrm>
                <a:off x="3062243" y="5050380"/>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9EC43709-5B49-2C44-AB4E-9A21C9AC91B7}"/>
                  </a:ext>
                </a:extLst>
              </p:cNvPr>
              <p:cNvSpPr/>
              <p:nvPr/>
            </p:nvSpPr>
            <p:spPr>
              <a:xfrm>
                <a:off x="3062243" y="5285874"/>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B40E1F03-F3F2-EF44-9018-2ED35BD80CEE}"/>
                  </a:ext>
                </a:extLst>
              </p:cNvPr>
              <p:cNvSpPr/>
              <p:nvPr/>
            </p:nvSpPr>
            <p:spPr>
              <a:xfrm>
                <a:off x="3062243" y="5521368"/>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94ED41EB-0AFF-5345-9623-67A6CB2E1DC6}"/>
                  </a:ext>
                </a:extLst>
              </p:cNvPr>
              <p:cNvSpPr/>
              <p:nvPr/>
            </p:nvSpPr>
            <p:spPr>
              <a:xfrm>
                <a:off x="3062243" y="5756862"/>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Arrow Connector 119">
                <a:extLst>
                  <a:ext uri="{FF2B5EF4-FFF2-40B4-BE49-F238E27FC236}">
                    <a16:creationId xmlns:a16="http://schemas.microsoft.com/office/drawing/2014/main" id="{92112BB6-9E5D-2245-B207-FEA44DDB967A}"/>
                  </a:ext>
                </a:extLst>
              </p:cNvPr>
              <p:cNvCxnSpPr>
                <a:cxnSpLocks/>
                <a:endCxn id="115" idx="1"/>
              </p:cNvCxnSpPr>
              <p:nvPr/>
            </p:nvCxnSpPr>
            <p:spPr>
              <a:xfrm>
                <a:off x="2712078" y="5508947"/>
                <a:ext cx="319995" cy="10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Rounded Rectangle 120">
                <a:extLst>
                  <a:ext uri="{FF2B5EF4-FFF2-40B4-BE49-F238E27FC236}">
                    <a16:creationId xmlns:a16="http://schemas.microsoft.com/office/drawing/2014/main" id="{B365C717-54B4-B347-976C-F2ABDFAEE88D}"/>
                  </a:ext>
                </a:extLst>
              </p:cNvPr>
              <p:cNvSpPr/>
              <p:nvPr/>
            </p:nvSpPr>
            <p:spPr>
              <a:xfrm>
                <a:off x="3664200" y="5006135"/>
                <a:ext cx="275664" cy="990125"/>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AF6210C-B79A-EE4E-BBB7-953C1CA8A3BB}"/>
                  </a:ext>
                </a:extLst>
              </p:cNvPr>
              <p:cNvSpPr/>
              <p:nvPr/>
            </p:nvSpPr>
            <p:spPr>
              <a:xfrm>
                <a:off x="3694370" y="5041576"/>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A8DDE5DB-1BB7-1A4F-B47B-09B2F9702648}"/>
                  </a:ext>
                </a:extLst>
              </p:cNvPr>
              <p:cNvSpPr/>
              <p:nvPr/>
            </p:nvSpPr>
            <p:spPr>
              <a:xfrm>
                <a:off x="3694370" y="5277070"/>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77B2BB6B-1D48-1449-B615-9A72595BC06C}"/>
                  </a:ext>
                </a:extLst>
              </p:cNvPr>
              <p:cNvSpPr/>
              <p:nvPr/>
            </p:nvSpPr>
            <p:spPr>
              <a:xfrm>
                <a:off x="3694370" y="5512564"/>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ABD7D1BA-87C1-B840-B111-459920980B6F}"/>
                  </a:ext>
                </a:extLst>
              </p:cNvPr>
              <p:cNvSpPr/>
              <p:nvPr/>
            </p:nvSpPr>
            <p:spPr>
              <a:xfrm>
                <a:off x="3694370" y="5748058"/>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81E4B6B9-E977-1B47-A87F-BD808AE1F41C}"/>
                  </a:ext>
                </a:extLst>
              </p:cNvPr>
              <p:cNvCxnSpPr>
                <a:cxnSpLocks/>
                <a:stCxn id="115" idx="3"/>
                <a:endCxn id="121" idx="1"/>
              </p:cNvCxnSpPr>
              <p:nvPr/>
            </p:nvCxnSpPr>
            <p:spPr>
              <a:xfrm flipV="1">
                <a:off x="3307737" y="5501198"/>
                <a:ext cx="356463" cy="88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662D97BB-A4DC-364C-8B45-FF5FBC631CD7}"/>
                  </a:ext>
                </a:extLst>
              </p:cNvPr>
              <p:cNvCxnSpPr/>
              <p:nvPr/>
            </p:nvCxnSpPr>
            <p:spPr>
              <a:xfrm>
                <a:off x="3939864" y="5499087"/>
                <a:ext cx="319995" cy="10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Rounded Rectangle 127">
                <a:extLst>
                  <a:ext uri="{FF2B5EF4-FFF2-40B4-BE49-F238E27FC236}">
                    <a16:creationId xmlns:a16="http://schemas.microsoft.com/office/drawing/2014/main" id="{F3115DAF-527B-7049-A0B3-6098AA151059}"/>
                  </a:ext>
                </a:extLst>
              </p:cNvPr>
              <p:cNvSpPr/>
              <p:nvPr/>
            </p:nvSpPr>
            <p:spPr>
              <a:xfrm>
                <a:off x="4533187" y="4997635"/>
                <a:ext cx="275664" cy="990125"/>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3BEAEEBE-0CEB-3D44-A492-8B8F65A5A299}"/>
                  </a:ext>
                </a:extLst>
              </p:cNvPr>
              <p:cNvSpPr/>
              <p:nvPr/>
            </p:nvSpPr>
            <p:spPr>
              <a:xfrm>
                <a:off x="4563357" y="5033076"/>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54BF2F2B-0AEC-A94D-B27D-9D61A04AB100}"/>
                  </a:ext>
                </a:extLst>
              </p:cNvPr>
              <p:cNvSpPr/>
              <p:nvPr/>
            </p:nvSpPr>
            <p:spPr>
              <a:xfrm>
                <a:off x="4563357" y="5268570"/>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11E87EEE-471E-DD43-ACA3-823653A62D87}"/>
                  </a:ext>
                </a:extLst>
              </p:cNvPr>
              <p:cNvSpPr/>
              <p:nvPr/>
            </p:nvSpPr>
            <p:spPr>
              <a:xfrm>
                <a:off x="4563357" y="5504064"/>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022F1616-6BC4-F145-8330-D9EDB68737D2}"/>
                  </a:ext>
                </a:extLst>
              </p:cNvPr>
              <p:cNvSpPr/>
              <p:nvPr/>
            </p:nvSpPr>
            <p:spPr>
              <a:xfrm>
                <a:off x="4563357" y="5739558"/>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3" name="Straight Arrow Connector 132">
                <a:extLst>
                  <a:ext uri="{FF2B5EF4-FFF2-40B4-BE49-F238E27FC236}">
                    <a16:creationId xmlns:a16="http://schemas.microsoft.com/office/drawing/2014/main" id="{A9D66DF3-264C-1640-A475-66FD2E076B90}"/>
                  </a:ext>
                </a:extLst>
              </p:cNvPr>
              <p:cNvCxnSpPr>
                <a:cxnSpLocks/>
                <a:endCxn id="128" idx="1"/>
              </p:cNvCxnSpPr>
              <p:nvPr/>
            </p:nvCxnSpPr>
            <p:spPr>
              <a:xfrm>
                <a:off x="4213192" y="5491643"/>
                <a:ext cx="319995" cy="10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Rounded Rectangle 133">
                <a:extLst>
                  <a:ext uri="{FF2B5EF4-FFF2-40B4-BE49-F238E27FC236}">
                    <a16:creationId xmlns:a16="http://schemas.microsoft.com/office/drawing/2014/main" id="{777B84E6-1F2F-AC4E-9F9C-F9FE3FBF9CAE}"/>
                  </a:ext>
                </a:extLst>
              </p:cNvPr>
              <p:cNvSpPr/>
              <p:nvPr/>
            </p:nvSpPr>
            <p:spPr>
              <a:xfrm>
                <a:off x="5165314" y="4988831"/>
                <a:ext cx="275664" cy="990125"/>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87496DEB-44F5-944F-A6C2-6C8F13D0A9DB}"/>
                  </a:ext>
                </a:extLst>
              </p:cNvPr>
              <p:cNvSpPr/>
              <p:nvPr/>
            </p:nvSpPr>
            <p:spPr>
              <a:xfrm>
                <a:off x="5195484" y="5024272"/>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C1A966CC-9E2D-9141-8E48-4E5C5DD2D687}"/>
                  </a:ext>
                </a:extLst>
              </p:cNvPr>
              <p:cNvSpPr/>
              <p:nvPr/>
            </p:nvSpPr>
            <p:spPr>
              <a:xfrm>
                <a:off x="5195484" y="5259766"/>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88FEE282-4AE6-504E-A467-70AA8644CCF3}"/>
                  </a:ext>
                </a:extLst>
              </p:cNvPr>
              <p:cNvSpPr/>
              <p:nvPr/>
            </p:nvSpPr>
            <p:spPr>
              <a:xfrm>
                <a:off x="5195484" y="5495260"/>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9ACFAE87-8910-6B41-B80B-47530A76810D}"/>
                  </a:ext>
                </a:extLst>
              </p:cNvPr>
              <p:cNvSpPr/>
              <p:nvPr/>
            </p:nvSpPr>
            <p:spPr>
              <a:xfrm>
                <a:off x="5195484" y="5730754"/>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a:extLst>
                  <a:ext uri="{FF2B5EF4-FFF2-40B4-BE49-F238E27FC236}">
                    <a16:creationId xmlns:a16="http://schemas.microsoft.com/office/drawing/2014/main" id="{D965A245-4097-8042-ACF7-896E15A645FE}"/>
                  </a:ext>
                </a:extLst>
              </p:cNvPr>
              <p:cNvCxnSpPr>
                <a:cxnSpLocks/>
                <a:stCxn id="128" idx="3"/>
                <a:endCxn id="134" idx="1"/>
              </p:cNvCxnSpPr>
              <p:nvPr/>
            </p:nvCxnSpPr>
            <p:spPr>
              <a:xfrm flipV="1">
                <a:off x="4808851" y="5483894"/>
                <a:ext cx="356463" cy="88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2CED9E17-4819-934E-BEB5-870C7937C7C9}"/>
                  </a:ext>
                </a:extLst>
              </p:cNvPr>
              <p:cNvCxnSpPr/>
              <p:nvPr/>
            </p:nvCxnSpPr>
            <p:spPr>
              <a:xfrm>
                <a:off x="5440978" y="5481783"/>
                <a:ext cx="319995" cy="10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1" name="Rounded Rectangle 140">
                <a:extLst>
                  <a:ext uri="{FF2B5EF4-FFF2-40B4-BE49-F238E27FC236}">
                    <a16:creationId xmlns:a16="http://schemas.microsoft.com/office/drawing/2014/main" id="{456FF666-DAF7-9A47-9900-7837674B4226}"/>
                  </a:ext>
                </a:extLst>
              </p:cNvPr>
              <p:cNvSpPr/>
              <p:nvPr/>
            </p:nvSpPr>
            <p:spPr>
              <a:xfrm>
                <a:off x="6064471" y="4988831"/>
                <a:ext cx="275664" cy="990125"/>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18E1CAB3-9854-D44D-AB06-0AC14C857DB5}"/>
                  </a:ext>
                </a:extLst>
              </p:cNvPr>
              <p:cNvSpPr/>
              <p:nvPr/>
            </p:nvSpPr>
            <p:spPr>
              <a:xfrm>
                <a:off x="6094641" y="5024272"/>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350E44CF-A95A-944B-8534-D2839E2D84C4}"/>
                  </a:ext>
                </a:extLst>
              </p:cNvPr>
              <p:cNvSpPr/>
              <p:nvPr/>
            </p:nvSpPr>
            <p:spPr>
              <a:xfrm>
                <a:off x="6094641" y="5259766"/>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285C1E18-B412-1C4D-8474-95C9B60D487A}"/>
                  </a:ext>
                </a:extLst>
              </p:cNvPr>
              <p:cNvSpPr/>
              <p:nvPr/>
            </p:nvSpPr>
            <p:spPr>
              <a:xfrm>
                <a:off x="6094641" y="5495260"/>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3C905606-FDC1-DB4F-8E49-2AF6F6646F71}"/>
                  </a:ext>
                </a:extLst>
              </p:cNvPr>
              <p:cNvSpPr/>
              <p:nvPr/>
            </p:nvSpPr>
            <p:spPr>
              <a:xfrm>
                <a:off x="6094641" y="5730754"/>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6" name="Straight Arrow Connector 145">
                <a:extLst>
                  <a:ext uri="{FF2B5EF4-FFF2-40B4-BE49-F238E27FC236}">
                    <a16:creationId xmlns:a16="http://schemas.microsoft.com/office/drawing/2014/main" id="{F9CF0A84-5079-494F-A602-7AA7BEFD34F9}"/>
                  </a:ext>
                </a:extLst>
              </p:cNvPr>
              <p:cNvCxnSpPr>
                <a:cxnSpLocks/>
                <a:endCxn id="141" idx="1"/>
              </p:cNvCxnSpPr>
              <p:nvPr/>
            </p:nvCxnSpPr>
            <p:spPr>
              <a:xfrm>
                <a:off x="5744476" y="5482839"/>
                <a:ext cx="319995" cy="10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Rounded Rectangle 146">
                <a:extLst>
                  <a:ext uri="{FF2B5EF4-FFF2-40B4-BE49-F238E27FC236}">
                    <a16:creationId xmlns:a16="http://schemas.microsoft.com/office/drawing/2014/main" id="{F0B2BD0C-EA0A-FB4E-B2F5-CAFA0446DFBC}"/>
                  </a:ext>
                </a:extLst>
              </p:cNvPr>
              <p:cNvSpPr/>
              <p:nvPr/>
            </p:nvSpPr>
            <p:spPr>
              <a:xfrm>
                <a:off x="6696598" y="4980027"/>
                <a:ext cx="275664" cy="990125"/>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BBFBFC23-6D6A-BC44-9F91-344363241DFA}"/>
                  </a:ext>
                </a:extLst>
              </p:cNvPr>
              <p:cNvSpPr/>
              <p:nvPr/>
            </p:nvSpPr>
            <p:spPr>
              <a:xfrm>
                <a:off x="6726768" y="5015468"/>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B56DB04D-D979-2141-A418-09F6AEA7FDEA}"/>
                  </a:ext>
                </a:extLst>
              </p:cNvPr>
              <p:cNvSpPr/>
              <p:nvPr/>
            </p:nvSpPr>
            <p:spPr>
              <a:xfrm>
                <a:off x="6726768" y="5250962"/>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2CD3AEFD-1F16-604E-A756-CDE4B1BB3117}"/>
                  </a:ext>
                </a:extLst>
              </p:cNvPr>
              <p:cNvSpPr/>
              <p:nvPr/>
            </p:nvSpPr>
            <p:spPr>
              <a:xfrm>
                <a:off x="6726768" y="5486456"/>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8B6A9024-2E06-FC4F-A1B6-1B534B10B8EC}"/>
                  </a:ext>
                </a:extLst>
              </p:cNvPr>
              <p:cNvSpPr/>
              <p:nvPr/>
            </p:nvSpPr>
            <p:spPr>
              <a:xfrm>
                <a:off x="6726768" y="5721950"/>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Arrow Connector 151">
                <a:extLst>
                  <a:ext uri="{FF2B5EF4-FFF2-40B4-BE49-F238E27FC236}">
                    <a16:creationId xmlns:a16="http://schemas.microsoft.com/office/drawing/2014/main" id="{3FD9F5AE-7CA2-A948-BD10-B8EE0543FE6E}"/>
                  </a:ext>
                </a:extLst>
              </p:cNvPr>
              <p:cNvCxnSpPr>
                <a:cxnSpLocks/>
                <a:stCxn id="141" idx="3"/>
                <a:endCxn id="147" idx="1"/>
              </p:cNvCxnSpPr>
              <p:nvPr/>
            </p:nvCxnSpPr>
            <p:spPr>
              <a:xfrm flipV="1">
                <a:off x="6340135" y="5475090"/>
                <a:ext cx="356463" cy="88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7497C61A-87E5-9040-A429-6D29B3EF95F6}"/>
                  </a:ext>
                </a:extLst>
              </p:cNvPr>
              <p:cNvCxnSpPr/>
              <p:nvPr/>
            </p:nvCxnSpPr>
            <p:spPr>
              <a:xfrm>
                <a:off x="6972262" y="5472979"/>
                <a:ext cx="319995" cy="10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4" name="Rounded Rectangle 153">
                <a:extLst>
                  <a:ext uri="{FF2B5EF4-FFF2-40B4-BE49-F238E27FC236}">
                    <a16:creationId xmlns:a16="http://schemas.microsoft.com/office/drawing/2014/main" id="{F87E34DB-035E-8348-9A86-E020EA958C11}"/>
                  </a:ext>
                </a:extLst>
              </p:cNvPr>
              <p:cNvSpPr/>
              <p:nvPr/>
            </p:nvSpPr>
            <p:spPr>
              <a:xfrm>
                <a:off x="7595755" y="4987537"/>
                <a:ext cx="275664" cy="990125"/>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A20C73DD-D5FF-BB41-A303-73D14318329A}"/>
                  </a:ext>
                </a:extLst>
              </p:cNvPr>
              <p:cNvSpPr/>
              <p:nvPr/>
            </p:nvSpPr>
            <p:spPr>
              <a:xfrm>
                <a:off x="7625925" y="5022978"/>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C037BADD-4420-3F4C-AE00-D872FAC040C4}"/>
                  </a:ext>
                </a:extLst>
              </p:cNvPr>
              <p:cNvSpPr/>
              <p:nvPr/>
            </p:nvSpPr>
            <p:spPr>
              <a:xfrm>
                <a:off x="7625925" y="5258472"/>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060E9F02-FC8F-F244-B66B-C2ADE46536DD}"/>
                  </a:ext>
                </a:extLst>
              </p:cNvPr>
              <p:cNvSpPr/>
              <p:nvPr/>
            </p:nvSpPr>
            <p:spPr>
              <a:xfrm>
                <a:off x="7625925" y="5493966"/>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B6CA42E4-D6C8-2C46-AD8A-7E2FF9A10E59}"/>
                  </a:ext>
                </a:extLst>
              </p:cNvPr>
              <p:cNvSpPr/>
              <p:nvPr/>
            </p:nvSpPr>
            <p:spPr>
              <a:xfrm>
                <a:off x="7625925" y="5729460"/>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9" name="Straight Arrow Connector 158">
                <a:extLst>
                  <a:ext uri="{FF2B5EF4-FFF2-40B4-BE49-F238E27FC236}">
                    <a16:creationId xmlns:a16="http://schemas.microsoft.com/office/drawing/2014/main" id="{D150FBDF-5ABE-C84B-8CE4-1961975EE4AF}"/>
                  </a:ext>
                </a:extLst>
              </p:cNvPr>
              <p:cNvCxnSpPr>
                <a:cxnSpLocks/>
                <a:endCxn id="154" idx="1"/>
              </p:cNvCxnSpPr>
              <p:nvPr/>
            </p:nvCxnSpPr>
            <p:spPr>
              <a:xfrm>
                <a:off x="7275760" y="5481545"/>
                <a:ext cx="319995" cy="10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Rounded Rectangle 159">
                <a:extLst>
                  <a:ext uri="{FF2B5EF4-FFF2-40B4-BE49-F238E27FC236}">
                    <a16:creationId xmlns:a16="http://schemas.microsoft.com/office/drawing/2014/main" id="{DDA868AE-F164-C34E-A92C-CC5B87076CD4}"/>
                  </a:ext>
                </a:extLst>
              </p:cNvPr>
              <p:cNvSpPr/>
              <p:nvPr/>
            </p:nvSpPr>
            <p:spPr>
              <a:xfrm>
                <a:off x="8227882" y="4978733"/>
                <a:ext cx="275664" cy="990125"/>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FD475A3D-8FC2-8743-A359-16C8CAB8B596}"/>
                  </a:ext>
                </a:extLst>
              </p:cNvPr>
              <p:cNvSpPr/>
              <p:nvPr/>
            </p:nvSpPr>
            <p:spPr>
              <a:xfrm>
                <a:off x="8258052" y="5014174"/>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EF5CBBB6-9AB3-574A-B5AD-3BD28B3B0451}"/>
                  </a:ext>
                </a:extLst>
              </p:cNvPr>
              <p:cNvSpPr/>
              <p:nvPr/>
            </p:nvSpPr>
            <p:spPr>
              <a:xfrm>
                <a:off x="8258052" y="5249668"/>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91EB5083-8EB9-124C-B869-795BF3B8799C}"/>
                  </a:ext>
                </a:extLst>
              </p:cNvPr>
              <p:cNvSpPr/>
              <p:nvPr/>
            </p:nvSpPr>
            <p:spPr>
              <a:xfrm>
                <a:off x="8258052" y="5485162"/>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260EED00-3614-2A48-9282-D9A87F56472F}"/>
                  </a:ext>
                </a:extLst>
              </p:cNvPr>
              <p:cNvSpPr/>
              <p:nvPr/>
            </p:nvSpPr>
            <p:spPr>
              <a:xfrm>
                <a:off x="8258052" y="5720656"/>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5" name="Straight Arrow Connector 164">
                <a:extLst>
                  <a:ext uri="{FF2B5EF4-FFF2-40B4-BE49-F238E27FC236}">
                    <a16:creationId xmlns:a16="http://schemas.microsoft.com/office/drawing/2014/main" id="{F2519F45-518B-BE49-BC2B-9031F0EA7959}"/>
                  </a:ext>
                </a:extLst>
              </p:cNvPr>
              <p:cNvCxnSpPr>
                <a:cxnSpLocks/>
                <a:stCxn id="154" idx="3"/>
                <a:endCxn id="160" idx="1"/>
              </p:cNvCxnSpPr>
              <p:nvPr/>
            </p:nvCxnSpPr>
            <p:spPr>
              <a:xfrm flipV="1">
                <a:off x="7871419" y="5473796"/>
                <a:ext cx="356463" cy="88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4E88BC19-B376-7141-8E72-087C44B7BD5B}"/>
                  </a:ext>
                </a:extLst>
              </p:cNvPr>
              <p:cNvCxnSpPr/>
              <p:nvPr/>
            </p:nvCxnSpPr>
            <p:spPr>
              <a:xfrm>
                <a:off x="8503546" y="5471685"/>
                <a:ext cx="319995" cy="10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7" name="Rounded Rectangle 166">
                <a:extLst>
                  <a:ext uri="{FF2B5EF4-FFF2-40B4-BE49-F238E27FC236}">
                    <a16:creationId xmlns:a16="http://schemas.microsoft.com/office/drawing/2014/main" id="{EB0D4958-985E-4046-BA17-D2920ED576C3}"/>
                  </a:ext>
                </a:extLst>
              </p:cNvPr>
              <p:cNvSpPr/>
              <p:nvPr/>
            </p:nvSpPr>
            <p:spPr>
              <a:xfrm>
                <a:off x="9096869" y="4977900"/>
                <a:ext cx="275664" cy="990125"/>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04FB1CB7-10C6-804A-A872-17AB552B7BA8}"/>
                  </a:ext>
                </a:extLst>
              </p:cNvPr>
              <p:cNvSpPr/>
              <p:nvPr/>
            </p:nvSpPr>
            <p:spPr>
              <a:xfrm>
                <a:off x="9127039" y="5013341"/>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7B0BE760-44A0-274D-A8A7-62223F0E795A}"/>
                  </a:ext>
                </a:extLst>
              </p:cNvPr>
              <p:cNvSpPr/>
              <p:nvPr/>
            </p:nvSpPr>
            <p:spPr>
              <a:xfrm>
                <a:off x="9127039" y="5248835"/>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3E7C4005-7A70-834B-9EEA-EFE193A0E72F}"/>
                  </a:ext>
                </a:extLst>
              </p:cNvPr>
              <p:cNvSpPr/>
              <p:nvPr/>
            </p:nvSpPr>
            <p:spPr>
              <a:xfrm>
                <a:off x="9127039" y="5484329"/>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EFD0653B-19C5-0F44-A8EA-C0A73050EF11}"/>
                  </a:ext>
                </a:extLst>
              </p:cNvPr>
              <p:cNvSpPr/>
              <p:nvPr/>
            </p:nvSpPr>
            <p:spPr>
              <a:xfrm>
                <a:off x="9127039" y="5719823"/>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2" name="Straight Arrow Connector 171">
                <a:extLst>
                  <a:ext uri="{FF2B5EF4-FFF2-40B4-BE49-F238E27FC236}">
                    <a16:creationId xmlns:a16="http://schemas.microsoft.com/office/drawing/2014/main" id="{66766A38-CAA4-D145-BA51-256A2F1B69D0}"/>
                  </a:ext>
                </a:extLst>
              </p:cNvPr>
              <p:cNvCxnSpPr>
                <a:cxnSpLocks/>
                <a:endCxn id="167" idx="1"/>
              </p:cNvCxnSpPr>
              <p:nvPr/>
            </p:nvCxnSpPr>
            <p:spPr>
              <a:xfrm>
                <a:off x="8776874" y="5471908"/>
                <a:ext cx="319995" cy="10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3" name="Rounded Rectangle 172">
                <a:extLst>
                  <a:ext uri="{FF2B5EF4-FFF2-40B4-BE49-F238E27FC236}">
                    <a16:creationId xmlns:a16="http://schemas.microsoft.com/office/drawing/2014/main" id="{C0B07BF2-D4C0-474B-AE02-29DCD6CE8387}"/>
                  </a:ext>
                </a:extLst>
              </p:cNvPr>
              <p:cNvSpPr/>
              <p:nvPr/>
            </p:nvSpPr>
            <p:spPr>
              <a:xfrm>
                <a:off x="9728996" y="4969096"/>
                <a:ext cx="275664" cy="990125"/>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4D96C2ED-FC41-3347-BDB7-802B3F12FECC}"/>
                  </a:ext>
                </a:extLst>
              </p:cNvPr>
              <p:cNvSpPr/>
              <p:nvPr/>
            </p:nvSpPr>
            <p:spPr>
              <a:xfrm>
                <a:off x="9759166" y="5004537"/>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3AC6BE57-22FF-634E-B7AF-5E2BF4F351EB}"/>
                  </a:ext>
                </a:extLst>
              </p:cNvPr>
              <p:cNvSpPr/>
              <p:nvPr/>
            </p:nvSpPr>
            <p:spPr>
              <a:xfrm>
                <a:off x="9759166" y="5240031"/>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A368BA04-ED22-7242-94C5-658B68F883BA}"/>
                  </a:ext>
                </a:extLst>
              </p:cNvPr>
              <p:cNvSpPr/>
              <p:nvPr/>
            </p:nvSpPr>
            <p:spPr>
              <a:xfrm>
                <a:off x="9759166" y="5475525"/>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F3BB0731-C6DA-9D4A-B105-CFEB48A6D1A0}"/>
                  </a:ext>
                </a:extLst>
              </p:cNvPr>
              <p:cNvSpPr/>
              <p:nvPr/>
            </p:nvSpPr>
            <p:spPr>
              <a:xfrm>
                <a:off x="9759166" y="5711019"/>
                <a:ext cx="215324" cy="2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8" name="Straight Arrow Connector 177">
                <a:extLst>
                  <a:ext uri="{FF2B5EF4-FFF2-40B4-BE49-F238E27FC236}">
                    <a16:creationId xmlns:a16="http://schemas.microsoft.com/office/drawing/2014/main" id="{184905F6-2E2D-C34E-9905-AB590BE453A1}"/>
                  </a:ext>
                </a:extLst>
              </p:cNvPr>
              <p:cNvCxnSpPr>
                <a:cxnSpLocks/>
                <a:stCxn id="167" idx="3"/>
                <a:endCxn id="173" idx="1"/>
              </p:cNvCxnSpPr>
              <p:nvPr/>
            </p:nvCxnSpPr>
            <p:spPr>
              <a:xfrm flipV="1">
                <a:off x="9372533" y="5464159"/>
                <a:ext cx="356463" cy="88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AB63C83A-27DC-7548-BBC7-6C0EE8220401}"/>
                  </a:ext>
                </a:extLst>
              </p:cNvPr>
              <p:cNvCxnSpPr/>
              <p:nvPr/>
            </p:nvCxnSpPr>
            <p:spPr>
              <a:xfrm>
                <a:off x="10004660" y="5462048"/>
                <a:ext cx="319995" cy="10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80" name="Oval 179">
              <a:extLst>
                <a:ext uri="{FF2B5EF4-FFF2-40B4-BE49-F238E27FC236}">
                  <a16:creationId xmlns:a16="http://schemas.microsoft.com/office/drawing/2014/main" id="{7A55A6CA-C5D7-E242-9A51-C8F457E579E6}"/>
                </a:ext>
              </a:extLst>
            </p:cNvPr>
            <p:cNvSpPr/>
            <p:nvPr/>
          </p:nvSpPr>
          <p:spPr>
            <a:xfrm>
              <a:off x="9895632" y="4610434"/>
              <a:ext cx="288758" cy="28875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1" name="Straight Arrow Connector 180">
              <a:extLst>
                <a:ext uri="{FF2B5EF4-FFF2-40B4-BE49-F238E27FC236}">
                  <a16:creationId xmlns:a16="http://schemas.microsoft.com/office/drawing/2014/main" id="{762DC847-5B30-FE4C-B095-0A9BD84B02E8}"/>
                </a:ext>
              </a:extLst>
            </p:cNvPr>
            <p:cNvCxnSpPr>
              <a:stCxn id="180" idx="6"/>
            </p:cNvCxnSpPr>
            <p:nvPr/>
          </p:nvCxnSpPr>
          <p:spPr>
            <a:xfrm flipV="1">
              <a:off x="10184390" y="4461141"/>
              <a:ext cx="399648" cy="2936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8262EFBA-F05E-AA42-A72B-10D786B35A57}"/>
                </a:ext>
              </a:extLst>
            </p:cNvPr>
            <p:cNvCxnSpPr>
              <a:cxnSpLocks/>
              <a:stCxn id="180" idx="6"/>
            </p:cNvCxnSpPr>
            <p:nvPr/>
          </p:nvCxnSpPr>
          <p:spPr>
            <a:xfrm>
              <a:off x="10184390" y="4754813"/>
              <a:ext cx="399648" cy="2303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A076F382-00D2-5C4D-AEE9-B2A1A2915B0C}"/>
                </a:ext>
              </a:extLst>
            </p:cNvPr>
            <p:cNvCxnSpPr>
              <a:cxnSpLocks/>
              <a:stCxn id="180" idx="6"/>
            </p:cNvCxnSpPr>
            <p:nvPr/>
          </p:nvCxnSpPr>
          <p:spPr>
            <a:xfrm>
              <a:off x="10184390" y="4754813"/>
              <a:ext cx="4212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A8D4E07D-0153-314B-94C3-AB1681E548E3}"/>
                </a:ext>
              </a:extLst>
            </p:cNvPr>
            <p:cNvSpPr txBox="1"/>
            <p:nvPr/>
          </p:nvSpPr>
          <p:spPr>
            <a:xfrm>
              <a:off x="10584038" y="4267955"/>
              <a:ext cx="494110" cy="307777"/>
            </a:xfrm>
            <a:prstGeom prst="rect">
              <a:avLst/>
            </a:prstGeom>
            <a:noFill/>
          </p:spPr>
          <p:txBody>
            <a:bodyPr wrap="none" rtlCol="0">
              <a:spAutoFit/>
            </a:bodyPr>
            <a:lstStyle/>
            <a:p>
              <a:r>
                <a:rPr lang="en-US" sz="1400" dirty="0"/>
                <a:t>Tom</a:t>
              </a:r>
            </a:p>
          </p:txBody>
        </p:sp>
        <p:sp>
          <p:nvSpPr>
            <p:cNvPr id="185" name="TextBox 184">
              <a:extLst>
                <a:ext uri="{FF2B5EF4-FFF2-40B4-BE49-F238E27FC236}">
                  <a16:creationId xmlns:a16="http://schemas.microsoft.com/office/drawing/2014/main" id="{2DA5010E-C7A2-504F-BD5A-69F37E019C49}"/>
                </a:ext>
              </a:extLst>
            </p:cNvPr>
            <p:cNvSpPr txBox="1"/>
            <p:nvPr/>
          </p:nvSpPr>
          <p:spPr>
            <a:xfrm>
              <a:off x="10584038" y="4598244"/>
              <a:ext cx="769763" cy="307777"/>
            </a:xfrm>
            <a:prstGeom prst="rect">
              <a:avLst/>
            </a:prstGeom>
            <a:noFill/>
          </p:spPr>
          <p:txBody>
            <a:bodyPr wrap="none" rtlCol="0">
              <a:spAutoFit/>
            </a:bodyPr>
            <a:lstStyle/>
            <a:p>
              <a:r>
                <a:rPr lang="en-US" sz="1400" dirty="0"/>
                <a:t>Garfield</a:t>
              </a:r>
            </a:p>
          </p:txBody>
        </p:sp>
        <p:sp>
          <p:nvSpPr>
            <p:cNvPr id="186" name="TextBox 185">
              <a:extLst>
                <a:ext uri="{FF2B5EF4-FFF2-40B4-BE49-F238E27FC236}">
                  <a16:creationId xmlns:a16="http://schemas.microsoft.com/office/drawing/2014/main" id="{688DE489-C260-2F41-84EA-63DCEC3EE9D7}"/>
                </a:ext>
              </a:extLst>
            </p:cNvPr>
            <p:cNvSpPr txBox="1"/>
            <p:nvPr/>
          </p:nvSpPr>
          <p:spPr>
            <a:xfrm>
              <a:off x="10605635" y="4959087"/>
              <a:ext cx="739305" cy="307777"/>
            </a:xfrm>
            <a:prstGeom prst="rect">
              <a:avLst/>
            </a:prstGeom>
            <a:noFill/>
          </p:spPr>
          <p:txBody>
            <a:bodyPr wrap="none" rtlCol="0">
              <a:spAutoFit/>
            </a:bodyPr>
            <a:lstStyle/>
            <a:p>
              <a:r>
                <a:rPr lang="en-US" sz="1400" dirty="0"/>
                <a:t>Neither</a:t>
              </a:r>
            </a:p>
          </p:txBody>
        </p:sp>
      </p:grpSp>
      <p:sp>
        <p:nvSpPr>
          <p:cNvPr id="187" name="Left Brace 186">
            <a:extLst>
              <a:ext uri="{FF2B5EF4-FFF2-40B4-BE49-F238E27FC236}">
                <a16:creationId xmlns:a16="http://schemas.microsoft.com/office/drawing/2014/main" id="{A3133C99-82A1-2142-8419-AB3E701A528E}"/>
              </a:ext>
            </a:extLst>
          </p:cNvPr>
          <p:cNvSpPr/>
          <p:nvPr/>
        </p:nvSpPr>
        <p:spPr>
          <a:xfrm rot="16200000">
            <a:off x="5171185" y="1234615"/>
            <a:ext cx="213261" cy="8722402"/>
          </a:xfrm>
          <a:prstGeom prst="leftBrace">
            <a:avLst>
              <a:gd name="adj1" fmla="val 34124"/>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8" name="TextBox 187">
            <a:extLst>
              <a:ext uri="{FF2B5EF4-FFF2-40B4-BE49-F238E27FC236}">
                <a16:creationId xmlns:a16="http://schemas.microsoft.com/office/drawing/2014/main" id="{50B66F1E-4BD9-4A4B-9112-F7CCDD965FB2}"/>
              </a:ext>
            </a:extLst>
          </p:cNvPr>
          <p:cNvSpPr txBox="1"/>
          <p:nvPr/>
        </p:nvSpPr>
        <p:spPr>
          <a:xfrm>
            <a:off x="2319647" y="5702447"/>
            <a:ext cx="6290953" cy="338554"/>
          </a:xfrm>
          <a:prstGeom prst="rect">
            <a:avLst/>
          </a:prstGeom>
          <a:noFill/>
        </p:spPr>
        <p:txBody>
          <a:bodyPr wrap="none" rtlCol="0">
            <a:spAutoFit/>
          </a:bodyPr>
          <a:lstStyle/>
          <a:p>
            <a:r>
              <a:rPr lang="en-US" sz="1600" dirty="0"/>
              <a:t>Just use the downloaded weights to initialize and set all of them trainable</a:t>
            </a:r>
          </a:p>
        </p:txBody>
      </p:sp>
    </p:spTree>
    <p:extLst>
      <p:ext uri="{BB962C8B-B14F-4D97-AF65-F5344CB8AC3E}">
        <p14:creationId xmlns:p14="http://schemas.microsoft.com/office/powerpoint/2010/main" val="2743075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91"/>
                                        </p:tgtEl>
                                        <p:attrNameLst>
                                          <p:attrName>style.visibility</p:attrName>
                                        </p:attrNameLst>
                                      </p:cBhvr>
                                      <p:to>
                                        <p:strVal val="visible"/>
                                      </p:to>
                                    </p:set>
                                    <p:animEffect transition="in" filter="blinds(horizontal)">
                                      <p:cBhvr>
                                        <p:cTn id="12" dur="500"/>
                                        <p:tgtEl>
                                          <p:spTgt spid="19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6"/>
                                        </p:tgtEl>
                                        <p:attrNameLst>
                                          <p:attrName>style.visibility</p:attrName>
                                        </p:attrNameLst>
                                      </p:cBhvr>
                                      <p:to>
                                        <p:strVal val="visible"/>
                                      </p:to>
                                    </p:set>
                                    <p:animEffect transition="in" filter="blinds(horizontal)">
                                      <p:cBhvr>
                                        <p:cTn id="17" dur="500"/>
                                        <p:tgtEl>
                                          <p:spTgt spid="96"/>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97"/>
                                        </p:tgtEl>
                                        <p:attrNameLst>
                                          <p:attrName>style.visibility</p:attrName>
                                        </p:attrNameLst>
                                      </p:cBhvr>
                                      <p:to>
                                        <p:strVal val="visible"/>
                                      </p:to>
                                    </p:set>
                                    <p:animEffect transition="in" filter="blinds(horizontal)">
                                      <p:cBhvr>
                                        <p:cTn id="20" dur="500"/>
                                        <p:tgtEl>
                                          <p:spTgt spid="97"/>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98"/>
                                        </p:tgtEl>
                                        <p:attrNameLst>
                                          <p:attrName>style.visibility</p:attrName>
                                        </p:attrNameLst>
                                      </p:cBhvr>
                                      <p:to>
                                        <p:strVal val="visible"/>
                                      </p:to>
                                    </p:set>
                                    <p:animEffect transition="in" filter="blinds(horizontal)">
                                      <p:cBhvr>
                                        <p:cTn id="25" dur="500"/>
                                        <p:tgtEl>
                                          <p:spTgt spid="98"/>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99"/>
                                        </p:tgtEl>
                                        <p:attrNameLst>
                                          <p:attrName>style.visibility</p:attrName>
                                        </p:attrNameLst>
                                      </p:cBhvr>
                                      <p:to>
                                        <p:strVal val="visible"/>
                                      </p:to>
                                    </p:set>
                                    <p:animEffect transition="in" filter="blinds(horizontal)">
                                      <p:cBhvr>
                                        <p:cTn id="28" dur="500"/>
                                        <p:tgtEl>
                                          <p:spTgt spid="99"/>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00"/>
                                        </p:tgtEl>
                                        <p:attrNameLst>
                                          <p:attrName>style.visibility</p:attrName>
                                        </p:attrNameLst>
                                      </p:cBhvr>
                                      <p:to>
                                        <p:strVal val="visible"/>
                                      </p:to>
                                    </p:set>
                                    <p:animEffect transition="in" filter="blinds(horizontal)">
                                      <p:cBhvr>
                                        <p:cTn id="33" dur="500"/>
                                        <p:tgtEl>
                                          <p:spTgt spid="100"/>
                                        </p:tgtEl>
                                      </p:cBhvr>
                                    </p:animEffect>
                                  </p:childTnLst>
                                </p:cTn>
                              </p:par>
                              <p:par>
                                <p:cTn id="34" presetID="3" presetClass="entr" presetSubtype="10" fill="hold" nodeType="withEffect">
                                  <p:stCondLst>
                                    <p:cond delay="0"/>
                                  </p:stCondLst>
                                  <p:childTnLst>
                                    <p:set>
                                      <p:cBhvr>
                                        <p:cTn id="35" dur="1" fill="hold">
                                          <p:stCondLst>
                                            <p:cond delay="0"/>
                                          </p:stCondLst>
                                        </p:cTn>
                                        <p:tgtEl>
                                          <p:spTgt spid="192"/>
                                        </p:tgtEl>
                                        <p:attrNameLst>
                                          <p:attrName>style.visibility</p:attrName>
                                        </p:attrNameLst>
                                      </p:cBhvr>
                                      <p:to>
                                        <p:strVal val="visible"/>
                                      </p:to>
                                    </p:set>
                                    <p:animEffect transition="in" filter="blinds(horizontal)">
                                      <p:cBhvr>
                                        <p:cTn id="36" dur="500"/>
                                        <p:tgtEl>
                                          <p:spTgt spid="192"/>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187"/>
                                        </p:tgtEl>
                                        <p:attrNameLst>
                                          <p:attrName>style.visibility</p:attrName>
                                        </p:attrNameLst>
                                      </p:cBhvr>
                                      <p:to>
                                        <p:strVal val="visible"/>
                                      </p:to>
                                    </p:set>
                                    <p:animEffect transition="in" filter="blinds(horizontal)">
                                      <p:cBhvr>
                                        <p:cTn id="41" dur="500"/>
                                        <p:tgtEl>
                                          <p:spTgt spid="187"/>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188"/>
                                        </p:tgtEl>
                                        <p:attrNameLst>
                                          <p:attrName>style.visibility</p:attrName>
                                        </p:attrNameLst>
                                      </p:cBhvr>
                                      <p:to>
                                        <p:strVal val="visible"/>
                                      </p:to>
                                    </p:set>
                                    <p:animEffect transition="in" filter="blinds(horizontal)">
                                      <p:cBhvr>
                                        <p:cTn id="44"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6" grpId="0" animBg="1"/>
      <p:bldP spid="97" grpId="0"/>
      <p:bldP spid="98" grpId="0" animBg="1"/>
      <p:bldP spid="99" grpId="0"/>
      <p:bldP spid="100" grpId="0"/>
      <p:bldP spid="187" grpId="0" animBg="1"/>
      <p:bldP spid="18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DFEA4-6B2F-5048-BFA5-60204FEF2A8C}"/>
              </a:ext>
            </a:extLst>
          </p:cNvPr>
          <p:cNvSpPr>
            <a:spLocks noGrp="1"/>
          </p:cNvSpPr>
          <p:nvPr>
            <p:ph type="title"/>
          </p:nvPr>
        </p:nvSpPr>
        <p:spPr>
          <a:xfrm>
            <a:off x="838200" y="365126"/>
            <a:ext cx="10515600" cy="920534"/>
          </a:xfrm>
        </p:spPr>
        <p:txBody>
          <a:bodyPr>
            <a:normAutofit/>
          </a:bodyPr>
          <a:lstStyle/>
          <a:p>
            <a:r>
              <a:rPr lang="en-US" sz="3600" dirty="0">
                <a:latin typeface="Apple Symbols" panose="02000000000000000000" pitchFamily="2" charset="-79"/>
                <a:ea typeface="Apple Symbols" panose="02000000000000000000" pitchFamily="2" charset="-79"/>
                <a:cs typeface="Apple Symbols" panose="02000000000000000000" pitchFamily="2" charset="-79"/>
              </a:rPr>
              <a:t>One shot learning</a:t>
            </a:r>
          </a:p>
        </p:txBody>
      </p:sp>
      <p:sp>
        <p:nvSpPr>
          <p:cNvPr id="4" name="Date Placeholder 3">
            <a:extLst>
              <a:ext uri="{FF2B5EF4-FFF2-40B4-BE49-F238E27FC236}">
                <a16:creationId xmlns:a16="http://schemas.microsoft.com/office/drawing/2014/main" id="{B5AD2E02-D950-D048-AE03-3A5FDA33B46B}"/>
              </a:ext>
            </a:extLst>
          </p:cNvPr>
          <p:cNvSpPr>
            <a:spLocks noGrp="1"/>
          </p:cNvSpPr>
          <p:nvPr>
            <p:ph type="dt" sz="half" idx="10"/>
          </p:nvPr>
        </p:nvSpPr>
        <p:spPr/>
        <p:txBody>
          <a:bodyPr/>
          <a:lstStyle/>
          <a:p>
            <a:fld id="{C56917B3-6684-F24E-8F2D-ACF3E5CC8216}" type="datetime1">
              <a:rPr lang="en-US" smtClean="0"/>
              <a:t>12/10/18</a:t>
            </a:fld>
            <a:endParaRPr lang="en-US"/>
          </a:p>
        </p:txBody>
      </p:sp>
      <p:sp>
        <p:nvSpPr>
          <p:cNvPr id="5" name="Footer Placeholder 4">
            <a:extLst>
              <a:ext uri="{FF2B5EF4-FFF2-40B4-BE49-F238E27FC236}">
                <a16:creationId xmlns:a16="http://schemas.microsoft.com/office/drawing/2014/main" id="{ABF5AD92-44A8-7E42-BFAA-8C6BB7E2C262}"/>
              </a:ext>
            </a:extLst>
          </p:cNvPr>
          <p:cNvSpPr>
            <a:spLocks noGrp="1"/>
          </p:cNvSpPr>
          <p:nvPr>
            <p:ph type="ftr" sz="quarter" idx="11"/>
          </p:nvPr>
        </p:nvSpPr>
        <p:spPr/>
        <p:txBody>
          <a:bodyPr/>
          <a:lstStyle/>
          <a:p>
            <a:r>
              <a:rPr lang="en-US"/>
              <a:t>CS596 Machine Learning @SDSU</a:t>
            </a:r>
          </a:p>
        </p:txBody>
      </p:sp>
      <p:sp>
        <p:nvSpPr>
          <p:cNvPr id="6" name="Slide Number Placeholder 5">
            <a:extLst>
              <a:ext uri="{FF2B5EF4-FFF2-40B4-BE49-F238E27FC236}">
                <a16:creationId xmlns:a16="http://schemas.microsoft.com/office/drawing/2014/main" id="{77141656-AE4A-B941-92A2-DB19EB279541}"/>
              </a:ext>
            </a:extLst>
          </p:cNvPr>
          <p:cNvSpPr>
            <a:spLocks noGrp="1"/>
          </p:cNvSpPr>
          <p:nvPr>
            <p:ph type="sldNum" sz="quarter" idx="12"/>
          </p:nvPr>
        </p:nvSpPr>
        <p:spPr/>
        <p:txBody>
          <a:bodyPr/>
          <a:lstStyle/>
          <a:p>
            <a:fld id="{17130504-63A3-8448-95E2-F9768F014961}" type="slidenum">
              <a:rPr lang="en-US" smtClean="0"/>
              <a:t>5</a:t>
            </a:fld>
            <a:endParaRPr lang="en-US"/>
          </a:p>
        </p:txBody>
      </p:sp>
      <p:pic>
        <p:nvPicPr>
          <p:cNvPr id="7" name="Picture 6">
            <a:extLst>
              <a:ext uri="{FF2B5EF4-FFF2-40B4-BE49-F238E27FC236}">
                <a16:creationId xmlns:a16="http://schemas.microsoft.com/office/drawing/2014/main" id="{BE48BCA7-D6CB-4941-B891-C814E7A72EC7}"/>
              </a:ext>
            </a:extLst>
          </p:cNvPr>
          <p:cNvPicPr>
            <a:picLocks noChangeAspect="1"/>
          </p:cNvPicPr>
          <p:nvPr/>
        </p:nvPicPr>
        <p:blipFill>
          <a:blip r:embed="rId2"/>
          <a:stretch>
            <a:fillRect/>
          </a:stretch>
        </p:blipFill>
        <p:spPr>
          <a:xfrm>
            <a:off x="11130461" y="150494"/>
            <a:ext cx="910525" cy="632918"/>
          </a:xfrm>
          <a:prstGeom prst="rect">
            <a:avLst/>
          </a:prstGeom>
        </p:spPr>
      </p:pic>
      <p:sp>
        <p:nvSpPr>
          <p:cNvPr id="3" name="TextBox 2">
            <a:extLst>
              <a:ext uri="{FF2B5EF4-FFF2-40B4-BE49-F238E27FC236}">
                <a16:creationId xmlns:a16="http://schemas.microsoft.com/office/drawing/2014/main" id="{8A775B8A-DC2B-C548-880D-85A54C37CF12}"/>
              </a:ext>
            </a:extLst>
          </p:cNvPr>
          <p:cNvSpPr txBox="1"/>
          <p:nvPr/>
        </p:nvSpPr>
        <p:spPr>
          <a:xfrm>
            <a:off x="996902" y="1294036"/>
            <a:ext cx="4216411" cy="1200329"/>
          </a:xfrm>
          <a:prstGeom prst="rect">
            <a:avLst/>
          </a:prstGeom>
          <a:noFill/>
        </p:spPr>
        <p:txBody>
          <a:bodyPr wrap="none" rtlCol="0">
            <a:spAutoFit/>
          </a:bodyPr>
          <a:lstStyle/>
          <a:p>
            <a:r>
              <a:rPr lang="en-US" dirty="0"/>
              <a:t>Face recognition problem:</a:t>
            </a:r>
          </a:p>
          <a:p>
            <a:pPr marL="285750" indent="-285750">
              <a:buFont typeface="Wingdings" pitchFamily="2" charset="2"/>
              <a:buChar char="§"/>
            </a:pPr>
            <a:r>
              <a:rPr lang="en-US" dirty="0"/>
              <a:t>Database of face images from K persons</a:t>
            </a:r>
          </a:p>
          <a:p>
            <a:pPr marL="285750" indent="-285750">
              <a:buFont typeface="Wingdings" pitchFamily="2" charset="2"/>
              <a:buChar char="§"/>
            </a:pPr>
            <a:r>
              <a:rPr lang="en-US" dirty="0"/>
              <a:t>Take an input face image</a:t>
            </a:r>
          </a:p>
          <a:p>
            <a:pPr marL="285750" indent="-285750">
              <a:buFont typeface="Wingdings" pitchFamily="2" charset="2"/>
              <a:buChar char="§"/>
            </a:pPr>
            <a:r>
              <a:rPr lang="en-US" dirty="0"/>
              <a:t>Recognize if the input is in the database</a:t>
            </a:r>
          </a:p>
        </p:txBody>
      </p:sp>
      <p:sp>
        <p:nvSpPr>
          <p:cNvPr id="8" name="TextBox 7">
            <a:extLst>
              <a:ext uri="{FF2B5EF4-FFF2-40B4-BE49-F238E27FC236}">
                <a16:creationId xmlns:a16="http://schemas.microsoft.com/office/drawing/2014/main" id="{BD596EA9-83D4-8244-94FA-96FA8DAB840D}"/>
              </a:ext>
            </a:extLst>
          </p:cNvPr>
          <p:cNvSpPr txBox="1"/>
          <p:nvPr/>
        </p:nvSpPr>
        <p:spPr>
          <a:xfrm>
            <a:off x="5568901" y="1315626"/>
            <a:ext cx="4692631" cy="369332"/>
          </a:xfrm>
          <a:prstGeom prst="rect">
            <a:avLst/>
          </a:prstGeom>
          <a:noFill/>
        </p:spPr>
        <p:txBody>
          <a:bodyPr wrap="none" rtlCol="0">
            <a:spAutoFit/>
          </a:bodyPr>
          <a:lstStyle/>
          <a:p>
            <a:r>
              <a:rPr lang="en-US" dirty="0"/>
              <a:t>Difficulty: recognize the person given </a:t>
            </a:r>
            <a:r>
              <a:rPr lang="en-US" b="1" dirty="0"/>
              <a:t>one</a:t>
            </a:r>
            <a:r>
              <a:rPr lang="en-US" dirty="0"/>
              <a:t> image</a:t>
            </a:r>
          </a:p>
        </p:txBody>
      </p:sp>
      <p:pic>
        <p:nvPicPr>
          <p:cNvPr id="9" name="Picture 8">
            <a:extLst>
              <a:ext uri="{FF2B5EF4-FFF2-40B4-BE49-F238E27FC236}">
                <a16:creationId xmlns:a16="http://schemas.microsoft.com/office/drawing/2014/main" id="{8501FF7B-7703-A949-89FE-B0AEF689CCA6}"/>
              </a:ext>
            </a:extLst>
          </p:cNvPr>
          <p:cNvPicPr>
            <a:picLocks noChangeAspect="1"/>
          </p:cNvPicPr>
          <p:nvPr/>
        </p:nvPicPr>
        <p:blipFill>
          <a:blip r:embed="rId3"/>
          <a:stretch>
            <a:fillRect/>
          </a:stretch>
        </p:blipFill>
        <p:spPr>
          <a:xfrm>
            <a:off x="1661885" y="3013434"/>
            <a:ext cx="682553" cy="682553"/>
          </a:xfrm>
          <a:prstGeom prst="rect">
            <a:avLst/>
          </a:prstGeom>
        </p:spPr>
      </p:pic>
      <p:pic>
        <p:nvPicPr>
          <p:cNvPr id="10" name="Picture 9">
            <a:extLst>
              <a:ext uri="{FF2B5EF4-FFF2-40B4-BE49-F238E27FC236}">
                <a16:creationId xmlns:a16="http://schemas.microsoft.com/office/drawing/2014/main" id="{B7C0C033-8DCF-0446-AE99-2994FE611E90}"/>
              </a:ext>
            </a:extLst>
          </p:cNvPr>
          <p:cNvPicPr>
            <a:picLocks noChangeAspect="1"/>
          </p:cNvPicPr>
          <p:nvPr/>
        </p:nvPicPr>
        <p:blipFill rotWithShape="1">
          <a:blip r:embed="rId4"/>
          <a:srcRect b="13972"/>
          <a:stretch/>
        </p:blipFill>
        <p:spPr>
          <a:xfrm>
            <a:off x="1661885" y="3792383"/>
            <a:ext cx="682553" cy="780897"/>
          </a:xfrm>
          <a:prstGeom prst="rect">
            <a:avLst/>
          </a:prstGeom>
        </p:spPr>
      </p:pic>
      <p:pic>
        <p:nvPicPr>
          <p:cNvPr id="11" name="Picture 10">
            <a:extLst>
              <a:ext uri="{FF2B5EF4-FFF2-40B4-BE49-F238E27FC236}">
                <a16:creationId xmlns:a16="http://schemas.microsoft.com/office/drawing/2014/main" id="{23443212-21D8-5D49-97A1-3A904F4F2509}"/>
              </a:ext>
            </a:extLst>
          </p:cNvPr>
          <p:cNvPicPr>
            <a:picLocks noChangeAspect="1"/>
          </p:cNvPicPr>
          <p:nvPr/>
        </p:nvPicPr>
        <p:blipFill>
          <a:blip r:embed="rId5"/>
          <a:stretch>
            <a:fillRect/>
          </a:stretch>
        </p:blipFill>
        <p:spPr>
          <a:xfrm>
            <a:off x="1661885" y="4669676"/>
            <a:ext cx="682553" cy="682553"/>
          </a:xfrm>
          <a:prstGeom prst="rect">
            <a:avLst/>
          </a:prstGeom>
        </p:spPr>
      </p:pic>
      <p:pic>
        <p:nvPicPr>
          <p:cNvPr id="12" name="Picture 11">
            <a:extLst>
              <a:ext uri="{FF2B5EF4-FFF2-40B4-BE49-F238E27FC236}">
                <a16:creationId xmlns:a16="http://schemas.microsoft.com/office/drawing/2014/main" id="{10ADB7DC-1C13-1D41-BF3E-A611913494E5}"/>
              </a:ext>
            </a:extLst>
          </p:cNvPr>
          <p:cNvPicPr>
            <a:picLocks noChangeAspect="1"/>
          </p:cNvPicPr>
          <p:nvPr/>
        </p:nvPicPr>
        <p:blipFill rotWithShape="1">
          <a:blip r:embed="rId6"/>
          <a:srcRect l="19830"/>
          <a:stretch/>
        </p:blipFill>
        <p:spPr>
          <a:xfrm>
            <a:off x="1661885" y="5448625"/>
            <a:ext cx="682553" cy="651842"/>
          </a:xfrm>
          <a:prstGeom prst="rect">
            <a:avLst/>
          </a:prstGeom>
        </p:spPr>
      </p:pic>
      <p:sp>
        <p:nvSpPr>
          <p:cNvPr id="13" name="TextBox 12">
            <a:extLst>
              <a:ext uri="{FF2B5EF4-FFF2-40B4-BE49-F238E27FC236}">
                <a16:creationId xmlns:a16="http://schemas.microsoft.com/office/drawing/2014/main" id="{7694BB54-A9E7-6C42-81EF-DB54883927F7}"/>
              </a:ext>
            </a:extLst>
          </p:cNvPr>
          <p:cNvSpPr txBox="1"/>
          <p:nvPr/>
        </p:nvSpPr>
        <p:spPr>
          <a:xfrm>
            <a:off x="941901" y="3159932"/>
            <a:ext cx="498855" cy="338554"/>
          </a:xfrm>
          <a:prstGeom prst="rect">
            <a:avLst/>
          </a:prstGeom>
          <a:noFill/>
        </p:spPr>
        <p:txBody>
          <a:bodyPr wrap="none" rtlCol="0">
            <a:spAutoFit/>
          </a:bodyPr>
          <a:lstStyle/>
          <a:p>
            <a:r>
              <a:rPr lang="en-US" sz="1600" dirty="0"/>
              <a:t>Cap</a:t>
            </a:r>
          </a:p>
        </p:txBody>
      </p:sp>
      <p:sp>
        <p:nvSpPr>
          <p:cNvPr id="14" name="TextBox 13">
            <a:extLst>
              <a:ext uri="{FF2B5EF4-FFF2-40B4-BE49-F238E27FC236}">
                <a16:creationId xmlns:a16="http://schemas.microsoft.com/office/drawing/2014/main" id="{4ED56041-D886-AF4B-867D-A78F7C842310}"/>
              </a:ext>
            </a:extLst>
          </p:cNvPr>
          <p:cNvSpPr txBox="1"/>
          <p:nvPr/>
        </p:nvSpPr>
        <p:spPr>
          <a:xfrm>
            <a:off x="905609" y="4013554"/>
            <a:ext cx="571438" cy="338554"/>
          </a:xfrm>
          <a:prstGeom prst="rect">
            <a:avLst/>
          </a:prstGeom>
          <a:noFill/>
        </p:spPr>
        <p:txBody>
          <a:bodyPr wrap="none" rtlCol="0">
            <a:spAutoFit/>
          </a:bodyPr>
          <a:lstStyle/>
          <a:p>
            <a:r>
              <a:rPr lang="en-US" sz="1600" dirty="0"/>
              <a:t>Tony</a:t>
            </a:r>
          </a:p>
        </p:txBody>
      </p:sp>
      <p:sp>
        <p:nvSpPr>
          <p:cNvPr id="15" name="TextBox 14">
            <a:extLst>
              <a:ext uri="{FF2B5EF4-FFF2-40B4-BE49-F238E27FC236}">
                <a16:creationId xmlns:a16="http://schemas.microsoft.com/office/drawing/2014/main" id="{092C7698-9B95-7F46-A1D5-2675524E684C}"/>
              </a:ext>
            </a:extLst>
          </p:cNvPr>
          <p:cNvSpPr txBox="1"/>
          <p:nvPr/>
        </p:nvSpPr>
        <p:spPr>
          <a:xfrm>
            <a:off x="950076" y="4841675"/>
            <a:ext cx="482504" cy="338554"/>
          </a:xfrm>
          <a:prstGeom prst="rect">
            <a:avLst/>
          </a:prstGeom>
          <a:noFill/>
        </p:spPr>
        <p:txBody>
          <a:bodyPr wrap="none" rtlCol="0">
            <a:spAutoFit/>
          </a:bodyPr>
          <a:lstStyle/>
          <a:p>
            <a:r>
              <a:rPr lang="en-US" sz="1600" dirty="0"/>
              <a:t>Nat</a:t>
            </a:r>
          </a:p>
        </p:txBody>
      </p:sp>
      <p:sp>
        <p:nvSpPr>
          <p:cNvPr id="16" name="TextBox 15">
            <a:extLst>
              <a:ext uri="{FF2B5EF4-FFF2-40B4-BE49-F238E27FC236}">
                <a16:creationId xmlns:a16="http://schemas.microsoft.com/office/drawing/2014/main" id="{9501F918-9837-EC42-BBBB-6826E63B1A0A}"/>
              </a:ext>
            </a:extLst>
          </p:cNvPr>
          <p:cNvSpPr txBox="1"/>
          <p:nvPr/>
        </p:nvSpPr>
        <p:spPr>
          <a:xfrm>
            <a:off x="802706" y="5605269"/>
            <a:ext cx="784189" cy="338554"/>
          </a:xfrm>
          <a:prstGeom prst="rect">
            <a:avLst/>
          </a:prstGeom>
          <a:noFill/>
        </p:spPr>
        <p:txBody>
          <a:bodyPr wrap="none" rtlCol="0">
            <a:spAutoFit/>
          </a:bodyPr>
          <a:lstStyle/>
          <a:p>
            <a:r>
              <a:rPr lang="en-US" sz="1600" dirty="0"/>
              <a:t>Banner</a:t>
            </a:r>
          </a:p>
        </p:txBody>
      </p:sp>
      <p:pic>
        <p:nvPicPr>
          <p:cNvPr id="17" name="Picture 16">
            <a:extLst>
              <a:ext uri="{FF2B5EF4-FFF2-40B4-BE49-F238E27FC236}">
                <a16:creationId xmlns:a16="http://schemas.microsoft.com/office/drawing/2014/main" id="{BE8DE452-63A8-FE4F-81F7-FEFF61ACACA3}"/>
              </a:ext>
            </a:extLst>
          </p:cNvPr>
          <p:cNvPicPr>
            <a:picLocks noChangeAspect="1"/>
          </p:cNvPicPr>
          <p:nvPr/>
        </p:nvPicPr>
        <p:blipFill rotWithShape="1">
          <a:blip r:embed="rId7"/>
          <a:srcRect r="27199"/>
          <a:stretch/>
        </p:blipFill>
        <p:spPr>
          <a:xfrm>
            <a:off x="4038600" y="3792383"/>
            <a:ext cx="756049" cy="780897"/>
          </a:xfrm>
          <a:prstGeom prst="rect">
            <a:avLst/>
          </a:prstGeom>
        </p:spPr>
      </p:pic>
      <p:pic>
        <p:nvPicPr>
          <p:cNvPr id="18" name="Picture 17">
            <a:extLst>
              <a:ext uri="{FF2B5EF4-FFF2-40B4-BE49-F238E27FC236}">
                <a16:creationId xmlns:a16="http://schemas.microsoft.com/office/drawing/2014/main" id="{7A0F5346-5BE9-8146-9001-8F1545B0050C}"/>
              </a:ext>
            </a:extLst>
          </p:cNvPr>
          <p:cNvPicPr>
            <a:picLocks noChangeAspect="1"/>
          </p:cNvPicPr>
          <p:nvPr/>
        </p:nvPicPr>
        <p:blipFill rotWithShape="1">
          <a:blip r:embed="rId8"/>
          <a:srcRect l="22691" t="-853" r="19203" b="853"/>
          <a:stretch/>
        </p:blipFill>
        <p:spPr>
          <a:xfrm>
            <a:off x="4038600" y="4669676"/>
            <a:ext cx="756049" cy="728655"/>
          </a:xfrm>
          <a:prstGeom prst="rect">
            <a:avLst/>
          </a:prstGeom>
        </p:spPr>
      </p:pic>
      <p:cxnSp>
        <p:nvCxnSpPr>
          <p:cNvPr id="20" name="Straight Arrow Connector 19">
            <a:extLst>
              <a:ext uri="{FF2B5EF4-FFF2-40B4-BE49-F238E27FC236}">
                <a16:creationId xmlns:a16="http://schemas.microsoft.com/office/drawing/2014/main" id="{07AC7A38-B7EF-1249-8E01-C063B28D8685}"/>
              </a:ext>
            </a:extLst>
          </p:cNvPr>
          <p:cNvCxnSpPr/>
          <p:nvPr/>
        </p:nvCxnSpPr>
        <p:spPr>
          <a:xfrm flipH="1">
            <a:off x="2585071" y="4182831"/>
            <a:ext cx="133378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9DA7A3E-EEB3-3848-AE12-A21A4C72C103}"/>
              </a:ext>
            </a:extLst>
          </p:cNvPr>
          <p:cNvSpPr txBox="1"/>
          <p:nvPr/>
        </p:nvSpPr>
        <p:spPr>
          <a:xfrm>
            <a:off x="3657154" y="4849337"/>
            <a:ext cx="292068" cy="369332"/>
          </a:xfrm>
          <a:prstGeom prst="rect">
            <a:avLst/>
          </a:prstGeom>
          <a:noFill/>
        </p:spPr>
        <p:txBody>
          <a:bodyPr wrap="none" rtlCol="0">
            <a:spAutoFit/>
          </a:bodyPr>
          <a:lstStyle/>
          <a:p>
            <a:r>
              <a:rPr lang="en-US" dirty="0"/>
              <a:t>?</a:t>
            </a:r>
          </a:p>
        </p:txBody>
      </p:sp>
      <p:sp>
        <p:nvSpPr>
          <p:cNvPr id="22" name="TextBox 21">
            <a:extLst>
              <a:ext uri="{FF2B5EF4-FFF2-40B4-BE49-F238E27FC236}">
                <a16:creationId xmlns:a16="http://schemas.microsoft.com/office/drawing/2014/main" id="{A03BDAA9-5322-9E4E-8A49-DB4624F5E1C6}"/>
              </a:ext>
            </a:extLst>
          </p:cNvPr>
          <p:cNvSpPr txBox="1"/>
          <p:nvPr/>
        </p:nvSpPr>
        <p:spPr>
          <a:xfrm>
            <a:off x="5565695" y="3516445"/>
            <a:ext cx="6089809" cy="369332"/>
          </a:xfrm>
          <a:prstGeom prst="rect">
            <a:avLst/>
          </a:prstGeom>
          <a:noFill/>
        </p:spPr>
        <p:txBody>
          <a:bodyPr wrap="none" rtlCol="0">
            <a:spAutoFit/>
          </a:bodyPr>
          <a:lstStyle/>
          <a:p>
            <a:r>
              <a:rPr lang="en-US" dirty="0"/>
              <a:t>Task: Learning from one example to recognize the person again</a:t>
            </a:r>
          </a:p>
        </p:txBody>
      </p:sp>
      <p:sp>
        <p:nvSpPr>
          <p:cNvPr id="23" name="TextBox 22">
            <a:extLst>
              <a:ext uri="{FF2B5EF4-FFF2-40B4-BE49-F238E27FC236}">
                <a16:creationId xmlns:a16="http://schemas.microsoft.com/office/drawing/2014/main" id="{E065A6F3-C93C-A946-900E-292222D2456F}"/>
              </a:ext>
            </a:extLst>
          </p:cNvPr>
          <p:cNvSpPr txBox="1"/>
          <p:nvPr/>
        </p:nvSpPr>
        <p:spPr>
          <a:xfrm>
            <a:off x="6242858" y="4155531"/>
            <a:ext cx="4416915" cy="369332"/>
          </a:xfrm>
          <a:prstGeom prst="rect">
            <a:avLst/>
          </a:prstGeom>
          <a:noFill/>
        </p:spPr>
        <p:txBody>
          <a:bodyPr wrap="none" rtlCol="0">
            <a:spAutoFit/>
          </a:bodyPr>
          <a:lstStyle/>
          <a:p>
            <a:r>
              <a:rPr lang="en-US" dirty="0"/>
              <a:t>Does not work well using typical CNN models</a:t>
            </a:r>
          </a:p>
        </p:txBody>
      </p:sp>
      <p:sp>
        <p:nvSpPr>
          <p:cNvPr id="24" name="TextBox 23">
            <a:extLst>
              <a:ext uri="{FF2B5EF4-FFF2-40B4-BE49-F238E27FC236}">
                <a16:creationId xmlns:a16="http://schemas.microsoft.com/office/drawing/2014/main" id="{460CA0A4-2D79-EB42-85D9-FC073CD4E4B3}"/>
              </a:ext>
            </a:extLst>
          </p:cNvPr>
          <p:cNvSpPr txBox="1"/>
          <p:nvPr/>
        </p:nvSpPr>
        <p:spPr>
          <a:xfrm>
            <a:off x="6325165" y="4634348"/>
            <a:ext cx="3180101" cy="646331"/>
          </a:xfrm>
          <a:prstGeom prst="rect">
            <a:avLst/>
          </a:prstGeom>
          <a:noFill/>
        </p:spPr>
        <p:txBody>
          <a:bodyPr wrap="none" rtlCol="0">
            <a:spAutoFit/>
          </a:bodyPr>
          <a:lstStyle/>
          <a:p>
            <a:pPr marL="285750" indent="-285750">
              <a:buFont typeface="Wingdings" pitchFamily="2" charset="2"/>
              <a:buChar char="§"/>
            </a:pPr>
            <a:r>
              <a:rPr lang="en-US" dirty="0"/>
              <a:t>Lack of data!</a:t>
            </a:r>
          </a:p>
          <a:p>
            <a:pPr marL="285750" indent="-285750">
              <a:buFont typeface="Wingdings" pitchFamily="2" charset="2"/>
              <a:buChar char="§"/>
            </a:pPr>
            <a:r>
              <a:rPr lang="en-US" dirty="0"/>
              <a:t>Have to retrain for new faces</a:t>
            </a:r>
          </a:p>
        </p:txBody>
      </p:sp>
    </p:spTree>
    <p:extLst>
      <p:ext uri="{BB962C8B-B14F-4D97-AF65-F5344CB8AC3E}">
        <p14:creationId xmlns:p14="http://schemas.microsoft.com/office/powerpoint/2010/main" val="399814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par>
                                <p:cTn id="18" presetID="3" presetClass="entr" presetSubtype="1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par>
                                <p:cTn id="21" presetID="3" presetClass="entr" presetSubtype="1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linds(horizontal)">
                                      <p:cBhvr>
                                        <p:cTn id="23" dur="500"/>
                                        <p:tgtEl>
                                          <p:spTgt spid="11"/>
                                        </p:tgtEl>
                                      </p:cBhvr>
                                    </p:animEffect>
                                  </p:childTnLst>
                                </p:cTn>
                              </p:par>
                              <p:par>
                                <p:cTn id="24" presetID="3" presetClass="entr" presetSubtype="1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linds(horizontal)">
                                      <p:cBhvr>
                                        <p:cTn id="26" dur="500"/>
                                        <p:tgtEl>
                                          <p:spTgt spid="12"/>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blinds(horizontal)">
                                      <p:cBhvr>
                                        <p:cTn id="29" dur="500"/>
                                        <p:tgtEl>
                                          <p:spTgt spid="13"/>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linds(horizontal)">
                                      <p:cBhvr>
                                        <p:cTn id="32" dur="500"/>
                                        <p:tgtEl>
                                          <p:spTgt spid="14"/>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blinds(horizontal)">
                                      <p:cBhvr>
                                        <p:cTn id="35" dur="500"/>
                                        <p:tgtEl>
                                          <p:spTgt spid="15"/>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blinds(horizontal)">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blinds(horizontal)">
                                      <p:cBhvr>
                                        <p:cTn id="48" dur="500"/>
                                        <p:tgtEl>
                                          <p:spTgt spid="20"/>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blinds(horizontal)">
                                      <p:cBhvr>
                                        <p:cTn id="53" dur="500"/>
                                        <p:tgtEl>
                                          <p:spTgt spid="18"/>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blinds(horizontal)">
                                      <p:cBhvr>
                                        <p:cTn id="58" dur="500"/>
                                        <p:tgtEl>
                                          <p:spTgt spid="21"/>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blinds(horizontal)">
                                      <p:cBhvr>
                                        <p:cTn id="63" dur="500"/>
                                        <p:tgtEl>
                                          <p:spTgt spid="22"/>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blinds(horizontal)">
                                      <p:cBhvr>
                                        <p:cTn id="68" dur="5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grpId="0" nodeType="click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blinds(horizontal)">
                                      <p:cBhvr>
                                        <p:cTn id="7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3" grpId="0"/>
      <p:bldP spid="14" grpId="0"/>
      <p:bldP spid="15" grpId="0"/>
      <p:bldP spid="16" grpId="0"/>
      <p:bldP spid="21" grpId="0"/>
      <p:bldP spid="22" grpId="0"/>
      <p:bldP spid="23" grpId="0"/>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8E2EE-B556-CE47-BFEC-2A5B8A18689F}"/>
              </a:ext>
            </a:extLst>
          </p:cNvPr>
          <p:cNvSpPr>
            <a:spLocks noGrp="1"/>
          </p:cNvSpPr>
          <p:nvPr>
            <p:ph type="title"/>
          </p:nvPr>
        </p:nvSpPr>
        <p:spPr>
          <a:xfrm>
            <a:off x="838200" y="365125"/>
            <a:ext cx="10515600" cy="915035"/>
          </a:xfrm>
        </p:spPr>
        <p:txBody>
          <a:bodyPr>
            <a:normAutofit/>
          </a:bodyPr>
          <a:lstStyle/>
          <a:p>
            <a:r>
              <a:rPr lang="en-US" sz="3600" dirty="0">
                <a:latin typeface="Apple Symbols" panose="02000000000000000000" pitchFamily="2" charset="-79"/>
                <a:ea typeface="Apple Symbols" panose="02000000000000000000" pitchFamily="2" charset="-79"/>
                <a:cs typeface="Apple Symbols" panose="02000000000000000000" pitchFamily="2" charset="-79"/>
              </a:rPr>
              <a:t>Solution: Learning a similarity function</a:t>
            </a:r>
          </a:p>
        </p:txBody>
      </p:sp>
      <p:sp>
        <p:nvSpPr>
          <p:cNvPr id="4" name="Date Placeholder 3">
            <a:extLst>
              <a:ext uri="{FF2B5EF4-FFF2-40B4-BE49-F238E27FC236}">
                <a16:creationId xmlns:a16="http://schemas.microsoft.com/office/drawing/2014/main" id="{15DF1FCF-1321-D945-A5D1-1B64D8A3BE55}"/>
              </a:ext>
            </a:extLst>
          </p:cNvPr>
          <p:cNvSpPr>
            <a:spLocks noGrp="1"/>
          </p:cNvSpPr>
          <p:nvPr>
            <p:ph type="dt" sz="half" idx="10"/>
          </p:nvPr>
        </p:nvSpPr>
        <p:spPr/>
        <p:txBody>
          <a:bodyPr/>
          <a:lstStyle/>
          <a:p>
            <a:fld id="{C56917B3-6684-F24E-8F2D-ACF3E5CC8216}" type="datetime1">
              <a:rPr lang="en-US" smtClean="0"/>
              <a:t>12/10/18</a:t>
            </a:fld>
            <a:endParaRPr lang="en-US"/>
          </a:p>
        </p:txBody>
      </p:sp>
      <p:sp>
        <p:nvSpPr>
          <p:cNvPr id="5" name="Footer Placeholder 4">
            <a:extLst>
              <a:ext uri="{FF2B5EF4-FFF2-40B4-BE49-F238E27FC236}">
                <a16:creationId xmlns:a16="http://schemas.microsoft.com/office/drawing/2014/main" id="{66D968F6-DDFA-3C45-8BC5-D94BC4D98177}"/>
              </a:ext>
            </a:extLst>
          </p:cNvPr>
          <p:cNvSpPr>
            <a:spLocks noGrp="1"/>
          </p:cNvSpPr>
          <p:nvPr>
            <p:ph type="ftr" sz="quarter" idx="11"/>
          </p:nvPr>
        </p:nvSpPr>
        <p:spPr/>
        <p:txBody>
          <a:bodyPr/>
          <a:lstStyle/>
          <a:p>
            <a:r>
              <a:rPr lang="en-US"/>
              <a:t>CS596 Machine Learning @SDSU</a:t>
            </a:r>
          </a:p>
        </p:txBody>
      </p:sp>
      <p:sp>
        <p:nvSpPr>
          <p:cNvPr id="6" name="Slide Number Placeholder 5">
            <a:extLst>
              <a:ext uri="{FF2B5EF4-FFF2-40B4-BE49-F238E27FC236}">
                <a16:creationId xmlns:a16="http://schemas.microsoft.com/office/drawing/2014/main" id="{766816DA-4905-264F-9BC1-5614635586D2}"/>
              </a:ext>
            </a:extLst>
          </p:cNvPr>
          <p:cNvSpPr>
            <a:spLocks noGrp="1"/>
          </p:cNvSpPr>
          <p:nvPr>
            <p:ph type="sldNum" sz="quarter" idx="12"/>
          </p:nvPr>
        </p:nvSpPr>
        <p:spPr/>
        <p:txBody>
          <a:bodyPr/>
          <a:lstStyle/>
          <a:p>
            <a:fld id="{17130504-63A3-8448-95E2-F9768F014961}" type="slidenum">
              <a:rPr lang="en-US" smtClean="0"/>
              <a:t>6</a:t>
            </a:fld>
            <a:endParaRPr lang="en-US"/>
          </a:p>
        </p:txBody>
      </p:sp>
      <p:pic>
        <p:nvPicPr>
          <p:cNvPr id="7" name="Picture 6">
            <a:extLst>
              <a:ext uri="{FF2B5EF4-FFF2-40B4-BE49-F238E27FC236}">
                <a16:creationId xmlns:a16="http://schemas.microsoft.com/office/drawing/2014/main" id="{13F13BA8-2B04-F94B-85D7-FAA4D567C64F}"/>
              </a:ext>
            </a:extLst>
          </p:cNvPr>
          <p:cNvPicPr>
            <a:picLocks noChangeAspect="1"/>
          </p:cNvPicPr>
          <p:nvPr/>
        </p:nvPicPr>
        <p:blipFill>
          <a:blip r:embed="rId2"/>
          <a:stretch>
            <a:fillRect/>
          </a:stretch>
        </p:blipFill>
        <p:spPr>
          <a:xfrm>
            <a:off x="11130461" y="150494"/>
            <a:ext cx="910525" cy="632918"/>
          </a:xfrm>
          <a:prstGeom prst="rect">
            <a:avLst/>
          </a:prstGeom>
        </p:spPr>
      </p:pic>
      <p:sp>
        <p:nvSpPr>
          <p:cNvPr id="8" name="TextBox 7">
            <a:extLst>
              <a:ext uri="{FF2B5EF4-FFF2-40B4-BE49-F238E27FC236}">
                <a16:creationId xmlns:a16="http://schemas.microsoft.com/office/drawing/2014/main" id="{C1C9B09A-5757-E845-9814-22F6D257116E}"/>
              </a:ext>
            </a:extLst>
          </p:cNvPr>
          <p:cNvSpPr txBox="1"/>
          <p:nvPr/>
        </p:nvSpPr>
        <p:spPr>
          <a:xfrm>
            <a:off x="1197033" y="1612669"/>
            <a:ext cx="5686172" cy="369332"/>
          </a:xfrm>
          <a:prstGeom prst="rect">
            <a:avLst/>
          </a:prstGeom>
          <a:noFill/>
        </p:spPr>
        <p:txBody>
          <a:bodyPr wrap="none" rtlCol="0">
            <a:spAutoFit/>
          </a:bodyPr>
          <a:lstStyle/>
          <a:p>
            <a:r>
              <a:rPr lang="en-US" dirty="0"/>
              <a:t>d(img1, img2) </a:t>
            </a:r>
            <a:r>
              <a:rPr lang="en-US" dirty="0">
                <a:sym typeface="Wingdings" pitchFamily="2" charset="2"/>
              </a:rPr>
              <a:t> measures the difference between images</a:t>
            </a:r>
            <a:endParaRPr 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393408-C354-9E44-9AA6-750F8E62F090}"/>
                  </a:ext>
                </a:extLst>
              </p:cNvPr>
              <p:cNvSpPr txBox="1"/>
              <p:nvPr/>
            </p:nvSpPr>
            <p:spPr>
              <a:xfrm>
                <a:off x="1330036" y="2319251"/>
                <a:ext cx="2066720" cy="369332"/>
              </a:xfrm>
              <a:prstGeom prst="rect">
                <a:avLst/>
              </a:prstGeom>
              <a:noFill/>
            </p:spPr>
            <p:txBody>
              <a:bodyPr wrap="none" rtlCol="0">
                <a:spAutoFit/>
              </a:bodyPr>
              <a:lstStyle/>
              <a:p>
                <a:r>
                  <a:rPr lang="en-US" dirty="0"/>
                  <a:t>If d(img1, img2)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𝜏</m:t>
                    </m:r>
                  </m:oMath>
                </a14:m>
                <a:endParaRPr lang="en-US" dirty="0"/>
              </a:p>
            </p:txBody>
          </p:sp>
        </mc:Choice>
        <mc:Fallback xmlns="">
          <p:sp>
            <p:nvSpPr>
              <p:cNvPr id="9" name="TextBox 8">
                <a:extLst>
                  <a:ext uri="{FF2B5EF4-FFF2-40B4-BE49-F238E27FC236}">
                    <a16:creationId xmlns:a16="http://schemas.microsoft.com/office/drawing/2014/main" id="{CF393408-C354-9E44-9AA6-750F8E62F090}"/>
                  </a:ext>
                </a:extLst>
              </p:cNvPr>
              <p:cNvSpPr txBox="1">
                <a:spLocks noRot="1" noChangeAspect="1" noMove="1" noResize="1" noEditPoints="1" noAdjustHandles="1" noChangeArrowheads="1" noChangeShapeType="1" noTextEdit="1"/>
              </p:cNvSpPr>
              <p:nvPr/>
            </p:nvSpPr>
            <p:spPr>
              <a:xfrm>
                <a:off x="1330036" y="2319251"/>
                <a:ext cx="2066720" cy="369332"/>
              </a:xfrm>
              <a:prstGeom prst="rect">
                <a:avLst/>
              </a:prstGeom>
              <a:blipFill>
                <a:blip r:embed="rId3"/>
                <a:stretch>
                  <a:fillRect l="-2454" t="-6667" b="-23333"/>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9D3E62BC-83AB-B84B-8708-2F5242C7FAA3}"/>
              </a:ext>
            </a:extLst>
          </p:cNvPr>
          <p:cNvSpPr txBox="1"/>
          <p:nvPr/>
        </p:nvSpPr>
        <p:spPr>
          <a:xfrm>
            <a:off x="3581400" y="2319251"/>
            <a:ext cx="1400576" cy="369332"/>
          </a:xfrm>
          <a:prstGeom prst="rect">
            <a:avLst/>
          </a:prstGeom>
          <a:noFill/>
        </p:spPr>
        <p:txBody>
          <a:bodyPr wrap="none" rtlCol="0">
            <a:spAutoFit/>
          </a:bodyPr>
          <a:lstStyle/>
          <a:p>
            <a:r>
              <a:rPr lang="en-US" dirty="0"/>
              <a:t>Same person</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C147DA2-3BDF-1340-A4F4-197F37FAF502}"/>
                  </a:ext>
                </a:extLst>
              </p:cNvPr>
              <p:cNvSpPr txBox="1"/>
              <p:nvPr/>
            </p:nvSpPr>
            <p:spPr>
              <a:xfrm>
                <a:off x="1330036" y="2841167"/>
                <a:ext cx="2066720" cy="369332"/>
              </a:xfrm>
              <a:prstGeom prst="rect">
                <a:avLst/>
              </a:prstGeom>
              <a:noFill/>
            </p:spPr>
            <p:txBody>
              <a:bodyPr wrap="none" rtlCol="0">
                <a:spAutoFit/>
              </a:bodyPr>
              <a:lstStyle/>
              <a:p>
                <a:r>
                  <a:rPr lang="en-US" dirty="0"/>
                  <a:t>If d(img1, img2) </a:t>
                </a:r>
                <a14:m>
                  <m:oMath xmlns:m="http://schemas.openxmlformats.org/officeDocument/2006/math">
                    <m:r>
                      <a:rPr lang="en-US" i="1" smtClean="0">
                        <a:latin typeface="Cambria Math" panose="02040503050406030204" pitchFamily="18" charset="0"/>
                        <a:ea typeface="Cambria Math" panose="02040503050406030204" pitchFamily="18" charset="0"/>
                      </a:rPr>
                      <m:t>&gt;</m:t>
                    </m:r>
                    <m:r>
                      <a:rPr lang="en-US" i="1" smtClean="0">
                        <a:latin typeface="Cambria Math" panose="02040503050406030204" pitchFamily="18" charset="0"/>
                        <a:ea typeface="Cambria Math" panose="02040503050406030204" pitchFamily="18" charset="0"/>
                      </a:rPr>
                      <m:t>𝜏</m:t>
                    </m:r>
                  </m:oMath>
                </a14:m>
                <a:endParaRPr lang="en-US" dirty="0"/>
              </a:p>
            </p:txBody>
          </p:sp>
        </mc:Choice>
        <mc:Fallback xmlns="">
          <p:sp>
            <p:nvSpPr>
              <p:cNvPr id="11" name="TextBox 10">
                <a:extLst>
                  <a:ext uri="{FF2B5EF4-FFF2-40B4-BE49-F238E27FC236}">
                    <a16:creationId xmlns:a16="http://schemas.microsoft.com/office/drawing/2014/main" id="{5C147DA2-3BDF-1340-A4F4-197F37FAF502}"/>
                  </a:ext>
                </a:extLst>
              </p:cNvPr>
              <p:cNvSpPr txBox="1">
                <a:spLocks noRot="1" noChangeAspect="1" noMove="1" noResize="1" noEditPoints="1" noAdjustHandles="1" noChangeArrowheads="1" noChangeShapeType="1" noTextEdit="1"/>
              </p:cNvSpPr>
              <p:nvPr/>
            </p:nvSpPr>
            <p:spPr>
              <a:xfrm>
                <a:off x="1330036" y="2841167"/>
                <a:ext cx="2066720" cy="369332"/>
              </a:xfrm>
              <a:prstGeom prst="rect">
                <a:avLst/>
              </a:prstGeom>
              <a:blipFill>
                <a:blip r:embed="rId4"/>
                <a:stretch>
                  <a:fillRect l="-2454" t="-6667" b="-23333"/>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4BE36D3A-823C-6442-AD40-2DF38F9F5550}"/>
              </a:ext>
            </a:extLst>
          </p:cNvPr>
          <p:cNvSpPr txBox="1"/>
          <p:nvPr/>
        </p:nvSpPr>
        <p:spPr>
          <a:xfrm>
            <a:off x="3581400" y="2841167"/>
            <a:ext cx="1717650" cy="369332"/>
          </a:xfrm>
          <a:prstGeom prst="rect">
            <a:avLst/>
          </a:prstGeom>
          <a:noFill/>
        </p:spPr>
        <p:txBody>
          <a:bodyPr wrap="none" rtlCol="0">
            <a:spAutoFit/>
          </a:bodyPr>
          <a:lstStyle/>
          <a:p>
            <a:r>
              <a:rPr lang="en-US" dirty="0"/>
              <a:t>Different person</a:t>
            </a:r>
          </a:p>
        </p:txBody>
      </p:sp>
      <p:pic>
        <p:nvPicPr>
          <p:cNvPr id="13" name="Picture 12">
            <a:extLst>
              <a:ext uri="{FF2B5EF4-FFF2-40B4-BE49-F238E27FC236}">
                <a16:creationId xmlns:a16="http://schemas.microsoft.com/office/drawing/2014/main" id="{A9BBCE69-C589-9646-90FD-4C611AED6CD9}"/>
              </a:ext>
            </a:extLst>
          </p:cNvPr>
          <p:cNvPicPr>
            <a:picLocks noChangeAspect="1"/>
          </p:cNvPicPr>
          <p:nvPr/>
        </p:nvPicPr>
        <p:blipFill>
          <a:blip r:embed="rId5"/>
          <a:stretch>
            <a:fillRect/>
          </a:stretch>
        </p:blipFill>
        <p:spPr>
          <a:xfrm>
            <a:off x="3465543" y="5348946"/>
            <a:ext cx="682553" cy="682553"/>
          </a:xfrm>
          <a:prstGeom prst="rect">
            <a:avLst/>
          </a:prstGeom>
        </p:spPr>
      </p:pic>
      <p:pic>
        <p:nvPicPr>
          <p:cNvPr id="14" name="Picture 13">
            <a:extLst>
              <a:ext uri="{FF2B5EF4-FFF2-40B4-BE49-F238E27FC236}">
                <a16:creationId xmlns:a16="http://schemas.microsoft.com/office/drawing/2014/main" id="{862A06B0-ECEF-6B40-87FC-4C8E0866794E}"/>
              </a:ext>
            </a:extLst>
          </p:cNvPr>
          <p:cNvPicPr>
            <a:picLocks noChangeAspect="1"/>
          </p:cNvPicPr>
          <p:nvPr/>
        </p:nvPicPr>
        <p:blipFill rotWithShape="1">
          <a:blip r:embed="rId6"/>
          <a:srcRect b="13972"/>
          <a:stretch/>
        </p:blipFill>
        <p:spPr>
          <a:xfrm>
            <a:off x="4903850" y="5337915"/>
            <a:ext cx="682553" cy="780897"/>
          </a:xfrm>
          <a:prstGeom prst="rect">
            <a:avLst/>
          </a:prstGeom>
        </p:spPr>
      </p:pic>
      <p:pic>
        <p:nvPicPr>
          <p:cNvPr id="15" name="Picture 14">
            <a:extLst>
              <a:ext uri="{FF2B5EF4-FFF2-40B4-BE49-F238E27FC236}">
                <a16:creationId xmlns:a16="http://schemas.microsoft.com/office/drawing/2014/main" id="{755E41C4-A914-4349-B3F6-2A66943EBEE6}"/>
              </a:ext>
            </a:extLst>
          </p:cNvPr>
          <p:cNvPicPr>
            <a:picLocks noChangeAspect="1"/>
          </p:cNvPicPr>
          <p:nvPr/>
        </p:nvPicPr>
        <p:blipFill>
          <a:blip r:embed="rId7"/>
          <a:stretch>
            <a:fillRect/>
          </a:stretch>
        </p:blipFill>
        <p:spPr>
          <a:xfrm>
            <a:off x="6317013" y="5324917"/>
            <a:ext cx="682553" cy="682553"/>
          </a:xfrm>
          <a:prstGeom prst="rect">
            <a:avLst/>
          </a:prstGeom>
        </p:spPr>
      </p:pic>
      <p:pic>
        <p:nvPicPr>
          <p:cNvPr id="16" name="Picture 15">
            <a:extLst>
              <a:ext uri="{FF2B5EF4-FFF2-40B4-BE49-F238E27FC236}">
                <a16:creationId xmlns:a16="http://schemas.microsoft.com/office/drawing/2014/main" id="{100BB5CD-2E78-D345-BE47-6828E55D5ACA}"/>
              </a:ext>
            </a:extLst>
          </p:cNvPr>
          <p:cNvPicPr>
            <a:picLocks noChangeAspect="1"/>
          </p:cNvPicPr>
          <p:nvPr/>
        </p:nvPicPr>
        <p:blipFill rotWithShape="1">
          <a:blip r:embed="rId8"/>
          <a:srcRect l="19830"/>
          <a:stretch/>
        </p:blipFill>
        <p:spPr>
          <a:xfrm>
            <a:off x="7730176" y="5328588"/>
            <a:ext cx="682553" cy="651842"/>
          </a:xfrm>
          <a:prstGeom prst="rect">
            <a:avLst/>
          </a:prstGeom>
        </p:spPr>
      </p:pic>
      <p:pic>
        <p:nvPicPr>
          <p:cNvPr id="17" name="Picture 16">
            <a:extLst>
              <a:ext uri="{FF2B5EF4-FFF2-40B4-BE49-F238E27FC236}">
                <a16:creationId xmlns:a16="http://schemas.microsoft.com/office/drawing/2014/main" id="{294E1B26-046E-B647-B85E-18F522BDA2A2}"/>
              </a:ext>
            </a:extLst>
          </p:cNvPr>
          <p:cNvPicPr>
            <a:picLocks noChangeAspect="1"/>
          </p:cNvPicPr>
          <p:nvPr/>
        </p:nvPicPr>
        <p:blipFill rotWithShape="1">
          <a:blip r:embed="rId9"/>
          <a:srcRect r="27199"/>
          <a:stretch/>
        </p:blipFill>
        <p:spPr>
          <a:xfrm>
            <a:off x="4981976" y="3525368"/>
            <a:ext cx="756049" cy="780897"/>
          </a:xfrm>
          <a:prstGeom prst="rect">
            <a:avLst/>
          </a:prstGeom>
        </p:spPr>
      </p:pic>
      <p:pic>
        <p:nvPicPr>
          <p:cNvPr id="18" name="Picture 17">
            <a:extLst>
              <a:ext uri="{FF2B5EF4-FFF2-40B4-BE49-F238E27FC236}">
                <a16:creationId xmlns:a16="http://schemas.microsoft.com/office/drawing/2014/main" id="{D57804FD-9485-4641-A7DA-B2A643B4B3DC}"/>
              </a:ext>
            </a:extLst>
          </p:cNvPr>
          <p:cNvPicPr>
            <a:picLocks noChangeAspect="1"/>
          </p:cNvPicPr>
          <p:nvPr/>
        </p:nvPicPr>
        <p:blipFill rotWithShape="1">
          <a:blip r:embed="rId10"/>
          <a:srcRect l="22691" t="-853" r="19203" b="853"/>
          <a:stretch/>
        </p:blipFill>
        <p:spPr>
          <a:xfrm>
            <a:off x="6399414" y="3525368"/>
            <a:ext cx="756049" cy="728655"/>
          </a:xfrm>
          <a:prstGeom prst="rect">
            <a:avLst/>
          </a:prstGeom>
        </p:spPr>
      </p:pic>
      <p:cxnSp>
        <p:nvCxnSpPr>
          <p:cNvPr id="19" name="Straight Arrow Connector 18">
            <a:extLst>
              <a:ext uri="{FF2B5EF4-FFF2-40B4-BE49-F238E27FC236}">
                <a16:creationId xmlns:a16="http://schemas.microsoft.com/office/drawing/2014/main" id="{0374D6A0-12A7-894A-BB4E-2DD812472C27}"/>
              </a:ext>
            </a:extLst>
          </p:cNvPr>
          <p:cNvCxnSpPr>
            <a:cxnSpLocks/>
            <a:stCxn id="17" idx="2"/>
            <a:endCxn id="13" idx="0"/>
          </p:cNvCxnSpPr>
          <p:nvPr/>
        </p:nvCxnSpPr>
        <p:spPr>
          <a:xfrm flipH="1">
            <a:off x="3806820" y="4306265"/>
            <a:ext cx="1553181" cy="10426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D89EE34-A59D-E54B-8011-CD5A72285233}"/>
              </a:ext>
            </a:extLst>
          </p:cNvPr>
          <p:cNvCxnSpPr>
            <a:cxnSpLocks/>
            <a:endCxn id="14" idx="0"/>
          </p:cNvCxnSpPr>
          <p:nvPr/>
        </p:nvCxnSpPr>
        <p:spPr>
          <a:xfrm flipH="1">
            <a:off x="5245127" y="4306265"/>
            <a:ext cx="114874" cy="10316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238E99B-6673-3F4A-8808-41204FA56D0F}"/>
              </a:ext>
            </a:extLst>
          </p:cNvPr>
          <p:cNvCxnSpPr>
            <a:cxnSpLocks/>
            <a:endCxn id="15" idx="0"/>
          </p:cNvCxnSpPr>
          <p:nvPr/>
        </p:nvCxnSpPr>
        <p:spPr>
          <a:xfrm>
            <a:off x="5360001" y="4306265"/>
            <a:ext cx="1298289" cy="10186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CB5A0E2-2DAD-C94D-B77F-3FFA7CA60704}"/>
              </a:ext>
            </a:extLst>
          </p:cNvPr>
          <p:cNvCxnSpPr>
            <a:cxnSpLocks/>
            <a:stCxn id="17" idx="2"/>
          </p:cNvCxnSpPr>
          <p:nvPr/>
        </p:nvCxnSpPr>
        <p:spPr>
          <a:xfrm>
            <a:off x="5360001" y="4306265"/>
            <a:ext cx="2793399" cy="10186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3D114E6-8756-E448-90F8-15CFCF2A3094}"/>
              </a:ext>
            </a:extLst>
          </p:cNvPr>
          <p:cNvSpPr txBox="1"/>
          <p:nvPr/>
        </p:nvSpPr>
        <p:spPr>
          <a:xfrm>
            <a:off x="4231178" y="4663440"/>
            <a:ext cx="301686" cy="369332"/>
          </a:xfrm>
          <a:prstGeom prst="rect">
            <a:avLst/>
          </a:prstGeom>
          <a:noFill/>
        </p:spPr>
        <p:txBody>
          <a:bodyPr wrap="none" rtlCol="0">
            <a:spAutoFit/>
          </a:bodyPr>
          <a:lstStyle/>
          <a:p>
            <a:r>
              <a:rPr lang="en-US" dirty="0"/>
              <a:t>9</a:t>
            </a:r>
          </a:p>
        </p:txBody>
      </p:sp>
      <p:sp>
        <p:nvSpPr>
          <p:cNvPr id="32" name="TextBox 31">
            <a:extLst>
              <a:ext uri="{FF2B5EF4-FFF2-40B4-BE49-F238E27FC236}">
                <a16:creationId xmlns:a16="http://schemas.microsoft.com/office/drawing/2014/main" id="{87171BE6-C9AF-084E-908C-C51BD85F3677}"/>
              </a:ext>
            </a:extLst>
          </p:cNvPr>
          <p:cNvSpPr txBox="1"/>
          <p:nvPr/>
        </p:nvSpPr>
        <p:spPr>
          <a:xfrm>
            <a:off x="6107661" y="4663440"/>
            <a:ext cx="418704" cy="369332"/>
          </a:xfrm>
          <a:prstGeom prst="rect">
            <a:avLst/>
          </a:prstGeom>
          <a:noFill/>
        </p:spPr>
        <p:txBody>
          <a:bodyPr wrap="none" rtlCol="0">
            <a:spAutoFit/>
          </a:bodyPr>
          <a:lstStyle/>
          <a:p>
            <a:r>
              <a:rPr lang="en-US" dirty="0"/>
              <a:t>10</a:t>
            </a:r>
          </a:p>
        </p:txBody>
      </p:sp>
      <p:sp>
        <p:nvSpPr>
          <p:cNvPr id="33" name="TextBox 32">
            <a:extLst>
              <a:ext uri="{FF2B5EF4-FFF2-40B4-BE49-F238E27FC236}">
                <a16:creationId xmlns:a16="http://schemas.microsoft.com/office/drawing/2014/main" id="{986B770D-244A-7347-8865-6949BAF9D72A}"/>
              </a:ext>
            </a:extLst>
          </p:cNvPr>
          <p:cNvSpPr txBox="1"/>
          <p:nvPr/>
        </p:nvSpPr>
        <p:spPr>
          <a:xfrm>
            <a:off x="7255002" y="4663440"/>
            <a:ext cx="301686" cy="369332"/>
          </a:xfrm>
          <a:prstGeom prst="rect">
            <a:avLst/>
          </a:prstGeom>
          <a:noFill/>
        </p:spPr>
        <p:txBody>
          <a:bodyPr wrap="none" rtlCol="0">
            <a:spAutoFit/>
          </a:bodyPr>
          <a:lstStyle/>
          <a:p>
            <a:r>
              <a:rPr lang="en-US" dirty="0"/>
              <a:t>8</a:t>
            </a:r>
          </a:p>
        </p:txBody>
      </p:sp>
      <p:sp>
        <p:nvSpPr>
          <p:cNvPr id="34" name="TextBox 33">
            <a:extLst>
              <a:ext uri="{FF2B5EF4-FFF2-40B4-BE49-F238E27FC236}">
                <a16:creationId xmlns:a16="http://schemas.microsoft.com/office/drawing/2014/main" id="{942FDF8B-989A-F14D-B0F2-9523DDE71618}"/>
              </a:ext>
            </a:extLst>
          </p:cNvPr>
          <p:cNvSpPr txBox="1"/>
          <p:nvPr/>
        </p:nvSpPr>
        <p:spPr>
          <a:xfrm>
            <a:off x="4848628" y="4663440"/>
            <a:ext cx="476412" cy="369332"/>
          </a:xfrm>
          <a:prstGeom prst="rect">
            <a:avLst/>
          </a:prstGeom>
          <a:noFill/>
        </p:spPr>
        <p:txBody>
          <a:bodyPr wrap="none" rtlCol="0">
            <a:spAutoFit/>
          </a:bodyPr>
          <a:lstStyle/>
          <a:p>
            <a:r>
              <a:rPr lang="en-US" dirty="0"/>
              <a:t>0.1</a:t>
            </a:r>
          </a:p>
        </p:txBody>
      </p:sp>
    </p:spTree>
    <p:extLst>
      <p:ext uri="{BB962C8B-B14F-4D97-AF65-F5344CB8AC3E}">
        <p14:creationId xmlns:p14="http://schemas.microsoft.com/office/powerpoint/2010/main" val="916499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linds(horizontal)">
                                      <p:cBhvr>
                                        <p:cTn id="32" dur="500"/>
                                        <p:tgtEl>
                                          <p:spTgt spid="13"/>
                                        </p:tgtEl>
                                      </p:cBhvr>
                                    </p:animEffect>
                                  </p:childTnLst>
                                </p:cTn>
                              </p:par>
                              <p:par>
                                <p:cTn id="33" presetID="3" presetClass="entr" presetSubtype="1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blinds(horizontal)">
                                      <p:cBhvr>
                                        <p:cTn id="35" dur="500"/>
                                        <p:tgtEl>
                                          <p:spTgt spid="14"/>
                                        </p:tgtEl>
                                      </p:cBhvr>
                                    </p:animEffect>
                                  </p:childTnLst>
                                </p:cTn>
                              </p:par>
                              <p:par>
                                <p:cTn id="36" presetID="3" presetClass="entr" presetSubtype="1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blinds(horizontal)">
                                      <p:cBhvr>
                                        <p:cTn id="38" dur="500"/>
                                        <p:tgtEl>
                                          <p:spTgt spid="15"/>
                                        </p:tgtEl>
                                      </p:cBhvr>
                                    </p:animEffect>
                                  </p:childTnLst>
                                </p:cTn>
                              </p:par>
                              <p:par>
                                <p:cTn id="39" presetID="3" presetClass="entr" presetSubtype="1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blinds(horizontal)">
                                      <p:cBhvr>
                                        <p:cTn id="41" dur="500"/>
                                        <p:tgtEl>
                                          <p:spTgt spid="16"/>
                                        </p:tgtEl>
                                      </p:cBhvr>
                                    </p:animEffect>
                                  </p:childTnLst>
                                </p:cTn>
                              </p:par>
                              <p:par>
                                <p:cTn id="42" presetID="3" presetClass="entr" presetSubtype="1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blinds(horizontal)">
                                      <p:cBhvr>
                                        <p:cTn id="44" dur="500"/>
                                        <p:tgtEl>
                                          <p:spTgt spid="17"/>
                                        </p:tgtEl>
                                      </p:cBhvr>
                                    </p:animEffect>
                                  </p:childTnLst>
                                </p:cTn>
                              </p:par>
                              <p:par>
                                <p:cTn id="45" presetID="3" presetClass="entr" presetSubtype="1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blinds(horizontal)">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blinds(horizontal)">
                                      <p:cBhvr>
                                        <p:cTn id="52" dur="500"/>
                                        <p:tgtEl>
                                          <p:spTgt spid="31"/>
                                        </p:tgtEl>
                                      </p:cBhvr>
                                    </p:animEffect>
                                  </p:childTnLst>
                                </p:cTn>
                              </p:par>
                              <p:par>
                                <p:cTn id="53" presetID="3" presetClass="entr" presetSubtype="10"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blinds(horizontal)">
                                      <p:cBhvr>
                                        <p:cTn id="55" dur="500"/>
                                        <p:tgtEl>
                                          <p:spTgt spid="19"/>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blinds(horizontal)">
                                      <p:cBhvr>
                                        <p:cTn id="60" dur="500"/>
                                        <p:tgtEl>
                                          <p:spTgt spid="22"/>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blinds(horizontal)">
                                      <p:cBhvr>
                                        <p:cTn id="63" dur="500"/>
                                        <p:tgtEl>
                                          <p:spTgt spid="34"/>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nodeType="click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blinds(horizontal)">
                                      <p:cBhvr>
                                        <p:cTn id="68" dur="500"/>
                                        <p:tgtEl>
                                          <p:spTgt spid="25"/>
                                        </p:tgtEl>
                                      </p:cBhvr>
                                    </p:animEffect>
                                  </p:childTnLst>
                                </p:cTn>
                              </p:par>
                              <p:par>
                                <p:cTn id="69" presetID="3" presetClass="entr" presetSubtype="10" fill="hold" grpId="0" nodeType="with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blinds(horizontal)">
                                      <p:cBhvr>
                                        <p:cTn id="71" dur="500"/>
                                        <p:tgtEl>
                                          <p:spTgt spid="32"/>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nodeType="click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blinds(horizontal)">
                                      <p:cBhvr>
                                        <p:cTn id="76" dur="500"/>
                                        <p:tgtEl>
                                          <p:spTgt spid="28"/>
                                        </p:tgtEl>
                                      </p:cBhvr>
                                    </p:animEffect>
                                  </p:childTnLst>
                                </p:cTn>
                              </p:par>
                              <p:par>
                                <p:cTn id="77" presetID="3" presetClass="entr" presetSubtype="10" fill="hold" grpId="0"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blinds(horizontal)">
                                      <p:cBhvr>
                                        <p:cTn id="7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31" grpId="0"/>
      <p:bldP spid="32" grpId="0"/>
      <p:bldP spid="33" grpId="0"/>
      <p:bldP spid="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1981-F725-BE44-9438-AA61E0C655E6}"/>
              </a:ext>
            </a:extLst>
          </p:cNvPr>
          <p:cNvSpPr>
            <a:spLocks noGrp="1"/>
          </p:cNvSpPr>
          <p:nvPr>
            <p:ph type="title"/>
          </p:nvPr>
        </p:nvSpPr>
        <p:spPr>
          <a:xfrm>
            <a:off x="838200" y="365125"/>
            <a:ext cx="10515600" cy="890097"/>
          </a:xfrm>
        </p:spPr>
        <p:txBody>
          <a:bodyPr>
            <a:normAutofit/>
          </a:bodyPr>
          <a:lstStyle/>
          <a:p>
            <a:r>
              <a:rPr lang="en-US" sz="3600" dirty="0">
                <a:latin typeface="Apple Symbols" panose="02000000000000000000" pitchFamily="2" charset="-79"/>
                <a:ea typeface="Apple Symbols" panose="02000000000000000000" pitchFamily="2" charset="-79"/>
                <a:cs typeface="Apple Symbols" panose="02000000000000000000" pitchFamily="2" charset="-79"/>
              </a:rPr>
              <a:t>How to learn the similarity function?</a:t>
            </a:r>
          </a:p>
        </p:txBody>
      </p:sp>
      <p:sp>
        <p:nvSpPr>
          <p:cNvPr id="4" name="Date Placeholder 3">
            <a:extLst>
              <a:ext uri="{FF2B5EF4-FFF2-40B4-BE49-F238E27FC236}">
                <a16:creationId xmlns:a16="http://schemas.microsoft.com/office/drawing/2014/main" id="{6230983A-8E52-214F-9B04-A2AEBB0D9B8C}"/>
              </a:ext>
            </a:extLst>
          </p:cNvPr>
          <p:cNvSpPr>
            <a:spLocks noGrp="1"/>
          </p:cNvSpPr>
          <p:nvPr>
            <p:ph type="dt" sz="half" idx="10"/>
          </p:nvPr>
        </p:nvSpPr>
        <p:spPr/>
        <p:txBody>
          <a:bodyPr/>
          <a:lstStyle/>
          <a:p>
            <a:fld id="{C56917B3-6684-F24E-8F2D-ACF3E5CC8216}" type="datetime1">
              <a:rPr lang="en-US" smtClean="0"/>
              <a:t>12/10/18</a:t>
            </a:fld>
            <a:endParaRPr lang="en-US"/>
          </a:p>
        </p:txBody>
      </p:sp>
      <p:sp>
        <p:nvSpPr>
          <p:cNvPr id="5" name="Footer Placeholder 4">
            <a:extLst>
              <a:ext uri="{FF2B5EF4-FFF2-40B4-BE49-F238E27FC236}">
                <a16:creationId xmlns:a16="http://schemas.microsoft.com/office/drawing/2014/main" id="{BFBE8FFC-2D1D-E844-A55B-28EF27BB69AC}"/>
              </a:ext>
            </a:extLst>
          </p:cNvPr>
          <p:cNvSpPr>
            <a:spLocks noGrp="1"/>
          </p:cNvSpPr>
          <p:nvPr>
            <p:ph type="ftr" sz="quarter" idx="11"/>
          </p:nvPr>
        </p:nvSpPr>
        <p:spPr/>
        <p:txBody>
          <a:bodyPr/>
          <a:lstStyle/>
          <a:p>
            <a:r>
              <a:rPr lang="en-US"/>
              <a:t>CS596 Machine Learning @SDSU</a:t>
            </a:r>
          </a:p>
        </p:txBody>
      </p:sp>
      <p:sp>
        <p:nvSpPr>
          <p:cNvPr id="6" name="Slide Number Placeholder 5">
            <a:extLst>
              <a:ext uri="{FF2B5EF4-FFF2-40B4-BE49-F238E27FC236}">
                <a16:creationId xmlns:a16="http://schemas.microsoft.com/office/drawing/2014/main" id="{B4247A1B-F3E9-984B-B964-5DEACC36FEF6}"/>
              </a:ext>
            </a:extLst>
          </p:cNvPr>
          <p:cNvSpPr>
            <a:spLocks noGrp="1"/>
          </p:cNvSpPr>
          <p:nvPr>
            <p:ph type="sldNum" sz="quarter" idx="12"/>
          </p:nvPr>
        </p:nvSpPr>
        <p:spPr/>
        <p:txBody>
          <a:bodyPr/>
          <a:lstStyle/>
          <a:p>
            <a:fld id="{17130504-63A3-8448-95E2-F9768F014961}" type="slidenum">
              <a:rPr lang="en-US" smtClean="0"/>
              <a:t>7</a:t>
            </a:fld>
            <a:endParaRPr lang="en-US"/>
          </a:p>
        </p:txBody>
      </p:sp>
      <p:pic>
        <p:nvPicPr>
          <p:cNvPr id="7" name="Picture 6">
            <a:extLst>
              <a:ext uri="{FF2B5EF4-FFF2-40B4-BE49-F238E27FC236}">
                <a16:creationId xmlns:a16="http://schemas.microsoft.com/office/drawing/2014/main" id="{F54A200C-C482-7B4B-A8E2-3C632D7951CF}"/>
              </a:ext>
            </a:extLst>
          </p:cNvPr>
          <p:cNvPicPr>
            <a:picLocks noChangeAspect="1"/>
          </p:cNvPicPr>
          <p:nvPr/>
        </p:nvPicPr>
        <p:blipFill>
          <a:blip r:embed="rId2"/>
          <a:stretch>
            <a:fillRect/>
          </a:stretch>
        </p:blipFill>
        <p:spPr>
          <a:xfrm>
            <a:off x="11130461" y="150494"/>
            <a:ext cx="910525" cy="632918"/>
          </a:xfrm>
          <a:prstGeom prst="rect">
            <a:avLst/>
          </a:prstGeom>
        </p:spPr>
      </p:pic>
      <p:sp>
        <p:nvSpPr>
          <p:cNvPr id="8" name="TextBox 7">
            <a:extLst>
              <a:ext uri="{FF2B5EF4-FFF2-40B4-BE49-F238E27FC236}">
                <a16:creationId xmlns:a16="http://schemas.microsoft.com/office/drawing/2014/main" id="{1AC9A41F-4710-1547-A853-E3F9F8D75982}"/>
              </a:ext>
            </a:extLst>
          </p:cNvPr>
          <p:cNvSpPr txBox="1"/>
          <p:nvPr/>
        </p:nvSpPr>
        <p:spPr>
          <a:xfrm>
            <a:off x="855223" y="1213731"/>
            <a:ext cx="2279663" cy="369332"/>
          </a:xfrm>
          <a:prstGeom prst="rect">
            <a:avLst/>
          </a:prstGeom>
          <a:noFill/>
        </p:spPr>
        <p:txBody>
          <a:bodyPr wrap="none" rtlCol="0">
            <a:spAutoFit/>
          </a:bodyPr>
          <a:lstStyle/>
          <a:p>
            <a:r>
              <a:rPr lang="en-US" dirty="0"/>
              <a:t>User Siamese network</a:t>
            </a:r>
          </a:p>
        </p:txBody>
      </p:sp>
      <p:pic>
        <p:nvPicPr>
          <p:cNvPr id="52" name="Picture 51">
            <a:extLst>
              <a:ext uri="{FF2B5EF4-FFF2-40B4-BE49-F238E27FC236}">
                <a16:creationId xmlns:a16="http://schemas.microsoft.com/office/drawing/2014/main" id="{8C9C8C83-DA55-894A-A8AC-D32B3FB50455}"/>
              </a:ext>
            </a:extLst>
          </p:cNvPr>
          <p:cNvPicPr>
            <a:picLocks noChangeAspect="1"/>
          </p:cNvPicPr>
          <p:nvPr/>
        </p:nvPicPr>
        <p:blipFill rotWithShape="1">
          <a:blip r:embed="rId3"/>
          <a:srcRect b="13972"/>
          <a:stretch/>
        </p:blipFill>
        <p:spPr>
          <a:xfrm>
            <a:off x="610614" y="2525583"/>
            <a:ext cx="682553" cy="780897"/>
          </a:xfrm>
          <a:prstGeom prst="rect">
            <a:avLst/>
          </a:prstGeom>
        </p:spPr>
      </p:pic>
      <p:pic>
        <p:nvPicPr>
          <p:cNvPr id="53" name="Picture 52">
            <a:extLst>
              <a:ext uri="{FF2B5EF4-FFF2-40B4-BE49-F238E27FC236}">
                <a16:creationId xmlns:a16="http://schemas.microsoft.com/office/drawing/2014/main" id="{D382427E-96C8-6A46-8A6C-8348F872F732}"/>
              </a:ext>
            </a:extLst>
          </p:cNvPr>
          <p:cNvPicPr>
            <a:picLocks noChangeAspect="1"/>
          </p:cNvPicPr>
          <p:nvPr/>
        </p:nvPicPr>
        <p:blipFill>
          <a:blip r:embed="rId4"/>
          <a:stretch>
            <a:fillRect/>
          </a:stretch>
        </p:blipFill>
        <p:spPr>
          <a:xfrm>
            <a:off x="610613" y="5018115"/>
            <a:ext cx="682553" cy="682553"/>
          </a:xfrm>
          <a:prstGeom prst="rect">
            <a:avLst/>
          </a:prstGeom>
        </p:spPr>
      </p:pic>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0783040-2902-5F4E-BE03-8B3819F08D3A}"/>
                  </a:ext>
                </a:extLst>
              </p:cNvPr>
              <p:cNvSpPr txBox="1"/>
              <p:nvPr/>
            </p:nvSpPr>
            <p:spPr>
              <a:xfrm>
                <a:off x="733207" y="3528945"/>
                <a:ext cx="437364" cy="2884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(1)</m:t>
                          </m:r>
                        </m:sup>
                      </m:sSup>
                    </m:oMath>
                  </m:oMathPara>
                </a14:m>
                <a:endParaRPr lang="en-US" dirty="0"/>
              </a:p>
            </p:txBody>
          </p:sp>
        </mc:Choice>
        <mc:Fallback xmlns="">
          <p:sp>
            <p:nvSpPr>
              <p:cNvPr id="54" name="TextBox 53">
                <a:extLst>
                  <a:ext uri="{FF2B5EF4-FFF2-40B4-BE49-F238E27FC236}">
                    <a16:creationId xmlns:a16="http://schemas.microsoft.com/office/drawing/2014/main" id="{40783040-2902-5F4E-BE03-8B3819F08D3A}"/>
                  </a:ext>
                </a:extLst>
              </p:cNvPr>
              <p:cNvSpPr txBox="1">
                <a:spLocks noRot="1" noChangeAspect="1" noMove="1" noResize="1" noEditPoints="1" noAdjustHandles="1" noChangeArrowheads="1" noChangeShapeType="1" noTextEdit="1"/>
              </p:cNvSpPr>
              <p:nvPr/>
            </p:nvSpPr>
            <p:spPr>
              <a:xfrm>
                <a:off x="733207" y="3528945"/>
                <a:ext cx="437364" cy="288477"/>
              </a:xfrm>
              <a:prstGeom prst="rect">
                <a:avLst/>
              </a:prstGeom>
              <a:blipFill>
                <a:blip r:embed="rId5"/>
                <a:stretch>
                  <a:fillRect l="-5714" t="-4167" r="-8571"/>
                </a:stretch>
              </a:blipFill>
            </p:spPr>
            <p:txBody>
              <a:bodyPr/>
              <a:lstStyle/>
              <a:p>
                <a:r>
                  <a:rPr lang="en-US">
                    <a:noFill/>
                  </a:rPr>
                  <a:t> </a:t>
                </a:r>
              </a:p>
            </p:txBody>
          </p:sp>
        </mc:Fallback>
      </mc:AlternateContent>
      <p:grpSp>
        <p:nvGrpSpPr>
          <p:cNvPr id="89" name="Group 88">
            <a:extLst>
              <a:ext uri="{FF2B5EF4-FFF2-40B4-BE49-F238E27FC236}">
                <a16:creationId xmlns:a16="http://schemas.microsoft.com/office/drawing/2014/main" id="{F3E33E55-99CC-9544-B06D-C1DF82C08E6E}"/>
              </a:ext>
            </a:extLst>
          </p:cNvPr>
          <p:cNvGrpSpPr/>
          <p:nvPr/>
        </p:nvGrpSpPr>
        <p:grpSpPr>
          <a:xfrm>
            <a:off x="1361209" y="2091218"/>
            <a:ext cx="9242673" cy="1590748"/>
            <a:chOff x="1361209" y="2091218"/>
            <a:chExt cx="9242673" cy="1590748"/>
          </a:xfrm>
        </p:grpSpPr>
        <p:cxnSp>
          <p:nvCxnSpPr>
            <p:cNvPr id="9" name="Straight Arrow Connector 8">
              <a:extLst>
                <a:ext uri="{FF2B5EF4-FFF2-40B4-BE49-F238E27FC236}">
                  <a16:creationId xmlns:a16="http://schemas.microsoft.com/office/drawing/2014/main" id="{FBE5CB1A-9488-8247-97F5-69DC0CF34402}"/>
                </a:ext>
              </a:extLst>
            </p:cNvPr>
            <p:cNvCxnSpPr/>
            <p:nvPr/>
          </p:nvCxnSpPr>
          <p:spPr>
            <a:xfrm>
              <a:off x="1361209" y="2920768"/>
              <a:ext cx="6338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Cube 9">
              <a:extLst>
                <a:ext uri="{FF2B5EF4-FFF2-40B4-BE49-F238E27FC236}">
                  <a16:creationId xmlns:a16="http://schemas.microsoft.com/office/drawing/2014/main" id="{12351DB6-75D2-014A-846C-E08FB4D63C25}"/>
                </a:ext>
              </a:extLst>
            </p:cNvPr>
            <p:cNvSpPr/>
            <p:nvPr/>
          </p:nvSpPr>
          <p:spPr>
            <a:xfrm>
              <a:off x="2160750" y="2222945"/>
              <a:ext cx="1357700" cy="1297857"/>
            </a:xfrm>
            <a:prstGeom prst="cube">
              <a:avLst>
                <a:gd name="adj" fmla="val 173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53DCC73-78A4-E247-946E-8398D0466BE8}"/>
                </a:ext>
              </a:extLst>
            </p:cNvPr>
            <p:cNvCxnSpPr/>
            <p:nvPr/>
          </p:nvCxnSpPr>
          <p:spPr>
            <a:xfrm>
              <a:off x="3631658" y="2916032"/>
              <a:ext cx="6338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Cube 11">
              <a:extLst>
                <a:ext uri="{FF2B5EF4-FFF2-40B4-BE49-F238E27FC236}">
                  <a16:creationId xmlns:a16="http://schemas.microsoft.com/office/drawing/2014/main" id="{DD1A2157-989A-0A4D-A236-88C3536676EA}"/>
                </a:ext>
              </a:extLst>
            </p:cNvPr>
            <p:cNvSpPr/>
            <p:nvPr/>
          </p:nvSpPr>
          <p:spPr>
            <a:xfrm>
              <a:off x="4483686" y="2450339"/>
              <a:ext cx="712994" cy="752483"/>
            </a:xfrm>
            <a:prstGeom prst="cube">
              <a:avLst>
                <a:gd name="adj" fmla="val 2247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4620463D-BCFD-BD44-925D-C8D272EE169F}"/>
                </a:ext>
              </a:extLst>
            </p:cNvPr>
            <p:cNvCxnSpPr/>
            <p:nvPr/>
          </p:nvCxnSpPr>
          <p:spPr>
            <a:xfrm>
              <a:off x="5310849" y="2916032"/>
              <a:ext cx="6338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Cube 13">
              <a:extLst>
                <a:ext uri="{FF2B5EF4-FFF2-40B4-BE49-F238E27FC236}">
                  <a16:creationId xmlns:a16="http://schemas.microsoft.com/office/drawing/2014/main" id="{65AB1EB8-38D6-F444-934B-EE576465AAB9}"/>
                </a:ext>
              </a:extLst>
            </p:cNvPr>
            <p:cNvSpPr/>
            <p:nvPr/>
          </p:nvSpPr>
          <p:spPr>
            <a:xfrm>
              <a:off x="6096286" y="2325836"/>
              <a:ext cx="843042" cy="874190"/>
            </a:xfrm>
            <a:prstGeom prst="cube">
              <a:avLst>
                <a:gd name="adj" fmla="val 4661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A5D7FA9A-6905-0742-B731-D683A0191033}"/>
                </a:ext>
              </a:extLst>
            </p:cNvPr>
            <p:cNvCxnSpPr/>
            <p:nvPr/>
          </p:nvCxnSpPr>
          <p:spPr>
            <a:xfrm>
              <a:off x="7008266" y="2916032"/>
              <a:ext cx="6338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Cube 15">
              <a:extLst>
                <a:ext uri="{FF2B5EF4-FFF2-40B4-BE49-F238E27FC236}">
                  <a16:creationId xmlns:a16="http://schemas.microsoft.com/office/drawing/2014/main" id="{E6676CC0-13C5-0042-B035-4236EEDA4796}"/>
                </a:ext>
              </a:extLst>
            </p:cNvPr>
            <p:cNvSpPr/>
            <p:nvPr/>
          </p:nvSpPr>
          <p:spPr>
            <a:xfrm>
              <a:off x="7902552" y="2559435"/>
              <a:ext cx="602763" cy="619624"/>
            </a:xfrm>
            <a:prstGeom prst="cube">
              <a:avLst>
                <a:gd name="adj" fmla="val 6317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98BDF5D1-8191-5249-B590-9FA05FF57A7A}"/>
                </a:ext>
              </a:extLst>
            </p:cNvPr>
            <p:cNvCxnSpPr/>
            <p:nvPr/>
          </p:nvCxnSpPr>
          <p:spPr>
            <a:xfrm>
              <a:off x="8641399" y="2916032"/>
              <a:ext cx="6338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0E4ED07B-A87D-7C45-BDD5-513DFCEACDA1}"/>
                </a:ext>
              </a:extLst>
            </p:cNvPr>
            <p:cNvGrpSpPr/>
            <p:nvPr/>
          </p:nvGrpSpPr>
          <p:grpSpPr>
            <a:xfrm>
              <a:off x="9671875" y="2091218"/>
              <a:ext cx="221226" cy="1590748"/>
              <a:chOff x="10766057" y="1492714"/>
              <a:chExt cx="221226" cy="1590748"/>
            </a:xfrm>
          </p:grpSpPr>
          <p:sp>
            <p:nvSpPr>
              <p:cNvPr id="34" name="Rounded Rectangle 33">
                <a:extLst>
                  <a:ext uri="{FF2B5EF4-FFF2-40B4-BE49-F238E27FC236}">
                    <a16:creationId xmlns:a16="http://schemas.microsoft.com/office/drawing/2014/main" id="{14C723AB-B84F-8A4D-8BDE-03ABEFFEF8B3}"/>
                  </a:ext>
                </a:extLst>
              </p:cNvPr>
              <p:cNvSpPr/>
              <p:nvPr/>
            </p:nvSpPr>
            <p:spPr>
              <a:xfrm>
                <a:off x="10766057" y="1492714"/>
                <a:ext cx="221226" cy="1590748"/>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4AD3095-904A-9C4A-9856-DAD14CF04B62}"/>
                  </a:ext>
                </a:extLst>
              </p:cNvPr>
              <p:cNvSpPr/>
              <p:nvPr/>
            </p:nvSpPr>
            <p:spPr>
              <a:xfrm>
                <a:off x="10791867" y="1522660"/>
                <a:ext cx="169606" cy="1696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8A4EACD-5A0C-CB4E-9D67-D71C996E9E90}"/>
                  </a:ext>
                </a:extLst>
              </p:cNvPr>
              <p:cNvSpPr/>
              <p:nvPr/>
            </p:nvSpPr>
            <p:spPr>
              <a:xfrm>
                <a:off x="10791867" y="1707344"/>
                <a:ext cx="169606" cy="1696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42312CC-04E1-4E49-8A84-B4D703BA2420}"/>
                  </a:ext>
                </a:extLst>
              </p:cNvPr>
              <p:cNvSpPr/>
              <p:nvPr/>
            </p:nvSpPr>
            <p:spPr>
              <a:xfrm>
                <a:off x="10791867" y="1904603"/>
                <a:ext cx="169606" cy="1696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5451BBE-779F-8C41-9709-4E36060F8F50}"/>
                  </a:ext>
                </a:extLst>
              </p:cNvPr>
              <p:cNvSpPr/>
              <p:nvPr/>
            </p:nvSpPr>
            <p:spPr>
              <a:xfrm>
                <a:off x="10791867" y="2089287"/>
                <a:ext cx="169606" cy="1696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E816E52B-5187-FA40-BBD5-8B831FF1FFE1}"/>
                  </a:ext>
                </a:extLst>
              </p:cNvPr>
              <p:cNvSpPr/>
              <p:nvPr/>
            </p:nvSpPr>
            <p:spPr>
              <a:xfrm>
                <a:off x="10791867" y="2285830"/>
                <a:ext cx="169606" cy="1696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1D95C00A-E4D6-D44B-9C46-8A312531E532}"/>
                  </a:ext>
                </a:extLst>
              </p:cNvPr>
              <p:cNvSpPr/>
              <p:nvPr/>
            </p:nvSpPr>
            <p:spPr>
              <a:xfrm>
                <a:off x="10791867" y="2470514"/>
                <a:ext cx="169606" cy="1696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FF8AF31C-36FB-534A-92AD-25018BBD21EB}"/>
                  </a:ext>
                </a:extLst>
              </p:cNvPr>
              <p:cNvSpPr/>
              <p:nvPr/>
            </p:nvSpPr>
            <p:spPr>
              <a:xfrm>
                <a:off x="10791867" y="2667773"/>
                <a:ext cx="169606" cy="1696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BFE58D7C-C80F-B249-97E7-09784B3CC14F}"/>
                  </a:ext>
                </a:extLst>
              </p:cNvPr>
              <p:cNvSpPr/>
              <p:nvPr/>
            </p:nvSpPr>
            <p:spPr>
              <a:xfrm>
                <a:off x="10791867" y="2852457"/>
                <a:ext cx="169606" cy="1696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F0AAFC32-8EDA-E746-BE5D-726ED132E9F7}"/>
                </a:ext>
              </a:extLst>
            </p:cNvPr>
            <p:cNvGrpSpPr/>
            <p:nvPr/>
          </p:nvGrpSpPr>
          <p:grpSpPr>
            <a:xfrm>
              <a:off x="10382656" y="2388516"/>
              <a:ext cx="221226" cy="985977"/>
              <a:chOff x="11476838" y="1790012"/>
              <a:chExt cx="221226" cy="985977"/>
            </a:xfrm>
          </p:grpSpPr>
          <p:sp>
            <p:nvSpPr>
              <p:cNvPr id="45" name="Rounded Rectangle 44">
                <a:extLst>
                  <a:ext uri="{FF2B5EF4-FFF2-40B4-BE49-F238E27FC236}">
                    <a16:creationId xmlns:a16="http://schemas.microsoft.com/office/drawing/2014/main" id="{E485E9EE-47CB-F24E-9DD4-2DD33D024D1B}"/>
                  </a:ext>
                </a:extLst>
              </p:cNvPr>
              <p:cNvSpPr/>
              <p:nvPr/>
            </p:nvSpPr>
            <p:spPr>
              <a:xfrm>
                <a:off x="11476838" y="1790012"/>
                <a:ext cx="221226" cy="985977"/>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8EDC762C-E932-1C4B-AF72-B8761EF89245}"/>
                  </a:ext>
                </a:extLst>
              </p:cNvPr>
              <p:cNvSpPr/>
              <p:nvPr/>
            </p:nvSpPr>
            <p:spPr>
              <a:xfrm>
                <a:off x="11502648" y="1819958"/>
                <a:ext cx="169606" cy="1696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832E60AA-76EC-F44A-9529-408372919405}"/>
                  </a:ext>
                </a:extLst>
              </p:cNvPr>
              <p:cNvSpPr/>
              <p:nvPr/>
            </p:nvSpPr>
            <p:spPr>
              <a:xfrm>
                <a:off x="11502648" y="2004642"/>
                <a:ext cx="169606" cy="1696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9A57BDA8-981A-C247-9D95-C81AC4B30407}"/>
                  </a:ext>
                </a:extLst>
              </p:cNvPr>
              <p:cNvSpPr/>
              <p:nvPr/>
            </p:nvSpPr>
            <p:spPr>
              <a:xfrm>
                <a:off x="11502648" y="2201901"/>
                <a:ext cx="169606" cy="1696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4BDF7236-4011-494A-A854-3FA08065E327}"/>
                  </a:ext>
                </a:extLst>
              </p:cNvPr>
              <p:cNvSpPr/>
              <p:nvPr/>
            </p:nvSpPr>
            <p:spPr>
              <a:xfrm>
                <a:off x="11502648" y="2386585"/>
                <a:ext cx="169606" cy="1696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64A5DDEC-A86C-8F43-9D43-947D1EA01263}"/>
                  </a:ext>
                </a:extLst>
              </p:cNvPr>
              <p:cNvSpPr/>
              <p:nvPr/>
            </p:nvSpPr>
            <p:spPr>
              <a:xfrm>
                <a:off x="11502648" y="2572112"/>
                <a:ext cx="169606" cy="1696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5" name="Straight Arrow Connector 54">
              <a:extLst>
                <a:ext uri="{FF2B5EF4-FFF2-40B4-BE49-F238E27FC236}">
                  <a16:creationId xmlns:a16="http://schemas.microsoft.com/office/drawing/2014/main" id="{102246E3-AC18-B64B-B79D-7E4CED3AAFF1}"/>
                </a:ext>
              </a:extLst>
            </p:cNvPr>
            <p:cNvCxnSpPr>
              <a:cxnSpLocks/>
            </p:cNvCxnSpPr>
            <p:nvPr/>
          </p:nvCxnSpPr>
          <p:spPr>
            <a:xfrm>
              <a:off x="9942978" y="2917067"/>
              <a:ext cx="37311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314E0D5-C511-4B45-AC4E-23EC06BFCDFC}"/>
                  </a:ext>
                </a:extLst>
              </p:cNvPr>
              <p:cNvSpPr txBox="1"/>
              <p:nvPr/>
            </p:nvSpPr>
            <p:spPr>
              <a:xfrm>
                <a:off x="10197102" y="1910373"/>
                <a:ext cx="761940" cy="2955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e>
                        <m:sup>
                          <m:d>
                            <m:dPr>
                              <m:ctrlPr>
                                <a:rPr lang="en-US" b="0" i="1" smtClean="0">
                                  <a:latin typeface="Cambria Math" panose="02040503050406030204" pitchFamily="18" charset="0"/>
                                </a:rPr>
                              </m:ctrlPr>
                            </m:dPr>
                            <m:e>
                              <m:r>
                                <a:rPr lang="en-US" b="0" i="1" smtClean="0">
                                  <a:latin typeface="Cambria Math" panose="02040503050406030204" pitchFamily="18" charset="0"/>
                                </a:rPr>
                                <m:t>1</m:t>
                              </m:r>
                            </m:e>
                          </m:d>
                        </m:sup>
                      </m:sSup>
                      <m:r>
                        <a:rPr lang="en-US" b="0" i="1" smtClean="0">
                          <a:latin typeface="Cambria Math" panose="02040503050406030204" pitchFamily="18" charset="0"/>
                        </a:rPr>
                        <m:t>)</m:t>
                      </m:r>
                    </m:oMath>
                  </m:oMathPara>
                </a14:m>
                <a:endParaRPr lang="en-US" dirty="0"/>
              </a:p>
            </p:txBody>
          </p:sp>
        </mc:Choice>
        <mc:Fallback xmlns="">
          <p:sp>
            <p:nvSpPr>
              <p:cNvPr id="57" name="TextBox 56">
                <a:extLst>
                  <a:ext uri="{FF2B5EF4-FFF2-40B4-BE49-F238E27FC236}">
                    <a16:creationId xmlns:a16="http://schemas.microsoft.com/office/drawing/2014/main" id="{9314E0D5-C511-4B45-AC4E-23EC06BFCDFC}"/>
                  </a:ext>
                </a:extLst>
              </p:cNvPr>
              <p:cNvSpPr txBox="1">
                <a:spLocks noRot="1" noChangeAspect="1" noMove="1" noResize="1" noEditPoints="1" noAdjustHandles="1" noChangeArrowheads="1" noChangeShapeType="1" noTextEdit="1"/>
              </p:cNvSpPr>
              <p:nvPr/>
            </p:nvSpPr>
            <p:spPr>
              <a:xfrm>
                <a:off x="10197102" y="1910373"/>
                <a:ext cx="761940" cy="295594"/>
              </a:xfrm>
              <a:prstGeom prst="rect">
                <a:avLst/>
              </a:prstGeom>
              <a:blipFill>
                <a:blip r:embed="rId6"/>
                <a:stretch>
                  <a:fillRect l="-9836" r="-9836"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25354BB-981D-AA45-9D3D-7AF31D6486B8}"/>
                  </a:ext>
                </a:extLst>
              </p:cNvPr>
              <p:cNvSpPr txBox="1"/>
              <p:nvPr/>
            </p:nvSpPr>
            <p:spPr>
              <a:xfrm>
                <a:off x="9982200" y="1389470"/>
                <a:ext cx="1724896" cy="380810"/>
              </a:xfrm>
              <a:prstGeom prst="rect">
                <a:avLst/>
              </a:prstGeom>
              <a:noFill/>
            </p:spPr>
            <p:txBody>
              <a:bodyPr wrap="none" rtlCol="0">
                <a:spAutoFit/>
              </a:bodyPr>
              <a:lstStyle/>
              <a:p>
                <a:r>
                  <a:rPr lang="en-US" dirty="0"/>
                  <a:t>Encoding of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(1)</m:t>
                        </m:r>
                      </m:sup>
                    </m:sSup>
                  </m:oMath>
                </a14:m>
                <a:endParaRPr lang="en-US" dirty="0"/>
              </a:p>
            </p:txBody>
          </p:sp>
        </mc:Choice>
        <mc:Fallback xmlns="">
          <p:sp>
            <p:nvSpPr>
              <p:cNvPr id="58" name="TextBox 57">
                <a:extLst>
                  <a:ext uri="{FF2B5EF4-FFF2-40B4-BE49-F238E27FC236}">
                    <a16:creationId xmlns:a16="http://schemas.microsoft.com/office/drawing/2014/main" id="{225354BB-981D-AA45-9D3D-7AF31D6486B8}"/>
                  </a:ext>
                </a:extLst>
              </p:cNvPr>
              <p:cNvSpPr txBox="1">
                <a:spLocks noRot="1" noChangeAspect="1" noMove="1" noResize="1" noEditPoints="1" noAdjustHandles="1" noChangeArrowheads="1" noChangeShapeType="1" noTextEdit="1"/>
              </p:cNvSpPr>
              <p:nvPr/>
            </p:nvSpPr>
            <p:spPr>
              <a:xfrm>
                <a:off x="9982200" y="1389470"/>
                <a:ext cx="1724896" cy="380810"/>
              </a:xfrm>
              <a:prstGeom prst="rect">
                <a:avLst/>
              </a:prstGeom>
              <a:blipFill>
                <a:blip r:embed="rId7"/>
                <a:stretch>
                  <a:fillRect l="-2920" b="-25806"/>
                </a:stretch>
              </a:blipFill>
            </p:spPr>
            <p:txBody>
              <a:bodyPr/>
              <a:lstStyle/>
              <a:p>
                <a:r>
                  <a:rPr lang="en-US">
                    <a:noFill/>
                  </a:rPr>
                  <a:t> </a:t>
                </a:r>
              </a:p>
            </p:txBody>
          </p:sp>
        </mc:Fallback>
      </mc:AlternateContent>
      <p:grpSp>
        <p:nvGrpSpPr>
          <p:cNvPr id="90" name="Group 89">
            <a:extLst>
              <a:ext uri="{FF2B5EF4-FFF2-40B4-BE49-F238E27FC236}">
                <a16:creationId xmlns:a16="http://schemas.microsoft.com/office/drawing/2014/main" id="{C64D0A9E-1E7E-6C4E-AC2F-0D0219E725C4}"/>
              </a:ext>
            </a:extLst>
          </p:cNvPr>
          <p:cNvGrpSpPr/>
          <p:nvPr/>
        </p:nvGrpSpPr>
        <p:grpSpPr>
          <a:xfrm>
            <a:off x="1361209" y="4400496"/>
            <a:ext cx="9597832" cy="1771593"/>
            <a:chOff x="1361209" y="4400496"/>
            <a:chExt cx="9597832" cy="1771593"/>
          </a:xfrm>
        </p:grpSpPr>
        <p:cxnSp>
          <p:nvCxnSpPr>
            <p:cNvPr id="59" name="Straight Arrow Connector 58">
              <a:extLst>
                <a:ext uri="{FF2B5EF4-FFF2-40B4-BE49-F238E27FC236}">
                  <a16:creationId xmlns:a16="http://schemas.microsoft.com/office/drawing/2014/main" id="{6EE2E1C6-2FF7-F64C-8956-16300E84273E}"/>
                </a:ext>
              </a:extLst>
            </p:cNvPr>
            <p:cNvCxnSpPr/>
            <p:nvPr/>
          </p:nvCxnSpPr>
          <p:spPr>
            <a:xfrm>
              <a:off x="1361209" y="5410891"/>
              <a:ext cx="6338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Cube 59">
              <a:extLst>
                <a:ext uri="{FF2B5EF4-FFF2-40B4-BE49-F238E27FC236}">
                  <a16:creationId xmlns:a16="http://schemas.microsoft.com/office/drawing/2014/main" id="{913550AD-18AB-F046-B1A0-0BFD3D7F8E17}"/>
                </a:ext>
              </a:extLst>
            </p:cNvPr>
            <p:cNvSpPr/>
            <p:nvPr/>
          </p:nvSpPr>
          <p:spPr>
            <a:xfrm>
              <a:off x="2160750" y="4713068"/>
              <a:ext cx="1357700" cy="1297857"/>
            </a:xfrm>
            <a:prstGeom prst="cube">
              <a:avLst>
                <a:gd name="adj" fmla="val 173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a16="http://schemas.microsoft.com/office/drawing/2014/main" id="{FAC4EEE7-31B3-7C4C-A642-E5076F5DF339}"/>
                </a:ext>
              </a:extLst>
            </p:cNvPr>
            <p:cNvCxnSpPr/>
            <p:nvPr/>
          </p:nvCxnSpPr>
          <p:spPr>
            <a:xfrm>
              <a:off x="3631658" y="5406155"/>
              <a:ext cx="6338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Cube 61">
              <a:extLst>
                <a:ext uri="{FF2B5EF4-FFF2-40B4-BE49-F238E27FC236}">
                  <a16:creationId xmlns:a16="http://schemas.microsoft.com/office/drawing/2014/main" id="{E090F51C-D8A6-394F-8106-E5886569F7D3}"/>
                </a:ext>
              </a:extLst>
            </p:cNvPr>
            <p:cNvSpPr/>
            <p:nvPr/>
          </p:nvSpPr>
          <p:spPr>
            <a:xfrm>
              <a:off x="4483686" y="4940462"/>
              <a:ext cx="712994" cy="752483"/>
            </a:xfrm>
            <a:prstGeom prst="cube">
              <a:avLst>
                <a:gd name="adj" fmla="val 2247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Arrow Connector 62">
              <a:extLst>
                <a:ext uri="{FF2B5EF4-FFF2-40B4-BE49-F238E27FC236}">
                  <a16:creationId xmlns:a16="http://schemas.microsoft.com/office/drawing/2014/main" id="{3D16D314-60FC-3C4D-9655-36B62950B817}"/>
                </a:ext>
              </a:extLst>
            </p:cNvPr>
            <p:cNvCxnSpPr/>
            <p:nvPr/>
          </p:nvCxnSpPr>
          <p:spPr>
            <a:xfrm>
              <a:off x="5310849" y="5406155"/>
              <a:ext cx="6338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Cube 63">
              <a:extLst>
                <a:ext uri="{FF2B5EF4-FFF2-40B4-BE49-F238E27FC236}">
                  <a16:creationId xmlns:a16="http://schemas.microsoft.com/office/drawing/2014/main" id="{1C9F827E-67C7-0D47-980D-B42788CD47CB}"/>
                </a:ext>
              </a:extLst>
            </p:cNvPr>
            <p:cNvSpPr/>
            <p:nvPr/>
          </p:nvSpPr>
          <p:spPr>
            <a:xfrm>
              <a:off x="6096286" y="4815959"/>
              <a:ext cx="843042" cy="874190"/>
            </a:xfrm>
            <a:prstGeom prst="cube">
              <a:avLst>
                <a:gd name="adj" fmla="val 4661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Arrow Connector 64">
              <a:extLst>
                <a:ext uri="{FF2B5EF4-FFF2-40B4-BE49-F238E27FC236}">
                  <a16:creationId xmlns:a16="http://schemas.microsoft.com/office/drawing/2014/main" id="{C49655FE-50E6-DF4B-B337-F484D99C0F55}"/>
                </a:ext>
              </a:extLst>
            </p:cNvPr>
            <p:cNvCxnSpPr/>
            <p:nvPr/>
          </p:nvCxnSpPr>
          <p:spPr>
            <a:xfrm>
              <a:off x="7008266" y="5406155"/>
              <a:ext cx="6338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Cube 65">
              <a:extLst>
                <a:ext uri="{FF2B5EF4-FFF2-40B4-BE49-F238E27FC236}">
                  <a16:creationId xmlns:a16="http://schemas.microsoft.com/office/drawing/2014/main" id="{0D4B8200-5899-EE45-B7E3-1C4951D4F48E}"/>
                </a:ext>
              </a:extLst>
            </p:cNvPr>
            <p:cNvSpPr/>
            <p:nvPr/>
          </p:nvSpPr>
          <p:spPr>
            <a:xfrm>
              <a:off x="7902552" y="5049558"/>
              <a:ext cx="602763" cy="619624"/>
            </a:xfrm>
            <a:prstGeom prst="cube">
              <a:avLst>
                <a:gd name="adj" fmla="val 6317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a:extLst>
                <a:ext uri="{FF2B5EF4-FFF2-40B4-BE49-F238E27FC236}">
                  <a16:creationId xmlns:a16="http://schemas.microsoft.com/office/drawing/2014/main" id="{4912C581-B5B9-B04B-A825-866A664722FF}"/>
                </a:ext>
              </a:extLst>
            </p:cNvPr>
            <p:cNvCxnSpPr/>
            <p:nvPr/>
          </p:nvCxnSpPr>
          <p:spPr>
            <a:xfrm>
              <a:off x="8641399" y="5406155"/>
              <a:ext cx="6338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0AA7A9A4-B154-3A4E-9510-87EC014CAF12}"/>
                </a:ext>
              </a:extLst>
            </p:cNvPr>
            <p:cNvGrpSpPr/>
            <p:nvPr/>
          </p:nvGrpSpPr>
          <p:grpSpPr>
            <a:xfrm>
              <a:off x="9671875" y="4581341"/>
              <a:ext cx="221226" cy="1590748"/>
              <a:chOff x="10766057" y="1492714"/>
              <a:chExt cx="221226" cy="1590748"/>
            </a:xfrm>
          </p:grpSpPr>
          <p:sp>
            <p:nvSpPr>
              <p:cNvPr id="69" name="Rounded Rectangle 68">
                <a:extLst>
                  <a:ext uri="{FF2B5EF4-FFF2-40B4-BE49-F238E27FC236}">
                    <a16:creationId xmlns:a16="http://schemas.microsoft.com/office/drawing/2014/main" id="{C072BEB4-6DA9-584A-8213-E0EEA56C4BA1}"/>
                  </a:ext>
                </a:extLst>
              </p:cNvPr>
              <p:cNvSpPr/>
              <p:nvPr/>
            </p:nvSpPr>
            <p:spPr>
              <a:xfrm>
                <a:off x="10766057" y="1492714"/>
                <a:ext cx="221226" cy="1590748"/>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1021FD6B-8D74-EB43-A67B-AC8F6D5A98D0}"/>
                  </a:ext>
                </a:extLst>
              </p:cNvPr>
              <p:cNvSpPr/>
              <p:nvPr/>
            </p:nvSpPr>
            <p:spPr>
              <a:xfrm>
                <a:off x="10791867" y="1522660"/>
                <a:ext cx="169606" cy="1696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E09B016C-7E0E-FC44-A36D-53500E9B59CD}"/>
                  </a:ext>
                </a:extLst>
              </p:cNvPr>
              <p:cNvSpPr/>
              <p:nvPr/>
            </p:nvSpPr>
            <p:spPr>
              <a:xfrm>
                <a:off x="10791867" y="1707344"/>
                <a:ext cx="169606" cy="1696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9288878F-6189-BC44-B35A-98BD761EAF06}"/>
                  </a:ext>
                </a:extLst>
              </p:cNvPr>
              <p:cNvSpPr/>
              <p:nvPr/>
            </p:nvSpPr>
            <p:spPr>
              <a:xfrm>
                <a:off x="10791867" y="1904603"/>
                <a:ext cx="169606" cy="1696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7F1EDE82-B9E4-9A46-93F4-9B8FF34DD57F}"/>
                  </a:ext>
                </a:extLst>
              </p:cNvPr>
              <p:cNvSpPr/>
              <p:nvPr/>
            </p:nvSpPr>
            <p:spPr>
              <a:xfrm>
                <a:off x="10791867" y="2089287"/>
                <a:ext cx="169606" cy="1696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44EDFF7F-CBAA-AA44-8FA7-90762DA572A2}"/>
                  </a:ext>
                </a:extLst>
              </p:cNvPr>
              <p:cNvSpPr/>
              <p:nvPr/>
            </p:nvSpPr>
            <p:spPr>
              <a:xfrm>
                <a:off x="10791867" y="2285830"/>
                <a:ext cx="169606" cy="1696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D8C14BD6-A72F-B643-A0A9-B565E25565A6}"/>
                  </a:ext>
                </a:extLst>
              </p:cNvPr>
              <p:cNvSpPr/>
              <p:nvPr/>
            </p:nvSpPr>
            <p:spPr>
              <a:xfrm>
                <a:off x="10791867" y="2470514"/>
                <a:ext cx="169606" cy="1696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5211427B-C7D2-2A4E-BB8C-358D0A65F51E}"/>
                  </a:ext>
                </a:extLst>
              </p:cNvPr>
              <p:cNvSpPr/>
              <p:nvPr/>
            </p:nvSpPr>
            <p:spPr>
              <a:xfrm>
                <a:off x="10791867" y="2667773"/>
                <a:ext cx="169606" cy="1696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0BBE2667-660B-6E45-9AB3-0EA1742859C9}"/>
                  </a:ext>
                </a:extLst>
              </p:cNvPr>
              <p:cNvSpPr/>
              <p:nvPr/>
            </p:nvSpPr>
            <p:spPr>
              <a:xfrm>
                <a:off x="10791867" y="2852457"/>
                <a:ext cx="169606" cy="1696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a:extLst>
                <a:ext uri="{FF2B5EF4-FFF2-40B4-BE49-F238E27FC236}">
                  <a16:creationId xmlns:a16="http://schemas.microsoft.com/office/drawing/2014/main" id="{3B768762-432F-CE42-A2E7-310C3A823E95}"/>
                </a:ext>
              </a:extLst>
            </p:cNvPr>
            <p:cNvGrpSpPr/>
            <p:nvPr/>
          </p:nvGrpSpPr>
          <p:grpSpPr>
            <a:xfrm>
              <a:off x="10382656" y="4878639"/>
              <a:ext cx="221226" cy="985977"/>
              <a:chOff x="11476838" y="1790012"/>
              <a:chExt cx="221226" cy="985977"/>
            </a:xfrm>
          </p:grpSpPr>
          <p:sp>
            <p:nvSpPr>
              <p:cNvPr id="79" name="Rounded Rectangle 78">
                <a:extLst>
                  <a:ext uri="{FF2B5EF4-FFF2-40B4-BE49-F238E27FC236}">
                    <a16:creationId xmlns:a16="http://schemas.microsoft.com/office/drawing/2014/main" id="{97E4D768-AED7-8B4F-8FA2-430E39465643}"/>
                  </a:ext>
                </a:extLst>
              </p:cNvPr>
              <p:cNvSpPr/>
              <p:nvPr/>
            </p:nvSpPr>
            <p:spPr>
              <a:xfrm>
                <a:off x="11476838" y="1790012"/>
                <a:ext cx="221226" cy="985977"/>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7A2A7EBD-FE0D-3045-807D-DA68F501F910}"/>
                  </a:ext>
                </a:extLst>
              </p:cNvPr>
              <p:cNvSpPr/>
              <p:nvPr/>
            </p:nvSpPr>
            <p:spPr>
              <a:xfrm>
                <a:off x="11502648" y="1819958"/>
                <a:ext cx="169606" cy="1696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0C1A70BA-1A08-E04F-839E-A4B44CCB6880}"/>
                  </a:ext>
                </a:extLst>
              </p:cNvPr>
              <p:cNvSpPr/>
              <p:nvPr/>
            </p:nvSpPr>
            <p:spPr>
              <a:xfrm>
                <a:off x="11502648" y="2004642"/>
                <a:ext cx="169606" cy="1696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5693D625-DD57-B34C-AE9C-A24916609072}"/>
                  </a:ext>
                </a:extLst>
              </p:cNvPr>
              <p:cNvSpPr/>
              <p:nvPr/>
            </p:nvSpPr>
            <p:spPr>
              <a:xfrm>
                <a:off x="11502648" y="2201901"/>
                <a:ext cx="169606" cy="1696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8B983C18-8837-344B-9EFD-5F7A6F5EDB77}"/>
                  </a:ext>
                </a:extLst>
              </p:cNvPr>
              <p:cNvSpPr/>
              <p:nvPr/>
            </p:nvSpPr>
            <p:spPr>
              <a:xfrm>
                <a:off x="11502648" y="2386585"/>
                <a:ext cx="169606" cy="1696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66136602-67A5-7A41-8DAD-6AB481356628}"/>
                  </a:ext>
                </a:extLst>
              </p:cNvPr>
              <p:cNvSpPr/>
              <p:nvPr/>
            </p:nvSpPr>
            <p:spPr>
              <a:xfrm>
                <a:off x="11502648" y="2572112"/>
                <a:ext cx="169606" cy="1696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5" name="Straight Arrow Connector 84">
              <a:extLst>
                <a:ext uri="{FF2B5EF4-FFF2-40B4-BE49-F238E27FC236}">
                  <a16:creationId xmlns:a16="http://schemas.microsoft.com/office/drawing/2014/main" id="{E7E968AB-72CB-D246-89A4-BE728EAB293F}"/>
                </a:ext>
              </a:extLst>
            </p:cNvPr>
            <p:cNvCxnSpPr>
              <a:cxnSpLocks/>
            </p:cNvCxnSpPr>
            <p:nvPr/>
          </p:nvCxnSpPr>
          <p:spPr>
            <a:xfrm>
              <a:off x="9942978" y="5407190"/>
              <a:ext cx="37311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562AE0F4-43A7-B34B-AB45-09314B110F58}"/>
                    </a:ext>
                  </a:extLst>
                </p:cNvPr>
                <p:cNvSpPr txBox="1"/>
                <p:nvPr/>
              </p:nvSpPr>
              <p:spPr>
                <a:xfrm>
                  <a:off x="10197102" y="4400496"/>
                  <a:ext cx="761939" cy="2955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e>
                          <m:sup>
                            <m:d>
                              <m:dPr>
                                <m:ctrlPr>
                                  <a:rPr lang="en-US" b="0" i="1" smtClean="0">
                                    <a:latin typeface="Cambria Math" panose="02040503050406030204" pitchFamily="18" charset="0"/>
                                  </a:rPr>
                                </m:ctrlPr>
                              </m:dPr>
                              <m:e>
                                <m:r>
                                  <a:rPr lang="en-US" b="0" i="1" smtClean="0">
                                    <a:latin typeface="Cambria Math" panose="02040503050406030204" pitchFamily="18" charset="0"/>
                                  </a:rPr>
                                  <m:t>2</m:t>
                                </m:r>
                              </m:e>
                            </m:d>
                          </m:sup>
                        </m:sSup>
                        <m:r>
                          <a:rPr lang="en-US" b="0" i="1" smtClean="0">
                            <a:latin typeface="Cambria Math" panose="02040503050406030204" pitchFamily="18" charset="0"/>
                          </a:rPr>
                          <m:t>)</m:t>
                        </m:r>
                      </m:oMath>
                    </m:oMathPara>
                  </a14:m>
                  <a:endParaRPr lang="en-US" dirty="0"/>
                </a:p>
              </p:txBody>
            </p:sp>
          </mc:Choice>
          <mc:Fallback xmlns="">
            <p:sp>
              <p:nvSpPr>
                <p:cNvPr id="86" name="TextBox 85">
                  <a:extLst>
                    <a:ext uri="{FF2B5EF4-FFF2-40B4-BE49-F238E27FC236}">
                      <a16:creationId xmlns:a16="http://schemas.microsoft.com/office/drawing/2014/main" id="{562AE0F4-43A7-B34B-AB45-09314B110F58}"/>
                    </a:ext>
                  </a:extLst>
                </p:cNvPr>
                <p:cNvSpPr txBox="1">
                  <a:spLocks noRot="1" noChangeAspect="1" noMove="1" noResize="1" noEditPoints="1" noAdjustHandles="1" noChangeArrowheads="1" noChangeShapeType="1" noTextEdit="1"/>
                </p:cNvSpPr>
                <p:nvPr/>
              </p:nvSpPr>
              <p:spPr>
                <a:xfrm>
                  <a:off x="10197102" y="4400496"/>
                  <a:ext cx="761939" cy="295594"/>
                </a:xfrm>
                <a:prstGeom prst="rect">
                  <a:avLst/>
                </a:prstGeom>
                <a:blipFill>
                  <a:blip r:embed="rId8"/>
                  <a:stretch>
                    <a:fillRect l="-9836" r="-9836" b="-2800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21C3E034-FFA7-DC45-B9B1-83239462F03D}"/>
                  </a:ext>
                </a:extLst>
              </p:cNvPr>
              <p:cNvSpPr txBox="1"/>
              <p:nvPr/>
            </p:nvSpPr>
            <p:spPr>
              <a:xfrm>
                <a:off x="9982200" y="3879593"/>
                <a:ext cx="1724575" cy="380810"/>
              </a:xfrm>
              <a:prstGeom prst="rect">
                <a:avLst/>
              </a:prstGeom>
              <a:noFill/>
            </p:spPr>
            <p:txBody>
              <a:bodyPr wrap="none" rtlCol="0">
                <a:spAutoFit/>
              </a:bodyPr>
              <a:lstStyle/>
              <a:p>
                <a:r>
                  <a:rPr lang="en-US" dirty="0"/>
                  <a:t>Encoding of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oMath>
                </a14:m>
                <a:endParaRPr lang="en-US" dirty="0"/>
              </a:p>
            </p:txBody>
          </p:sp>
        </mc:Choice>
        <mc:Fallback xmlns="">
          <p:sp>
            <p:nvSpPr>
              <p:cNvPr id="87" name="TextBox 86">
                <a:extLst>
                  <a:ext uri="{FF2B5EF4-FFF2-40B4-BE49-F238E27FC236}">
                    <a16:creationId xmlns:a16="http://schemas.microsoft.com/office/drawing/2014/main" id="{21C3E034-FFA7-DC45-B9B1-83239462F03D}"/>
                  </a:ext>
                </a:extLst>
              </p:cNvPr>
              <p:cNvSpPr txBox="1">
                <a:spLocks noRot="1" noChangeAspect="1" noMove="1" noResize="1" noEditPoints="1" noAdjustHandles="1" noChangeArrowheads="1" noChangeShapeType="1" noTextEdit="1"/>
              </p:cNvSpPr>
              <p:nvPr/>
            </p:nvSpPr>
            <p:spPr>
              <a:xfrm>
                <a:off x="9982200" y="3879593"/>
                <a:ext cx="1724575" cy="380810"/>
              </a:xfrm>
              <a:prstGeom prst="rect">
                <a:avLst/>
              </a:prstGeom>
              <a:blipFill>
                <a:blip r:embed="rId9"/>
                <a:stretch>
                  <a:fillRect l="-2920" b="-258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52CF2002-0652-6847-8989-946B710A1C98}"/>
                  </a:ext>
                </a:extLst>
              </p:cNvPr>
              <p:cNvSpPr txBox="1"/>
              <p:nvPr/>
            </p:nvSpPr>
            <p:spPr>
              <a:xfrm>
                <a:off x="733207" y="4551851"/>
                <a:ext cx="437364" cy="2884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oMath>
                  </m:oMathPara>
                </a14:m>
                <a:endParaRPr lang="en-US" dirty="0"/>
              </a:p>
            </p:txBody>
          </p:sp>
        </mc:Choice>
        <mc:Fallback xmlns="">
          <p:sp>
            <p:nvSpPr>
              <p:cNvPr id="88" name="TextBox 87">
                <a:extLst>
                  <a:ext uri="{FF2B5EF4-FFF2-40B4-BE49-F238E27FC236}">
                    <a16:creationId xmlns:a16="http://schemas.microsoft.com/office/drawing/2014/main" id="{52CF2002-0652-6847-8989-946B710A1C98}"/>
                  </a:ext>
                </a:extLst>
              </p:cNvPr>
              <p:cNvSpPr txBox="1">
                <a:spLocks noRot="1" noChangeAspect="1" noMove="1" noResize="1" noEditPoints="1" noAdjustHandles="1" noChangeArrowheads="1" noChangeShapeType="1" noTextEdit="1"/>
              </p:cNvSpPr>
              <p:nvPr/>
            </p:nvSpPr>
            <p:spPr>
              <a:xfrm>
                <a:off x="733207" y="4551851"/>
                <a:ext cx="437364" cy="288477"/>
              </a:xfrm>
              <a:prstGeom prst="rect">
                <a:avLst/>
              </a:prstGeom>
              <a:blipFill>
                <a:blip r:embed="rId10"/>
                <a:stretch>
                  <a:fillRect l="-5714" t="-4167" r="-8571"/>
                </a:stretch>
              </a:blipFill>
            </p:spPr>
            <p:txBody>
              <a:bodyPr/>
              <a:lstStyle/>
              <a:p>
                <a:r>
                  <a:rPr lang="en-US">
                    <a:noFill/>
                  </a:rPr>
                  <a:t> </a:t>
                </a:r>
              </a:p>
            </p:txBody>
          </p:sp>
        </mc:Fallback>
      </mc:AlternateContent>
      <p:sp>
        <p:nvSpPr>
          <p:cNvPr id="91" name="TextBox 90">
            <a:extLst>
              <a:ext uri="{FF2B5EF4-FFF2-40B4-BE49-F238E27FC236}">
                <a16:creationId xmlns:a16="http://schemas.microsoft.com/office/drawing/2014/main" id="{A411EA7E-D964-4A41-A6ED-12D004944D1D}"/>
              </a:ext>
            </a:extLst>
          </p:cNvPr>
          <p:cNvSpPr txBox="1"/>
          <p:nvPr/>
        </p:nvSpPr>
        <p:spPr>
          <a:xfrm>
            <a:off x="3631658" y="3872089"/>
            <a:ext cx="916789" cy="369332"/>
          </a:xfrm>
          <a:prstGeom prst="rect">
            <a:avLst/>
          </a:prstGeom>
          <a:noFill/>
        </p:spPr>
        <p:txBody>
          <a:bodyPr wrap="none" rtlCol="0">
            <a:spAutoFit/>
          </a:bodyPr>
          <a:lstStyle/>
          <a:p>
            <a:r>
              <a:rPr lang="en-US" dirty="0"/>
              <a:t>Define: </a:t>
            </a:r>
          </a:p>
        </p:txBody>
      </p: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CEC278A6-699A-5944-8046-BEC10494E95E}"/>
                  </a:ext>
                </a:extLst>
              </p:cNvPr>
              <p:cNvSpPr txBox="1"/>
              <p:nvPr/>
            </p:nvSpPr>
            <p:spPr>
              <a:xfrm>
                <a:off x="4548447" y="3786439"/>
                <a:ext cx="3785139" cy="46487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e>
                            <m:sup>
                              <m:d>
                                <m:dPr>
                                  <m:ctrlPr>
                                    <a:rPr lang="en-US" b="0" i="1" smtClean="0">
                                      <a:latin typeface="Cambria Math" panose="02040503050406030204" pitchFamily="18" charset="0"/>
                                    </a:rPr>
                                  </m:ctrlPr>
                                </m:dPr>
                                <m:e>
                                  <m:r>
                                    <a:rPr lang="en-US" b="0" i="1" smtClean="0">
                                      <a:latin typeface="Cambria Math" panose="02040503050406030204" pitchFamily="18" charset="0"/>
                                    </a:rPr>
                                    <m:t>1</m:t>
                                  </m:r>
                                </m:e>
                              </m:d>
                            </m:sup>
                          </m:sSup>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e>
                            <m:sup>
                              <m:d>
                                <m:dPr>
                                  <m:ctrlPr>
                                    <a:rPr lang="en-US" b="0" i="1" smtClean="0">
                                      <a:latin typeface="Cambria Math" panose="02040503050406030204" pitchFamily="18" charset="0"/>
                                    </a:rPr>
                                  </m:ctrlPr>
                                </m:dPr>
                                <m:e>
                                  <m:r>
                                    <a:rPr lang="en-US" b="0" i="1" smtClean="0">
                                      <a:latin typeface="Cambria Math" panose="02040503050406030204" pitchFamily="18" charset="0"/>
                                    </a:rPr>
                                    <m:t>2</m:t>
                                  </m:r>
                                </m:e>
                              </m:d>
                            </m:sup>
                          </m:sSup>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e>
                                <m:sup>
                                  <m:d>
                                    <m:dPr>
                                      <m:ctrlPr>
                                        <a:rPr lang="en-US" b="0" i="1" smtClean="0">
                                          <a:latin typeface="Cambria Math" panose="02040503050406030204" pitchFamily="18" charset="0"/>
                                        </a:rPr>
                                      </m:ctrlPr>
                                    </m:dPr>
                                    <m:e>
                                      <m:r>
                                        <a:rPr lang="en-US" b="0" i="1" smtClean="0">
                                          <a:latin typeface="Cambria Math" panose="02040503050406030204" pitchFamily="18" charset="0"/>
                                        </a:rPr>
                                        <m:t>1</m:t>
                                      </m:r>
                                    </m:e>
                                  </m:d>
                                </m:sup>
                              </m:sSup>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e>
                                <m:sup>
                                  <m:d>
                                    <m:dPr>
                                      <m:ctrlPr>
                                        <a:rPr lang="en-US" b="0" i="1" smtClean="0">
                                          <a:latin typeface="Cambria Math" panose="02040503050406030204" pitchFamily="18" charset="0"/>
                                        </a:rPr>
                                      </m:ctrlPr>
                                    </m:dPr>
                                    <m:e>
                                      <m:r>
                                        <a:rPr lang="en-US" b="0" i="1" smtClean="0">
                                          <a:latin typeface="Cambria Math" panose="02040503050406030204" pitchFamily="18" charset="0"/>
                                        </a:rPr>
                                        <m:t>2</m:t>
                                      </m:r>
                                    </m:e>
                                  </m:d>
                                </m:sup>
                              </m:sSup>
                              <m:r>
                                <a:rPr lang="en-US" b="0" i="1" smtClean="0">
                                  <a:latin typeface="Cambria Math" panose="02040503050406030204" pitchFamily="18" charset="0"/>
                                </a:rPr>
                                <m:t>)</m:t>
                              </m:r>
                            </m:e>
                          </m:d>
                        </m:e>
                        <m:sup>
                          <m:r>
                            <a:rPr lang="en-US" b="0" i="1" smtClean="0">
                              <a:latin typeface="Cambria Math" panose="02040503050406030204" pitchFamily="18" charset="0"/>
                            </a:rPr>
                            <m:t>2</m:t>
                          </m:r>
                        </m:sup>
                      </m:sSup>
                    </m:oMath>
                  </m:oMathPara>
                </a14:m>
                <a:endParaRPr lang="en-US" dirty="0"/>
              </a:p>
            </p:txBody>
          </p:sp>
        </mc:Choice>
        <mc:Fallback xmlns="">
          <p:sp>
            <p:nvSpPr>
              <p:cNvPr id="92" name="TextBox 91">
                <a:extLst>
                  <a:ext uri="{FF2B5EF4-FFF2-40B4-BE49-F238E27FC236}">
                    <a16:creationId xmlns:a16="http://schemas.microsoft.com/office/drawing/2014/main" id="{CEC278A6-699A-5944-8046-BEC10494E95E}"/>
                  </a:ext>
                </a:extLst>
              </p:cNvPr>
              <p:cNvSpPr txBox="1">
                <a:spLocks noRot="1" noChangeAspect="1" noMove="1" noResize="1" noEditPoints="1" noAdjustHandles="1" noChangeArrowheads="1" noChangeShapeType="1" noTextEdit="1"/>
              </p:cNvSpPr>
              <p:nvPr/>
            </p:nvSpPr>
            <p:spPr>
              <a:xfrm>
                <a:off x="4548447" y="3786439"/>
                <a:ext cx="3785139" cy="464871"/>
              </a:xfrm>
              <a:prstGeom prst="rect">
                <a:avLst/>
              </a:prstGeom>
              <a:blipFill>
                <a:blip r:embed="rId11"/>
                <a:stretch>
                  <a:fillRect b="-5263"/>
                </a:stretch>
              </a:blipFill>
            </p:spPr>
            <p:txBody>
              <a:bodyPr/>
              <a:lstStyle/>
              <a:p>
                <a:r>
                  <a:rPr lang="en-US">
                    <a:noFill/>
                  </a:rPr>
                  <a:t> </a:t>
                </a:r>
              </a:p>
            </p:txBody>
          </p:sp>
        </mc:Fallback>
      </mc:AlternateContent>
    </p:spTree>
    <p:extLst>
      <p:ext uri="{BB962C8B-B14F-4D97-AF65-F5344CB8AC3E}">
        <p14:creationId xmlns:p14="http://schemas.microsoft.com/office/powerpoint/2010/main" val="236550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9"/>
                                        </p:tgtEl>
                                        <p:attrNameLst>
                                          <p:attrName>style.visibility</p:attrName>
                                        </p:attrNameLst>
                                      </p:cBhvr>
                                      <p:to>
                                        <p:strVal val="visible"/>
                                      </p:to>
                                    </p:set>
                                    <p:animEffect transition="in" filter="blinds(horizontal)">
                                      <p:cBhvr>
                                        <p:cTn id="12" dur="500"/>
                                        <p:tgtEl>
                                          <p:spTgt spid="8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blinds(horizontal)">
                                      <p:cBhvr>
                                        <p:cTn id="17" dur="500"/>
                                        <p:tgtEl>
                                          <p:spTgt spid="52"/>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54"/>
                                        </p:tgtEl>
                                        <p:attrNameLst>
                                          <p:attrName>style.visibility</p:attrName>
                                        </p:attrNameLst>
                                      </p:cBhvr>
                                      <p:to>
                                        <p:strVal val="visible"/>
                                      </p:to>
                                    </p:set>
                                    <p:animEffect transition="in" filter="blinds(horizontal)">
                                      <p:cBhvr>
                                        <p:cTn id="20" dur="500"/>
                                        <p:tgtEl>
                                          <p:spTgt spid="5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blinds(horizontal)">
                                      <p:cBhvr>
                                        <p:cTn id="25" dur="500"/>
                                        <p:tgtEl>
                                          <p:spTgt spid="57"/>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58"/>
                                        </p:tgtEl>
                                        <p:attrNameLst>
                                          <p:attrName>style.visibility</p:attrName>
                                        </p:attrNameLst>
                                      </p:cBhvr>
                                      <p:to>
                                        <p:strVal val="visible"/>
                                      </p:to>
                                    </p:set>
                                    <p:animEffect transition="in" filter="blinds(horizontal)">
                                      <p:cBhvr>
                                        <p:cTn id="30" dur="500"/>
                                        <p:tgtEl>
                                          <p:spTgt spid="58"/>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90"/>
                                        </p:tgtEl>
                                        <p:attrNameLst>
                                          <p:attrName>style.visibility</p:attrName>
                                        </p:attrNameLst>
                                      </p:cBhvr>
                                      <p:to>
                                        <p:strVal val="visible"/>
                                      </p:to>
                                    </p:set>
                                    <p:animEffect transition="in" filter="blinds(horizontal)">
                                      <p:cBhvr>
                                        <p:cTn id="35" dur="500"/>
                                        <p:tgtEl>
                                          <p:spTgt spid="90"/>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88"/>
                                        </p:tgtEl>
                                        <p:attrNameLst>
                                          <p:attrName>style.visibility</p:attrName>
                                        </p:attrNameLst>
                                      </p:cBhvr>
                                      <p:to>
                                        <p:strVal val="visible"/>
                                      </p:to>
                                    </p:set>
                                    <p:animEffect transition="in" filter="blinds(horizontal)">
                                      <p:cBhvr>
                                        <p:cTn id="40" dur="500"/>
                                        <p:tgtEl>
                                          <p:spTgt spid="88"/>
                                        </p:tgtEl>
                                      </p:cBhvr>
                                    </p:animEffect>
                                  </p:childTnLst>
                                </p:cTn>
                              </p:par>
                              <p:par>
                                <p:cTn id="41" presetID="3" presetClass="entr" presetSubtype="1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blinds(horizontal)">
                                      <p:cBhvr>
                                        <p:cTn id="43" dur="500"/>
                                        <p:tgtEl>
                                          <p:spTgt spid="53"/>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87"/>
                                        </p:tgtEl>
                                        <p:attrNameLst>
                                          <p:attrName>style.visibility</p:attrName>
                                        </p:attrNameLst>
                                      </p:cBhvr>
                                      <p:to>
                                        <p:strVal val="visible"/>
                                      </p:to>
                                    </p:set>
                                    <p:animEffect transition="in" filter="blinds(horizontal)">
                                      <p:cBhvr>
                                        <p:cTn id="46" dur="500"/>
                                        <p:tgtEl>
                                          <p:spTgt spid="87"/>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91"/>
                                        </p:tgtEl>
                                        <p:attrNameLst>
                                          <p:attrName>style.visibility</p:attrName>
                                        </p:attrNameLst>
                                      </p:cBhvr>
                                      <p:to>
                                        <p:strVal val="visible"/>
                                      </p:to>
                                    </p:set>
                                    <p:animEffect transition="in" filter="blinds(horizontal)">
                                      <p:cBhvr>
                                        <p:cTn id="51" dur="500"/>
                                        <p:tgtEl>
                                          <p:spTgt spid="91"/>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92"/>
                                        </p:tgtEl>
                                        <p:attrNameLst>
                                          <p:attrName>style.visibility</p:attrName>
                                        </p:attrNameLst>
                                      </p:cBhvr>
                                      <p:to>
                                        <p:strVal val="visible"/>
                                      </p:to>
                                    </p:set>
                                    <p:animEffect transition="in" filter="blinds(horizontal)">
                                      <p:cBhvr>
                                        <p:cTn id="54"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4" grpId="0"/>
      <p:bldP spid="57" grpId="0"/>
      <p:bldP spid="58" grpId="0"/>
      <p:bldP spid="87" grpId="0"/>
      <p:bldP spid="88" grpId="0"/>
      <p:bldP spid="91" grpId="0"/>
      <p:bldP spid="9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71127-DCEB-1947-810C-AB48E82E2A62}"/>
              </a:ext>
            </a:extLst>
          </p:cNvPr>
          <p:cNvSpPr>
            <a:spLocks noGrp="1"/>
          </p:cNvSpPr>
          <p:nvPr>
            <p:ph type="title"/>
          </p:nvPr>
        </p:nvSpPr>
        <p:spPr>
          <a:xfrm>
            <a:off x="838200" y="365125"/>
            <a:ext cx="10515600" cy="964911"/>
          </a:xfrm>
        </p:spPr>
        <p:txBody>
          <a:bodyPr>
            <a:normAutofit/>
          </a:bodyPr>
          <a:lstStyle/>
          <a:p>
            <a:r>
              <a:rPr lang="en-US" sz="3600" dirty="0">
                <a:latin typeface="Apple Symbols" panose="02000000000000000000" pitchFamily="2" charset="-79"/>
                <a:ea typeface="Apple Symbols" panose="02000000000000000000" pitchFamily="2" charset="-79"/>
                <a:cs typeface="Apple Symbols" panose="02000000000000000000" pitchFamily="2" charset="-79"/>
              </a:rPr>
              <a:t>Learning objective</a:t>
            </a:r>
          </a:p>
        </p:txBody>
      </p:sp>
      <p:sp>
        <p:nvSpPr>
          <p:cNvPr id="4" name="Date Placeholder 3">
            <a:extLst>
              <a:ext uri="{FF2B5EF4-FFF2-40B4-BE49-F238E27FC236}">
                <a16:creationId xmlns:a16="http://schemas.microsoft.com/office/drawing/2014/main" id="{42DB0FAC-FDAF-1941-BA7E-222E4EB53480}"/>
              </a:ext>
            </a:extLst>
          </p:cNvPr>
          <p:cNvSpPr>
            <a:spLocks noGrp="1"/>
          </p:cNvSpPr>
          <p:nvPr>
            <p:ph type="dt" sz="half" idx="10"/>
          </p:nvPr>
        </p:nvSpPr>
        <p:spPr/>
        <p:txBody>
          <a:bodyPr/>
          <a:lstStyle/>
          <a:p>
            <a:fld id="{C56917B3-6684-F24E-8F2D-ACF3E5CC8216}" type="datetime1">
              <a:rPr lang="en-US" smtClean="0"/>
              <a:t>12/10/18</a:t>
            </a:fld>
            <a:endParaRPr lang="en-US"/>
          </a:p>
        </p:txBody>
      </p:sp>
      <p:sp>
        <p:nvSpPr>
          <p:cNvPr id="5" name="Footer Placeholder 4">
            <a:extLst>
              <a:ext uri="{FF2B5EF4-FFF2-40B4-BE49-F238E27FC236}">
                <a16:creationId xmlns:a16="http://schemas.microsoft.com/office/drawing/2014/main" id="{2326DF88-3705-4846-9427-0A51B4D69818}"/>
              </a:ext>
            </a:extLst>
          </p:cNvPr>
          <p:cNvSpPr>
            <a:spLocks noGrp="1"/>
          </p:cNvSpPr>
          <p:nvPr>
            <p:ph type="ftr" sz="quarter" idx="11"/>
          </p:nvPr>
        </p:nvSpPr>
        <p:spPr/>
        <p:txBody>
          <a:bodyPr/>
          <a:lstStyle/>
          <a:p>
            <a:r>
              <a:rPr lang="en-US"/>
              <a:t>CS596 Machine Learning @SDSU</a:t>
            </a:r>
          </a:p>
        </p:txBody>
      </p:sp>
      <p:sp>
        <p:nvSpPr>
          <p:cNvPr id="6" name="Slide Number Placeholder 5">
            <a:extLst>
              <a:ext uri="{FF2B5EF4-FFF2-40B4-BE49-F238E27FC236}">
                <a16:creationId xmlns:a16="http://schemas.microsoft.com/office/drawing/2014/main" id="{0308BFDD-9927-4542-B412-4EB8BACF4D5E}"/>
              </a:ext>
            </a:extLst>
          </p:cNvPr>
          <p:cNvSpPr>
            <a:spLocks noGrp="1"/>
          </p:cNvSpPr>
          <p:nvPr>
            <p:ph type="sldNum" sz="quarter" idx="12"/>
          </p:nvPr>
        </p:nvSpPr>
        <p:spPr/>
        <p:txBody>
          <a:bodyPr/>
          <a:lstStyle/>
          <a:p>
            <a:fld id="{17130504-63A3-8448-95E2-F9768F014961}" type="slidenum">
              <a:rPr lang="en-US" smtClean="0"/>
              <a:t>8</a:t>
            </a:fld>
            <a:endParaRPr lang="en-US"/>
          </a:p>
        </p:txBody>
      </p:sp>
      <p:pic>
        <p:nvPicPr>
          <p:cNvPr id="7" name="Picture 6">
            <a:extLst>
              <a:ext uri="{FF2B5EF4-FFF2-40B4-BE49-F238E27FC236}">
                <a16:creationId xmlns:a16="http://schemas.microsoft.com/office/drawing/2014/main" id="{AF927195-D3F1-BB40-88D9-BCDEABE88665}"/>
              </a:ext>
            </a:extLst>
          </p:cNvPr>
          <p:cNvPicPr>
            <a:picLocks noChangeAspect="1"/>
          </p:cNvPicPr>
          <p:nvPr/>
        </p:nvPicPr>
        <p:blipFill>
          <a:blip r:embed="rId2"/>
          <a:stretch>
            <a:fillRect/>
          </a:stretch>
        </p:blipFill>
        <p:spPr>
          <a:xfrm>
            <a:off x="11130461" y="150494"/>
            <a:ext cx="910525" cy="632918"/>
          </a:xfrm>
          <a:prstGeom prst="rect">
            <a:avLst/>
          </a:prstGeom>
        </p:spPr>
      </p:pic>
      <p:grpSp>
        <p:nvGrpSpPr>
          <p:cNvPr id="8" name="Group 7">
            <a:extLst>
              <a:ext uri="{FF2B5EF4-FFF2-40B4-BE49-F238E27FC236}">
                <a16:creationId xmlns:a16="http://schemas.microsoft.com/office/drawing/2014/main" id="{BB7B1C1F-9C50-8F45-B875-128E1D986145}"/>
              </a:ext>
            </a:extLst>
          </p:cNvPr>
          <p:cNvGrpSpPr/>
          <p:nvPr/>
        </p:nvGrpSpPr>
        <p:grpSpPr>
          <a:xfrm>
            <a:off x="1086889" y="1457071"/>
            <a:ext cx="9242673" cy="1590748"/>
            <a:chOff x="1361209" y="2091218"/>
            <a:chExt cx="9242673" cy="1590748"/>
          </a:xfrm>
        </p:grpSpPr>
        <p:cxnSp>
          <p:nvCxnSpPr>
            <p:cNvPr id="9" name="Straight Arrow Connector 8">
              <a:extLst>
                <a:ext uri="{FF2B5EF4-FFF2-40B4-BE49-F238E27FC236}">
                  <a16:creationId xmlns:a16="http://schemas.microsoft.com/office/drawing/2014/main" id="{96C2AD78-E748-B343-A324-BF3A188C381F}"/>
                </a:ext>
              </a:extLst>
            </p:cNvPr>
            <p:cNvCxnSpPr/>
            <p:nvPr/>
          </p:nvCxnSpPr>
          <p:spPr>
            <a:xfrm>
              <a:off x="1361209" y="2920768"/>
              <a:ext cx="6338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Cube 9">
              <a:extLst>
                <a:ext uri="{FF2B5EF4-FFF2-40B4-BE49-F238E27FC236}">
                  <a16:creationId xmlns:a16="http://schemas.microsoft.com/office/drawing/2014/main" id="{35550CA5-6965-BF45-872D-322D929B038A}"/>
                </a:ext>
              </a:extLst>
            </p:cNvPr>
            <p:cNvSpPr/>
            <p:nvPr/>
          </p:nvSpPr>
          <p:spPr>
            <a:xfrm>
              <a:off x="2160750" y="2222945"/>
              <a:ext cx="1357700" cy="1297857"/>
            </a:xfrm>
            <a:prstGeom prst="cube">
              <a:avLst>
                <a:gd name="adj" fmla="val 173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6F02E23-A28E-7F46-93DA-5504C45C4329}"/>
                </a:ext>
              </a:extLst>
            </p:cNvPr>
            <p:cNvCxnSpPr/>
            <p:nvPr/>
          </p:nvCxnSpPr>
          <p:spPr>
            <a:xfrm>
              <a:off x="3631658" y="2916032"/>
              <a:ext cx="6338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Cube 11">
              <a:extLst>
                <a:ext uri="{FF2B5EF4-FFF2-40B4-BE49-F238E27FC236}">
                  <a16:creationId xmlns:a16="http://schemas.microsoft.com/office/drawing/2014/main" id="{37427C26-E46E-A540-AE6A-4834302BE817}"/>
                </a:ext>
              </a:extLst>
            </p:cNvPr>
            <p:cNvSpPr/>
            <p:nvPr/>
          </p:nvSpPr>
          <p:spPr>
            <a:xfrm>
              <a:off x="4483686" y="2450339"/>
              <a:ext cx="712994" cy="752483"/>
            </a:xfrm>
            <a:prstGeom prst="cube">
              <a:avLst>
                <a:gd name="adj" fmla="val 2247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E0AA6D45-8C60-AE4F-BE78-247ABFBD3254}"/>
                </a:ext>
              </a:extLst>
            </p:cNvPr>
            <p:cNvCxnSpPr/>
            <p:nvPr/>
          </p:nvCxnSpPr>
          <p:spPr>
            <a:xfrm>
              <a:off x="5310849" y="2916032"/>
              <a:ext cx="6338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Cube 13">
              <a:extLst>
                <a:ext uri="{FF2B5EF4-FFF2-40B4-BE49-F238E27FC236}">
                  <a16:creationId xmlns:a16="http://schemas.microsoft.com/office/drawing/2014/main" id="{BA9003B6-A7BC-114D-96F6-8B1CED0D1E1A}"/>
                </a:ext>
              </a:extLst>
            </p:cNvPr>
            <p:cNvSpPr/>
            <p:nvPr/>
          </p:nvSpPr>
          <p:spPr>
            <a:xfrm>
              <a:off x="6096286" y="2325836"/>
              <a:ext cx="843042" cy="874190"/>
            </a:xfrm>
            <a:prstGeom prst="cube">
              <a:avLst>
                <a:gd name="adj" fmla="val 4661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BA768585-4A99-C048-8E04-FD64B9D27706}"/>
                </a:ext>
              </a:extLst>
            </p:cNvPr>
            <p:cNvCxnSpPr/>
            <p:nvPr/>
          </p:nvCxnSpPr>
          <p:spPr>
            <a:xfrm>
              <a:off x="7008266" y="2916032"/>
              <a:ext cx="6338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Cube 15">
              <a:extLst>
                <a:ext uri="{FF2B5EF4-FFF2-40B4-BE49-F238E27FC236}">
                  <a16:creationId xmlns:a16="http://schemas.microsoft.com/office/drawing/2014/main" id="{21210459-53FA-174A-B139-DED6B3E968A7}"/>
                </a:ext>
              </a:extLst>
            </p:cNvPr>
            <p:cNvSpPr/>
            <p:nvPr/>
          </p:nvSpPr>
          <p:spPr>
            <a:xfrm>
              <a:off x="7902552" y="2559435"/>
              <a:ext cx="602763" cy="619624"/>
            </a:xfrm>
            <a:prstGeom prst="cube">
              <a:avLst>
                <a:gd name="adj" fmla="val 6317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66661945-D542-1A4B-9B55-4AC4E5BB1A9F}"/>
                </a:ext>
              </a:extLst>
            </p:cNvPr>
            <p:cNvCxnSpPr/>
            <p:nvPr/>
          </p:nvCxnSpPr>
          <p:spPr>
            <a:xfrm>
              <a:off x="8641399" y="2916032"/>
              <a:ext cx="6338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E7F07B8D-C445-784B-B247-64B2082B93F2}"/>
                </a:ext>
              </a:extLst>
            </p:cNvPr>
            <p:cNvGrpSpPr/>
            <p:nvPr/>
          </p:nvGrpSpPr>
          <p:grpSpPr>
            <a:xfrm>
              <a:off x="9671875" y="2091218"/>
              <a:ext cx="221226" cy="1590748"/>
              <a:chOff x="10766057" y="1492714"/>
              <a:chExt cx="221226" cy="1590748"/>
            </a:xfrm>
          </p:grpSpPr>
          <p:sp>
            <p:nvSpPr>
              <p:cNvPr id="27" name="Rounded Rectangle 26">
                <a:extLst>
                  <a:ext uri="{FF2B5EF4-FFF2-40B4-BE49-F238E27FC236}">
                    <a16:creationId xmlns:a16="http://schemas.microsoft.com/office/drawing/2014/main" id="{F6AFD38C-A34C-2844-88BF-884C250B9857}"/>
                  </a:ext>
                </a:extLst>
              </p:cNvPr>
              <p:cNvSpPr/>
              <p:nvPr/>
            </p:nvSpPr>
            <p:spPr>
              <a:xfrm>
                <a:off x="10766057" y="1492714"/>
                <a:ext cx="221226" cy="1590748"/>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11BFC1D-E53A-C84A-A0DE-69C7B62AE2BA}"/>
                  </a:ext>
                </a:extLst>
              </p:cNvPr>
              <p:cNvSpPr/>
              <p:nvPr/>
            </p:nvSpPr>
            <p:spPr>
              <a:xfrm>
                <a:off x="10791867" y="1522660"/>
                <a:ext cx="169606" cy="1696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1666307F-2F65-BE4C-8FD8-BA6ACE1EDE87}"/>
                  </a:ext>
                </a:extLst>
              </p:cNvPr>
              <p:cNvSpPr/>
              <p:nvPr/>
            </p:nvSpPr>
            <p:spPr>
              <a:xfrm>
                <a:off x="10791867" y="1707344"/>
                <a:ext cx="169606" cy="1696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E306DCD-AD59-3F45-824E-7FB861F4481D}"/>
                  </a:ext>
                </a:extLst>
              </p:cNvPr>
              <p:cNvSpPr/>
              <p:nvPr/>
            </p:nvSpPr>
            <p:spPr>
              <a:xfrm>
                <a:off x="10791867" y="1904603"/>
                <a:ext cx="169606" cy="1696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C75D81F5-AD34-0C4D-B2A2-354A4BE51C7F}"/>
                  </a:ext>
                </a:extLst>
              </p:cNvPr>
              <p:cNvSpPr/>
              <p:nvPr/>
            </p:nvSpPr>
            <p:spPr>
              <a:xfrm>
                <a:off x="10791867" y="2089287"/>
                <a:ext cx="169606" cy="1696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9124B1E-AC35-5D43-8C34-05EFFE192630}"/>
                  </a:ext>
                </a:extLst>
              </p:cNvPr>
              <p:cNvSpPr/>
              <p:nvPr/>
            </p:nvSpPr>
            <p:spPr>
              <a:xfrm>
                <a:off x="10791867" y="2285830"/>
                <a:ext cx="169606" cy="1696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28CAC25-C263-7744-9EA0-D882A074266A}"/>
                  </a:ext>
                </a:extLst>
              </p:cNvPr>
              <p:cNvSpPr/>
              <p:nvPr/>
            </p:nvSpPr>
            <p:spPr>
              <a:xfrm>
                <a:off x="10791867" y="2470514"/>
                <a:ext cx="169606" cy="1696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35C5BCD-0862-5D4F-BBD5-1031A214DEF8}"/>
                  </a:ext>
                </a:extLst>
              </p:cNvPr>
              <p:cNvSpPr/>
              <p:nvPr/>
            </p:nvSpPr>
            <p:spPr>
              <a:xfrm>
                <a:off x="10791867" y="2667773"/>
                <a:ext cx="169606" cy="1696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D2B1CA01-C7E8-EB4F-8B11-10804D81E0EA}"/>
                  </a:ext>
                </a:extLst>
              </p:cNvPr>
              <p:cNvSpPr/>
              <p:nvPr/>
            </p:nvSpPr>
            <p:spPr>
              <a:xfrm>
                <a:off x="10791867" y="2852457"/>
                <a:ext cx="169606" cy="1696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E019113C-E049-DD43-BABC-B43B577BA7D3}"/>
                </a:ext>
              </a:extLst>
            </p:cNvPr>
            <p:cNvGrpSpPr/>
            <p:nvPr/>
          </p:nvGrpSpPr>
          <p:grpSpPr>
            <a:xfrm>
              <a:off x="10382656" y="2388516"/>
              <a:ext cx="221226" cy="985977"/>
              <a:chOff x="11476838" y="1790012"/>
              <a:chExt cx="221226" cy="985977"/>
            </a:xfrm>
          </p:grpSpPr>
          <p:sp>
            <p:nvSpPr>
              <p:cNvPr id="21" name="Rounded Rectangle 20">
                <a:extLst>
                  <a:ext uri="{FF2B5EF4-FFF2-40B4-BE49-F238E27FC236}">
                    <a16:creationId xmlns:a16="http://schemas.microsoft.com/office/drawing/2014/main" id="{CF0F0F2A-E0D2-2041-8905-EB29B7AA8396}"/>
                  </a:ext>
                </a:extLst>
              </p:cNvPr>
              <p:cNvSpPr/>
              <p:nvPr/>
            </p:nvSpPr>
            <p:spPr>
              <a:xfrm>
                <a:off x="11476838" y="1790012"/>
                <a:ext cx="221226" cy="985977"/>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6ABE20A-44ED-BF46-9D76-8FBEB16AD6AD}"/>
                  </a:ext>
                </a:extLst>
              </p:cNvPr>
              <p:cNvSpPr/>
              <p:nvPr/>
            </p:nvSpPr>
            <p:spPr>
              <a:xfrm>
                <a:off x="11502648" y="1819958"/>
                <a:ext cx="169606" cy="1696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E519214-4FFB-9F46-853B-0175C0A7C235}"/>
                  </a:ext>
                </a:extLst>
              </p:cNvPr>
              <p:cNvSpPr/>
              <p:nvPr/>
            </p:nvSpPr>
            <p:spPr>
              <a:xfrm>
                <a:off x="11502648" y="2004642"/>
                <a:ext cx="169606" cy="1696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9688724-CB80-C64E-B033-10810BA6CBC5}"/>
                  </a:ext>
                </a:extLst>
              </p:cNvPr>
              <p:cNvSpPr/>
              <p:nvPr/>
            </p:nvSpPr>
            <p:spPr>
              <a:xfrm>
                <a:off x="11502648" y="2201901"/>
                <a:ext cx="169606" cy="1696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AE91215-479E-5E46-B77E-AB3D28BF2A9B}"/>
                  </a:ext>
                </a:extLst>
              </p:cNvPr>
              <p:cNvSpPr/>
              <p:nvPr/>
            </p:nvSpPr>
            <p:spPr>
              <a:xfrm>
                <a:off x="11502648" y="2386585"/>
                <a:ext cx="169606" cy="1696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BD83A45-8A80-4444-BBB5-6A5CDD95ABC2}"/>
                  </a:ext>
                </a:extLst>
              </p:cNvPr>
              <p:cNvSpPr/>
              <p:nvPr/>
            </p:nvSpPr>
            <p:spPr>
              <a:xfrm>
                <a:off x="11502648" y="2572112"/>
                <a:ext cx="169606" cy="1696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Arrow Connector 19">
              <a:extLst>
                <a:ext uri="{FF2B5EF4-FFF2-40B4-BE49-F238E27FC236}">
                  <a16:creationId xmlns:a16="http://schemas.microsoft.com/office/drawing/2014/main" id="{3DAB026E-67E4-DC4F-BF98-5D0068ED9DDD}"/>
                </a:ext>
              </a:extLst>
            </p:cNvPr>
            <p:cNvCxnSpPr>
              <a:cxnSpLocks/>
            </p:cNvCxnSpPr>
            <p:nvPr/>
          </p:nvCxnSpPr>
          <p:spPr>
            <a:xfrm>
              <a:off x="9942978" y="2917067"/>
              <a:ext cx="37311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D203E3AA-3FE9-9E4A-8469-EF6BEA2523EE}"/>
              </a:ext>
            </a:extLst>
          </p:cNvPr>
          <p:cNvSpPr txBox="1"/>
          <p:nvPr/>
        </p:nvSpPr>
        <p:spPr>
          <a:xfrm>
            <a:off x="1330036" y="3657600"/>
            <a:ext cx="4427879" cy="369332"/>
          </a:xfrm>
          <a:prstGeom prst="rect">
            <a:avLst/>
          </a:prstGeom>
          <a:noFill/>
        </p:spPr>
        <p:txBody>
          <a:bodyPr wrap="none" rtlCol="0">
            <a:spAutoFit/>
          </a:bodyPr>
          <a:lstStyle/>
          <a:p>
            <a:r>
              <a:rPr lang="en-US" dirty="0"/>
              <a:t>Train the parameters of the CNN/NN so that :</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6011D5F-4555-424C-8BA6-4B4A5CB5ED5D}"/>
                  </a:ext>
                </a:extLst>
              </p:cNvPr>
              <p:cNvSpPr txBox="1"/>
              <p:nvPr/>
            </p:nvSpPr>
            <p:spPr>
              <a:xfrm>
                <a:off x="2443942" y="4372495"/>
                <a:ext cx="6089809" cy="464871"/>
              </a:xfrm>
              <a:prstGeom prst="rect">
                <a:avLst/>
              </a:prstGeom>
              <a:noFill/>
            </p:spPr>
            <p:txBody>
              <a:bodyPr wrap="none" rtlCol="0">
                <a:spAutoFit/>
              </a:bodyPr>
              <a:lstStyle/>
              <a:p>
                <a:r>
                  <a:rPr lang="en-US" dirty="0"/>
                  <a:t>If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e>
                      <m:sup>
                        <m:d>
                          <m:dPr>
                            <m:ctrlPr>
                              <a:rPr lang="en-US" b="0" i="1" smtClean="0">
                                <a:latin typeface="Cambria Math" panose="02040503050406030204" pitchFamily="18" charset="0"/>
                              </a:rPr>
                            </m:ctrlPr>
                          </m:dPr>
                          <m:e>
                            <m:r>
                              <a:rPr lang="en-US" b="0" i="1" smtClean="0">
                                <a:latin typeface="Cambria Math" panose="02040503050406030204" pitchFamily="18" charset="0"/>
                              </a:rPr>
                              <m:t>1</m:t>
                            </m:r>
                          </m:e>
                        </m:d>
                      </m:sup>
                    </m:sSup>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e>
                      <m:sup>
                        <m:d>
                          <m:dPr>
                            <m:ctrlPr>
                              <a:rPr lang="en-US" b="0" i="1" smtClean="0">
                                <a:latin typeface="Cambria Math" panose="02040503050406030204" pitchFamily="18" charset="0"/>
                              </a:rPr>
                            </m:ctrlPr>
                          </m:dPr>
                          <m:e>
                            <m:r>
                              <a:rPr lang="en-US" b="0" i="1" smtClean="0">
                                <a:latin typeface="Cambria Math" panose="02040503050406030204" pitchFamily="18" charset="0"/>
                              </a:rPr>
                              <m:t>2</m:t>
                            </m:r>
                          </m:e>
                        </m:d>
                      </m:sup>
                    </m:sSup>
                  </m:oMath>
                </a14:m>
                <a:r>
                  <a:rPr lang="en-US" dirty="0"/>
                  <a:t> are the same person, </a:t>
                </a:r>
                <a14:m>
                  <m:oMath xmlns:m="http://schemas.openxmlformats.org/officeDocument/2006/math">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e>
                              <m:sup>
                                <m:d>
                                  <m:dPr>
                                    <m:ctrlPr>
                                      <a:rPr lang="en-US" b="0" i="1" smtClean="0">
                                        <a:latin typeface="Cambria Math" panose="02040503050406030204" pitchFamily="18" charset="0"/>
                                      </a:rPr>
                                    </m:ctrlPr>
                                  </m:dPr>
                                  <m:e>
                                    <m:r>
                                      <a:rPr lang="en-US" b="0" i="1" smtClean="0">
                                        <a:latin typeface="Cambria Math" panose="02040503050406030204" pitchFamily="18" charset="0"/>
                                      </a:rPr>
                                      <m:t>1</m:t>
                                    </m:r>
                                  </m:e>
                                </m:d>
                              </m:sup>
                            </m:sSup>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e>
                              <m:sup>
                                <m:d>
                                  <m:dPr>
                                    <m:ctrlPr>
                                      <a:rPr lang="en-US" b="0" i="1" smtClean="0">
                                        <a:latin typeface="Cambria Math" panose="02040503050406030204" pitchFamily="18" charset="0"/>
                                      </a:rPr>
                                    </m:ctrlPr>
                                  </m:dPr>
                                  <m:e>
                                    <m:r>
                                      <a:rPr lang="en-US" b="0" i="1" smtClean="0">
                                        <a:latin typeface="Cambria Math" panose="02040503050406030204" pitchFamily="18" charset="0"/>
                                      </a:rPr>
                                      <m:t>2</m:t>
                                    </m:r>
                                  </m:e>
                                </m:d>
                              </m:sup>
                            </m:sSup>
                            <m:r>
                              <a:rPr lang="en-US" b="0" i="1" smtClean="0">
                                <a:latin typeface="Cambria Math" panose="02040503050406030204" pitchFamily="18" charset="0"/>
                              </a:rPr>
                              <m:t>)</m:t>
                            </m:r>
                          </m:e>
                        </m:d>
                      </m:e>
                      <m:sup>
                        <m:r>
                          <a:rPr lang="en-US" b="0" i="1" smtClean="0">
                            <a:latin typeface="Cambria Math" panose="02040503050406030204" pitchFamily="18" charset="0"/>
                          </a:rPr>
                          <m:t>2</m:t>
                        </m:r>
                      </m:sup>
                    </m:sSup>
                  </m:oMath>
                </a14:m>
                <a:r>
                  <a:rPr lang="en-US" dirty="0"/>
                  <a:t> is small</a:t>
                </a:r>
              </a:p>
            </p:txBody>
          </p:sp>
        </mc:Choice>
        <mc:Fallback xmlns="">
          <p:sp>
            <p:nvSpPr>
              <p:cNvPr id="37" name="TextBox 36">
                <a:extLst>
                  <a:ext uri="{FF2B5EF4-FFF2-40B4-BE49-F238E27FC236}">
                    <a16:creationId xmlns:a16="http://schemas.microsoft.com/office/drawing/2014/main" id="{16011D5F-4555-424C-8BA6-4B4A5CB5ED5D}"/>
                  </a:ext>
                </a:extLst>
              </p:cNvPr>
              <p:cNvSpPr txBox="1">
                <a:spLocks noRot="1" noChangeAspect="1" noMove="1" noResize="1" noEditPoints="1" noAdjustHandles="1" noChangeArrowheads="1" noChangeShapeType="1" noTextEdit="1"/>
              </p:cNvSpPr>
              <p:nvPr/>
            </p:nvSpPr>
            <p:spPr>
              <a:xfrm>
                <a:off x="2443942" y="4372495"/>
                <a:ext cx="6089809" cy="464871"/>
              </a:xfrm>
              <a:prstGeom prst="rect">
                <a:avLst/>
              </a:prstGeom>
              <a:blipFill>
                <a:blip r:embed="rId3"/>
                <a:stretch>
                  <a:fillRect l="-833"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807B26C-E560-DF43-888A-189B2127D622}"/>
                  </a:ext>
                </a:extLst>
              </p:cNvPr>
              <p:cNvSpPr txBox="1"/>
              <p:nvPr/>
            </p:nvSpPr>
            <p:spPr>
              <a:xfrm>
                <a:off x="2443941" y="5081045"/>
                <a:ext cx="5917967" cy="464871"/>
              </a:xfrm>
              <a:prstGeom prst="rect">
                <a:avLst/>
              </a:prstGeom>
              <a:noFill/>
            </p:spPr>
            <p:txBody>
              <a:bodyPr wrap="none" rtlCol="0">
                <a:spAutoFit/>
              </a:bodyPr>
              <a:lstStyle/>
              <a:p>
                <a:r>
                  <a:rPr lang="en-US" dirty="0"/>
                  <a:t>If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e>
                      <m:sup>
                        <m:d>
                          <m:dPr>
                            <m:ctrlPr>
                              <a:rPr lang="en-US" b="0" i="1" smtClean="0">
                                <a:latin typeface="Cambria Math" panose="02040503050406030204" pitchFamily="18" charset="0"/>
                              </a:rPr>
                            </m:ctrlPr>
                          </m:dPr>
                          <m:e>
                            <m:r>
                              <a:rPr lang="en-US" b="0" i="1" smtClean="0">
                                <a:latin typeface="Cambria Math" panose="02040503050406030204" pitchFamily="18" charset="0"/>
                              </a:rPr>
                              <m:t>1</m:t>
                            </m:r>
                          </m:e>
                        </m:d>
                      </m:sup>
                    </m:sSup>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e>
                      <m:sup>
                        <m:d>
                          <m:dPr>
                            <m:ctrlPr>
                              <a:rPr lang="en-US" b="0" i="1" smtClean="0">
                                <a:latin typeface="Cambria Math" panose="02040503050406030204" pitchFamily="18" charset="0"/>
                              </a:rPr>
                            </m:ctrlPr>
                          </m:dPr>
                          <m:e>
                            <m:r>
                              <a:rPr lang="en-US" b="0" i="1" smtClean="0">
                                <a:latin typeface="Cambria Math" panose="02040503050406030204" pitchFamily="18" charset="0"/>
                              </a:rPr>
                              <m:t>2</m:t>
                            </m:r>
                          </m:e>
                        </m:d>
                      </m:sup>
                    </m:sSup>
                  </m:oMath>
                </a14:m>
                <a:r>
                  <a:rPr lang="en-US" dirty="0"/>
                  <a:t> are different persons, </a:t>
                </a:r>
                <a14:m>
                  <m:oMath xmlns:m="http://schemas.openxmlformats.org/officeDocument/2006/math">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e>
                              <m:sup>
                                <m:d>
                                  <m:dPr>
                                    <m:ctrlPr>
                                      <a:rPr lang="en-US" b="0" i="1" smtClean="0">
                                        <a:latin typeface="Cambria Math" panose="02040503050406030204" pitchFamily="18" charset="0"/>
                                      </a:rPr>
                                    </m:ctrlPr>
                                  </m:dPr>
                                  <m:e>
                                    <m:r>
                                      <a:rPr lang="en-US" b="0" i="1" smtClean="0">
                                        <a:latin typeface="Cambria Math" panose="02040503050406030204" pitchFamily="18" charset="0"/>
                                      </a:rPr>
                                      <m:t>1</m:t>
                                    </m:r>
                                  </m:e>
                                </m:d>
                              </m:sup>
                            </m:sSup>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e>
                              <m:sup>
                                <m:d>
                                  <m:dPr>
                                    <m:ctrlPr>
                                      <a:rPr lang="en-US" b="0" i="1" smtClean="0">
                                        <a:latin typeface="Cambria Math" panose="02040503050406030204" pitchFamily="18" charset="0"/>
                                      </a:rPr>
                                    </m:ctrlPr>
                                  </m:dPr>
                                  <m:e>
                                    <m:r>
                                      <a:rPr lang="en-US" b="0" i="1" smtClean="0">
                                        <a:latin typeface="Cambria Math" panose="02040503050406030204" pitchFamily="18" charset="0"/>
                                      </a:rPr>
                                      <m:t>2</m:t>
                                    </m:r>
                                  </m:e>
                                </m:d>
                              </m:sup>
                            </m:sSup>
                            <m:r>
                              <a:rPr lang="en-US" b="0" i="1" smtClean="0">
                                <a:latin typeface="Cambria Math" panose="02040503050406030204" pitchFamily="18" charset="0"/>
                              </a:rPr>
                              <m:t>)</m:t>
                            </m:r>
                          </m:e>
                        </m:d>
                      </m:e>
                      <m:sup>
                        <m:r>
                          <a:rPr lang="en-US" b="0" i="1" smtClean="0">
                            <a:latin typeface="Cambria Math" panose="02040503050406030204" pitchFamily="18" charset="0"/>
                          </a:rPr>
                          <m:t>2</m:t>
                        </m:r>
                      </m:sup>
                    </m:sSup>
                  </m:oMath>
                </a14:m>
                <a:r>
                  <a:rPr lang="en-US" dirty="0"/>
                  <a:t> is big</a:t>
                </a:r>
              </a:p>
            </p:txBody>
          </p:sp>
        </mc:Choice>
        <mc:Fallback xmlns="">
          <p:sp>
            <p:nvSpPr>
              <p:cNvPr id="38" name="TextBox 37">
                <a:extLst>
                  <a:ext uri="{FF2B5EF4-FFF2-40B4-BE49-F238E27FC236}">
                    <a16:creationId xmlns:a16="http://schemas.microsoft.com/office/drawing/2014/main" id="{5807B26C-E560-DF43-888A-189B2127D622}"/>
                  </a:ext>
                </a:extLst>
              </p:cNvPr>
              <p:cNvSpPr txBox="1">
                <a:spLocks noRot="1" noChangeAspect="1" noMove="1" noResize="1" noEditPoints="1" noAdjustHandles="1" noChangeArrowheads="1" noChangeShapeType="1" noTextEdit="1"/>
              </p:cNvSpPr>
              <p:nvPr/>
            </p:nvSpPr>
            <p:spPr>
              <a:xfrm>
                <a:off x="2443941" y="5081045"/>
                <a:ext cx="5917967" cy="464871"/>
              </a:xfrm>
              <a:prstGeom prst="rect">
                <a:avLst/>
              </a:prstGeom>
              <a:blipFill>
                <a:blip r:embed="rId4"/>
                <a:stretch>
                  <a:fillRect l="-858"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0D5CF65-B6C2-BC46-BDFC-83E8742786DE}"/>
                  </a:ext>
                </a:extLst>
              </p:cNvPr>
              <p:cNvSpPr txBox="1"/>
              <p:nvPr/>
            </p:nvSpPr>
            <p:spPr>
              <a:xfrm>
                <a:off x="487248" y="2190751"/>
                <a:ext cx="404663" cy="2884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oMath>
                  </m:oMathPara>
                </a14:m>
                <a:endParaRPr lang="en-US" dirty="0"/>
              </a:p>
            </p:txBody>
          </p:sp>
        </mc:Choice>
        <mc:Fallback xmlns="">
          <p:sp>
            <p:nvSpPr>
              <p:cNvPr id="39" name="TextBox 38">
                <a:extLst>
                  <a:ext uri="{FF2B5EF4-FFF2-40B4-BE49-F238E27FC236}">
                    <a16:creationId xmlns:a16="http://schemas.microsoft.com/office/drawing/2014/main" id="{50D5CF65-B6C2-BC46-BDFC-83E8742786DE}"/>
                  </a:ext>
                </a:extLst>
              </p:cNvPr>
              <p:cNvSpPr txBox="1">
                <a:spLocks noRot="1" noChangeAspect="1" noMove="1" noResize="1" noEditPoints="1" noAdjustHandles="1" noChangeArrowheads="1" noChangeShapeType="1" noTextEdit="1"/>
              </p:cNvSpPr>
              <p:nvPr/>
            </p:nvSpPr>
            <p:spPr>
              <a:xfrm>
                <a:off x="487248" y="2190751"/>
                <a:ext cx="404663" cy="288477"/>
              </a:xfrm>
              <a:prstGeom prst="rect">
                <a:avLst/>
              </a:prstGeom>
              <a:blipFill>
                <a:blip r:embed="rId5"/>
                <a:stretch>
                  <a:fillRect l="-3030" t="-8696" r="-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45EDCBC-3579-C14B-8680-ED6383D244AB}"/>
                  </a:ext>
                </a:extLst>
              </p:cNvPr>
              <p:cNvSpPr txBox="1"/>
              <p:nvPr/>
            </p:nvSpPr>
            <p:spPr>
              <a:xfrm>
                <a:off x="9972658" y="1250570"/>
                <a:ext cx="729239" cy="2955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p>
                      <m:r>
                        <a:rPr lang="en-US" b="0" i="1" smtClean="0">
                          <a:latin typeface="Cambria Math" panose="02040503050406030204" pitchFamily="18" charset="0"/>
                        </a:rPr>
                        <m:t>)</m:t>
                      </m:r>
                    </m:oMath>
                  </m:oMathPara>
                </a14:m>
                <a:endParaRPr lang="en-US" dirty="0"/>
              </a:p>
            </p:txBody>
          </p:sp>
        </mc:Choice>
        <mc:Fallback xmlns="">
          <p:sp>
            <p:nvSpPr>
              <p:cNvPr id="40" name="TextBox 39">
                <a:extLst>
                  <a:ext uri="{FF2B5EF4-FFF2-40B4-BE49-F238E27FC236}">
                    <a16:creationId xmlns:a16="http://schemas.microsoft.com/office/drawing/2014/main" id="{445EDCBC-3579-C14B-8680-ED6383D244AB}"/>
                  </a:ext>
                </a:extLst>
              </p:cNvPr>
              <p:cNvSpPr txBox="1">
                <a:spLocks noRot="1" noChangeAspect="1" noMove="1" noResize="1" noEditPoints="1" noAdjustHandles="1" noChangeArrowheads="1" noChangeShapeType="1" noTextEdit="1"/>
              </p:cNvSpPr>
              <p:nvPr/>
            </p:nvSpPr>
            <p:spPr>
              <a:xfrm>
                <a:off x="9972658" y="1250570"/>
                <a:ext cx="729239" cy="295594"/>
              </a:xfrm>
              <a:prstGeom prst="rect">
                <a:avLst/>
              </a:prstGeom>
              <a:blipFill>
                <a:blip r:embed="rId6"/>
                <a:stretch>
                  <a:fillRect l="-8475" r="-10169" b="-28000"/>
                </a:stretch>
              </a:blipFill>
            </p:spPr>
            <p:txBody>
              <a:bodyPr/>
              <a:lstStyle/>
              <a:p>
                <a:r>
                  <a:rPr lang="en-US">
                    <a:noFill/>
                  </a:rPr>
                  <a:t> </a:t>
                </a:r>
              </a:p>
            </p:txBody>
          </p:sp>
        </mc:Fallback>
      </mc:AlternateContent>
    </p:spTree>
    <p:extLst>
      <p:ext uri="{BB962C8B-B14F-4D97-AF65-F5344CB8AC3E}">
        <p14:creationId xmlns:p14="http://schemas.microsoft.com/office/powerpoint/2010/main" val="768855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blinds(horizontal)">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blinds(horizontal)">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blinds(horizontal)">
                                      <p:cBhvr>
                                        <p:cTn id="22" dur="500"/>
                                        <p:tgtEl>
                                          <p:spTgt spid="38"/>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blinds(horizontal)">
                                      <p:cBhvr>
                                        <p:cTn id="25" dur="500"/>
                                        <p:tgtEl>
                                          <p:spTgt spid="39"/>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blinds(horizontal)">
                                      <p:cBhvr>
                                        <p:cTn id="3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E6673-C40C-1045-B880-6EAE42477A84}"/>
              </a:ext>
            </a:extLst>
          </p:cNvPr>
          <p:cNvSpPr>
            <a:spLocks noGrp="1"/>
          </p:cNvSpPr>
          <p:nvPr>
            <p:ph type="title"/>
          </p:nvPr>
        </p:nvSpPr>
        <p:spPr>
          <a:xfrm>
            <a:off x="838200" y="365126"/>
            <a:ext cx="10515600" cy="906722"/>
          </a:xfrm>
        </p:spPr>
        <p:txBody>
          <a:bodyPr>
            <a:normAutofit/>
          </a:bodyPr>
          <a:lstStyle/>
          <a:p>
            <a:r>
              <a:rPr lang="en-US" sz="3600" dirty="0">
                <a:latin typeface="Apple Symbols" panose="02000000000000000000" pitchFamily="2" charset="-79"/>
                <a:ea typeface="Apple Symbols" panose="02000000000000000000" pitchFamily="2" charset="-79"/>
                <a:cs typeface="Apple Symbols" panose="02000000000000000000" pitchFamily="2" charset="-79"/>
              </a:rPr>
              <a:t>Training a Siamese network</a:t>
            </a:r>
          </a:p>
        </p:txBody>
      </p:sp>
      <p:sp>
        <p:nvSpPr>
          <p:cNvPr id="4" name="Date Placeholder 3">
            <a:extLst>
              <a:ext uri="{FF2B5EF4-FFF2-40B4-BE49-F238E27FC236}">
                <a16:creationId xmlns:a16="http://schemas.microsoft.com/office/drawing/2014/main" id="{B900B937-9D70-4F41-A7DF-8B0F309B7380}"/>
              </a:ext>
            </a:extLst>
          </p:cNvPr>
          <p:cNvSpPr>
            <a:spLocks noGrp="1"/>
          </p:cNvSpPr>
          <p:nvPr>
            <p:ph type="dt" sz="half" idx="10"/>
          </p:nvPr>
        </p:nvSpPr>
        <p:spPr/>
        <p:txBody>
          <a:bodyPr/>
          <a:lstStyle/>
          <a:p>
            <a:fld id="{C56917B3-6684-F24E-8F2D-ACF3E5CC8216}" type="datetime1">
              <a:rPr lang="en-US" smtClean="0"/>
              <a:t>12/10/18</a:t>
            </a:fld>
            <a:endParaRPr lang="en-US"/>
          </a:p>
        </p:txBody>
      </p:sp>
      <p:sp>
        <p:nvSpPr>
          <p:cNvPr id="5" name="Footer Placeholder 4">
            <a:extLst>
              <a:ext uri="{FF2B5EF4-FFF2-40B4-BE49-F238E27FC236}">
                <a16:creationId xmlns:a16="http://schemas.microsoft.com/office/drawing/2014/main" id="{6E3D01E2-9A86-7440-8A0F-4E3C1321A36C}"/>
              </a:ext>
            </a:extLst>
          </p:cNvPr>
          <p:cNvSpPr>
            <a:spLocks noGrp="1"/>
          </p:cNvSpPr>
          <p:nvPr>
            <p:ph type="ftr" sz="quarter" idx="11"/>
          </p:nvPr>
        </p:nvSpPr>
        <p:spPr/>
        <p:txBody>
          <a:bodyPr/>
          <a:lstStyle/>
          <a:p>
            <a:r>
              <a:rPr lang="en-US"/>
              <a:t>CS596 Machine Learning @SDSU</a:t>
            </a:r>
          </a:p>
        </p:txBody>
      </p:sp>
      <p:sp>
        <p:nvSpPr>
          <p:cNvPr id="6" name="Slide Number Placeholder 5">
            <a:extLst>
              <a:ext uri="{FF2B5EF4-FFF2-40B4-BE49-F238E27FC236}">
                <a16:creationId xmlns:a16="http://schemas.microsoft.com/office/drawing/2014/main" id="{67D23114-3B1A-8B46-AC71-D33E15D8C01F}"/>
              </a:ext>
            </a:extLst>
          </p:cNvPr>
          <p:cNvSpPr>
            <a:spLocks noGrp="1"/>
          </p:cNvSpPr>
          <p:nvPr>
            <p:ph type="sldNum" sz="quarter" idx="12"/>
          </p:nvPr>
        </p:nvSpPr>
        <p:spPr/>
        <p:txBody>
          <a:bodyPr/>
          <a:lstStyle/>
          <a:p>
            <a:fld id="{17130504-63A3-8448-95E2-F9768F014961}" type="slidenum">
              <a:rPr lang="en-US" smtClean="0"/>
              <a:t>9</a:t>
            </a:fld>
            <a:endParaRPr lang="en-US"/>
          </a:p>
        </p:txBody>
      </p:sp>
      <p:pic>
        <p:nvPicPr>
          <p:cNvPr id="7" name="Picture 6">
            <a:extLst>
              <a:ext uri="{FF2B5EF4-FFF2-40B4-BE49-F238E27FC236}">
                <a16:creationId xmlns:a16="http://schemas.microsoft.com/office/drawing/2014/main" id="{5C75A370-408B-0D47-9AB5-9EF8E93F1D52}"/>
              </a:ext>
            </a:extLst>
          </p:cNvPr>
          <p:cNvPicPr>
            <a:picLocks noChangeAspect="1"/>
          </p:cNvPicPr>
          <p:nvPr/>
        </p:nvPicPr>
        <p:blipFill>
          <a:blip r:embed="rId2"/>
          <a:stretch>
            <a:fillRect/>
          </a:stretch>
        </p:blipFill>
        <p:spPr>
          <a:xfrm>
            <a:off x="11130461" y="150494"/>
            <a:ext cx="910525" cy="632918"/>
          </a:xfrm>
          <a:prstGeom prst="rect">
            <a:avLst/>
          </a:prstGeom>
        </p:spPr>
      </p:pic>
      <p:sp>
        <p:nvSpPr>
          <p:cNvPr id="8" name="TextBox 7">
            <a:extLst>
              <a:ext uri="{FF2B5EF4-FFF2-40B4-BE49-F238E27FC236}">
                <a16:creationId xmlns:a16="http://schemas.microsoft.com/office/drawing/2014/main" id="{88865609-B2AC-824C-9994-94EEAC6C4CF9}"/>
              </a:ext>
            </a:extLst>
          </p:cNvPr>
          <p:cNvSpPr txBox="1"/>
          <p:nvPr/>
        </p:nvSpPr>
        <p:spPr>
          <a:xfrm>
            <a:off x="855589" y="1271848"/>
            <a:ext cx="2725811" cy="369332"/>
          </a:xfrm>
          <a:prstGeom prst="rect">
            <a:avLst/>
          </a:prstGeom>
          <a:noFill/>
        </p:spPr>
        <p:txBody>
          <a:bodyPr wrap="none" rtlCol="0">
            <a:spAutoFit/>
          </a:bodyPr>
          <a:lstStyle/>
          <a:p>
            <a:r>
              <a:rPr lang="en-US" dirty="0"/>
              <a:t>Use the </a:t>
            </a:r>
            <a:r>
              <a:rPr lang="en-US" dirty="0" err="1"/>
              <a:t>trplet</a:t>
            </a:r>
            <a:r>
              <a:rPr lang="en-US" dirty="0"/>
              <a:t> loss function</a:t>
            </a:r>
          </a:p>
        </p:txBody>
      </p:sp>
      <p:sp>
        <p:nvSpPr>
          <p:cNvPr id="9" name="TextBox 8">
            <a:extLst>
              <a:ext uri="{FF2B5EF4-FFF2-40B4-BE49-F238E27FC236}">
                <a16:creationId xmlns:a16="http://schemas.microsoft.com/office/drawing/2014/main" id="{373162EB-3E47-024B-84B8-E90F4265EB56}"/>
              </a:ext>
            </a:extLst>
          </p:cNvPr>
          <p:cNvSpPr txBox="1"/>
          <p:nvPr/>
        </p:nvSpPr>
        <p:spPr>
          <a:xfrm>
            <a:off x="4555375" y="1271848"/>
            <a:ext cx="3797643" cy="369332"/>
          </a:xfrm>
          <a:prstGeom prst="rect">
            <a:avLst/>
          </a:prstGeom>
          <a:noFill/>
        </p:spPr>
        <p:txBody>
          <a:bodyPr wrap="none" rtlCol="0">
            <a:spAutoFit/>
          </a:bodyPr>
          <a:lstStyle/>
          <a:p>
            <a:r>
              <a:rPr lang="en-US" dirty="0"/>
              <a:t>“Triplet”: looking at 3 images at a time</a:t>
            </a:r>
          </a:p>
        </p:txBody>
      </p:sp>
      <p:pic>
        <p:nvPicPr>
          <p:cNvPr id="10" name="Picture 9">
            <a:extLst>
              <a:ext uri="{FF2B5EF4-FFF2-40B4-BE49-F238E27FC236}">
                <a16:creationId xmlns:a16="http://schemas.microsoft.com/office/drawing/2014/main" id="{18EF5F7B-FB7C-0143-8D46-12891F32DD95}"/>
              </a:ext>
            </a:extLst>
          </p:cNvPr>
          <p:cNvPicPr>
            <a:picLocks noChangeAspect="1"/>
          </p:cNvPicPr>
          <p:nvPr/>
        </p:nvPicPr>
        <p:blipFill rotWithShape="1">
          <a:blip r:embed="rId3"/>
          <a:srcRect b="13972"/>
          <a:stretch/>
        </p:blipFill>
        <p:spPr>
          <a:xfrm>
            <a:off x="2898847" y="2178570"/>
            <a:ext cx="682553" cy="780897"/>
          </a:xfrm>
          <a:prstGeom prst="rect">
            <a:avLst/>
          </a:prstGeom>
        </p:spPr>
      </p:pic>
      <p:pic>
        <p:nvPicPr>
          <p:cNvPr id="11" name="Picture 10">
            <a:extLst>
              <a:ext uri="{FF2B5EF4-FFF2-40B4-BE49-F238E27FC236}">
                <a16:creationId xmlns:a16="http://schemas.microsoft.com/office/drawing/2014/main" id="{987F7F69-0065-B347-A31B-17B028890A16}"/>
              </a:ext>
            </a:extLst>
          </p:cNvPr>
          <p:cNvPicPr>
            <a:picLocks noChangeAspect="1"/>
          </p:cNvPicPr>
          <p:nvPr/>
        </p:nvPicPr>
        <p:blipFill>
          <a:blip r:embed="rId4"/>
          <a:stretch>
            <a:fillRect/>
          </a:stretch>
        </p:blipFill>
        <p:spPr>
          <a:xfrm>
            <a:off x="6337817" y="2178570"/>
            <a:ext cx="682553" cy="682553"/>
          </a:xfrm>
          <a:prstGeom prst="rect">
            <a:avLst/>
          </a:prstGeom>
        </p:spPr>
      </p:pic>
      <p:pic>
        <p:nvPicPr>
          <p:cNvPr id="12" name="Picture 11">
            <a:extLst>
              <a:ext uri="{FF2B5EF4-FFF2-40B4-BE49-F238E27FC236}">
                <a16:creationId xmlns:a16="http://schemas.microsoft.com/office/drawing/2014/main" id="{11043851-C16A-AB4F-93BF-DAE4F4B58F44}"/>
              </a:ext>
            </a:extLst>
          </p:cNvPr>
          <p:cNvPicPr>
            <a:picLocks noChangeAspect="1"/>
          </p:cNvPicPr>
          <p:nvPr/>
        </p:nvPicPr>
        <p:blipFill rotWithShape="1">
          <a:blip r:embed="rId5"/>
          <a:srcRect r="27199"/>
          <a:stretch/>
        </p:blipFill>
        <p:spPr>
          <a:xfrm>
            <a:off x="1831775" y="2178571"/>
            <a:ext cx="756049" cy="780897"/>
          </a:xfrm>
          <a:prstGeom prst="rect">
            <a:avLst/>
          </a:prstGeom>
        </p:spPr>
      </p:pic>
      <p:pic>
        <p:nvPicPr>
          <p:cNvPr id="13" name="Picture 12">
            <a:extLst>
              <a:ext uri="{FF2B5EF4-FFF2-40B4-BE49-F238E27FC236}">
                <a16:creationId xmlns:a16="http://schemas.microsoft.com/office/drawing/2014/main" id="{65A63A0D-F04B-844C-9A26-10905F1143A6}"/>
              </a:ext>
            </a:extLst>
          </p:cNvPr>
          <p:cNvPicPr>
            <a:picLocks noChangeAspect="1"/>
          </p:cNvPicPr>
          <p:nvPr/>
        </p:nvPicPr>
        <p:blipFill rotWithShape="1">
          <a:blip r:embed="rId5"/>
          <a:srcRect r="27199"/>
          <a:stretch/>
        </p:blipFill>
        <p:spPr>
          <a:xfrm>
            <a:off x="5339951" y="2178570"/>
            <a:ext cx="756049" cy="780897"/>
          </a:xfrm>
          <a:prstGeom prst="rect">
            <a:avLst/>
          </a:prstGeom>
        </p:spPr>
      </p:pic>
      <p:sp>
        <p:nvSpPr>
          <p:cNvPr id="14" name="TextBox 13">
            <a:extLst>
              <a:ext uri="{FF2B5EF4-FFF2-40B4-BE49-F238E27FC236}">
                <a16:creationId xmlns:a16="http://schemas.microsoft.com/office/drawing/2014/main" id="{24F1BF7A-828D-5746-AFD6-D394B4DBC456}"/>
              </a:ext>
            </a:extLst>
          </p:cNvPr>
          <p:cNvSpPr txBox="1"/>
          <p:nvPr/>
        </p:nvSpPr>
        <p:spPr>
          <a:xfrm>
            <a:off x="1726691" y="3097506"/>
            <a:ext cx="861133" cy="369332"/>
          </a:xfrm>
          <a:prstGeom prst="rect">
            <a:avLst/>
          </a:prstGeom>
          <a:noFill/>
        </p:spPr>
        <p:txBody>
          <a:bodyPr wrap="none" rtlCol="0">
            <a:spAutoFit/>
          </a:bodyPr>
          <a:lstStyle/>
          <a:p>
            <a:r>
              <a:rPr lang="en-US" dirty="0"/>
              <a:t>Anchor</a:t>
            </a:r>
          </a:p>
        </p:txBody>
      </p:sp>
      <p:sp>
        <p:nvSpPr>
          <p:cNvPr id="15" name="TextBox 14">
            <a:extLst>
              <a:ext uri="{FF2B5EF4-FFF2-40B4-BE49-F238E27FC236}">
                <a16:creationId xmlns:a16="http://schemas.microsoft.com/office/drawing/2014/main" id="{6DF1DA6E-7498-2D41-BB76-C046B5519E99}"/>
              </a:ext>
            </a:extLst>
          </p:cNvPr>
          <p:cNvSpPr txBox="1"/>
          <p:nvPr/>
        </p:nvSpPr>
        <p:spPr>
          <a:xfrm>
            <a:off x="2898847" y="3097506"/>
            <a:ext cx="910377" cy="369332"/>
          </a:xfrm>
          <a:prstGeom prst="rect">
            <a:avLst/>
          </a:prstGeom>
          <a:noFill/>
        </p:spPr>
        <p:txBody>
          <a:bodyPr wrap="none" rtlCol="0">
            <a:spAutoFit/>
          </a:bodyPr>
          <a:lstStyle/>
          <a:p>
            <a:r>
              <a:rPr lang="en-US" dirty="0"/>
              <a:t>Positive</a:t>
            </a:r>
          </a:p>
        </p:txBody>
      </p:sp>
      <p:sp>
        <p:nvSpPr>
          <p:cNvPr id="16" name="TextBox 15">
            <a:extLst>
              <a:ext uri="{FF2B5EF4-FFF2-40B4-BE49-F238E27FC236}">
                <a16:creationId xmlns:a16="http://schemas.microsoft.com/office/drawing/2014/main" id="{E40C4E4A-4A8C-9B41-93C4-E2A09EEF9EEA}"/>
              </a:ext>
            </a:extLst>
          </p:cNvPr>
          <p:cNvSpPr txBox="1"/>
          <p:nvPr/>
        </p:nvSpPr>
        <p:spPr>
          <a:xfrm>
            <a:off x="5288689" y="3097506"/>
            <a:ext cx="861133" cy="369332"/>
          </a:xfrm>
          <a:prstGeom prst="rect">
            <a:avLst/>
          </a:prstGeom>
          <a:noFill/>
        </p:spPr>
        <p:txBody>
          <a:bodyPr wrap="none" rtlCol="0">
            <a:spAutoFit/>
          </a:bodyPr>
          <a:lstStyle/>
          <a:p>
            <a:r>
              <a:rPr lang="en-US" dirty="0"/>
              <a:t>Anchor</a:t>
            </a:r>
          </a:p>
        </p:txBody>
      </p:sp>
      <p:sp>
        <p:nvSpPr>
          <p:cNvPr id="17" name="TextBox 16">
            <a:extLst>
              <a:ext uri="{FF2B5EF4-FFF2-40B4-BE49-F238E27FC236}">
                <a16:creationId xmlns:a16="http://schemas.microsoft.com/office/drawing/2014/main" id="{853E285E-0BDE-C640-9DF6-3ED93BF2B1A7}"/>
              </a:ext>
            </a:extLst>
          </p:cNvPr>
          <p:cNvSpPr txBox="1"/>
          <p:nvPr/>
        </p:nvSpPr>
        <p:spPr>
          <a:xfrm>
            <a:off x="6261340" y="3095789"/>
            <a:ext cx="1009572" cy="369332"/>
          </a:xfrm>
          <a:prstGeom prst="rect">
            <a:avLst/>
          </a:prstGeom>
          <a:noFill/>
        </p:spPr>
        <p:txBody>
          <a:bodyPr wrap="none" rtlCol="0">
            <a:spAutoFit/>
          </a:bodyPr>
          <a:lstStyle/>
          <a:p>
            <a:r>
              <a:rPr lang="en-US" dirty="0"/>
              <a:t>Negative</a:t>
            </a:r>
          </a:p>
        </p:txBody>
      </p:sp>
      <p:sp>
        <p:nvSpPr>
          <p:cNvPr id="18" name="TextBox 17">
            <a:extLst>
              <a:ext uri="{FF2B5EF4-FFF2-40B4-BE49-F238E27FC236}">
                <a16:creationId xmlns:a16="http://schemas.microsoft.com/office/drawing/2014/main" id="{72A14D17-E0EE-764A-AB72-0F26C445DE81}"/>
              </a:ext>
            </a:extLst>
          </p:cNvPr>
          <p:cNvSpPr txBox="1"/>
          <p:nvPr/>
        </p:nvSpPr>
        <p:spPr>
          <a:xfrm>
            <a:off x="869858" y="3788488"/>
            <a:ext cx="1134926" cy="369332"/>
          </a:xfrm>
          <a:prstGeom prst="rect">
            <a:avLst/>
          </a:prstGeom>
          <a:noFill/>
        </p:spPr>
        <p:txBody>
          <a:bodyPr wrap="none" rtlCol="0">
            <a:spAutoFit/>
          </a:bodyPr>
          <a:lstStyle/>
          <a:p>
            <a:r>
              <a:rPr lang="en-US" dirty="0"/>
              <a:t>We want: </a:t>
            </a:r>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1D53D20E-D54E-DB47-A471-6EA584690A07}"/>
                  </a:ext>
                </a:extLst>
              </p:cNvPr>
              <p:cNvSpPr/>
              <p:nvPr/>
            </p:nvSpPr>
            <p:spPr>
              <a:xfrm>
                <a:off x="2546541" y="3792028"/>
                <a:ext cx="37147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r>
                                <a:rPr lang="en-US"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i="1" smtClean="0">
                                  <a:latin typeface="Cambria Math" panose="02040503050406030204" pitchFamily="18" charset="0"/>
                                </a:rPr>
                                <m:t>𝑃</m:t>
                              </m:r>
                              <m:r>
                                <a:rPr lang="en-US" b="0" i="1" smtClean="0">
                                  <a:latin typeface="Cambria Math" panose="02040503050406030204" pitchFamily="18" charset="0"/>
                                </a:rPr>
                                <m:t>)</m:t>
                              </m:r>
                            </m:e>
                          </m:d>
                        </m:e>
                        <m:sup>
                          <m:r>
                            <a:rPr lang="en-US" b="0" i="1" smtClean="0">
                              <a:latin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r>
                                <a:rPr lang="en-US"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e>
                          </m:d>
                        </m:e>
                        <m:sup>
                          <m:r>
                            <a:rPr lang="en-US" b="0" i="1" smtClean="0">
                              <a:latin typeface="Cambria Math" panose="02040503050406030204" pitchFamily="18" charset="0"/>
                            </a:rPr>
                            <m:t>2</m:t>
                          </m:r>
                        </m:sup>
                      </m:sSup>
                    </m:oMath>
                  </m:oMathPara>
                </a14:m>
                <a:endParaRPr lang="en-US" dirty="0"/>
              </a:p>
            </p:txBody>
          </p:sp>
        </mc:Choice>
        <mc:Fallback xmlns="">
          <p:sp>
            <p:nvSpPr>
              <p:cNvPr id="19" name="Rectangle 18">
                <a:extLst>
                  <a:ext uri="{FF2B5EF4-FFF2-40B4-BE49-F238E27FC236}">
                    <a16:creationId xmlns:a16="http://schemas.microsoft.com/office/drawing/2014/main" id="{1D53D20E-D54E-DB47-A471-6EA584690A07}"/>
                  </a:ext>
                </a:extLst>
              </p:cNvPr>
              <p:cNvSpPr>
                <a:spLocks noRot="1" noChangeAspect="1" noMove="1" noResize="1" noEditPoints="1" noAdjustHandles="1" noChangeArrowheads="1" noChangeShapeType="1" noTextEdit="1"/>
              </p:cNvSpPr>
              <p:nvPr/>
            </p:nvSpPr>
            <p:spPr>
              <a:xfrm>
                <a:off x="2546541" y="3792028"/>
                <a:ext cx="3714799"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04E4645A-57BA-634B-B6BA-960F09A6053B}"/>
                  </a:ext>
                </a:extLst>
              </p:cNvPr>
              <p:cNvSpPr/>
              <p:nvPr/>
            </p:nvSpPr>
            <p:spPr>
              <a:xfrm>
                <a:off x="2546541" y="4345742"/>
                <a:ext cx="411875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r>
                                <a:rPr lang="en-US"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i="1" smtClean="0">
                                  <a:latin typeface="Cambria Math" panose="02040503050406030204" pitchFamily="18" charset="0"/>
                                </a:rPr>
                                <m:t>𝑃</m:t>
                              </m:r>
                              <m:r>
                                <a:rPr lang="en-US" b="0" i="1" smtClean="0">
                                  <a:latin typeface="Cambria Math" panose="02040503050406030204" pitchFamily="18" charset="0"/>
                                </a:rPr>
                                <m:t>)</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r>
                                <a:rPr lang="en-US"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e>
                          </m:d>
                        </m:e>
                        <m:sup>
                          <m:r>
                            <a:rPr lang="en-US" b="0" i="1" smtClean="0">
                              <a:latin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20" name="Rectangle 19">
                <a:extLst>
                  <a:ext uri="{FF2B5EF4-FFF2-40B4-BE49-F238E27FC236}">
                    <a16:creationId xmlns:a16="http://schemas.microsoft.com/office/drawing/2014/main" id="{04E4645A-57BA-634B-B6BA-960F09A6053B}"/>
                  </a:ext>
                </a:extLst>
              </p:cNvPr>
              <p:cNvSpPr>
                <a:spLocks noRot="1" noChangeAspect="1" noMove="1" noResize="1" noEditPoints="1" noAdjustHandles="1" noChangeArrowheads="1" noChangeShapeType="1" noTextEdit="1"/>
              </p:cNvSpPr>
              <p:nvPr/>
            </p:nvSpPr>
            <p:spPr>
              <a:xfrm>
                <a:off x="2546541" y="4345742"/>
                <a:ext cx="4118756" cy="369332"/>
              </a:xfrm>
              <a:prstGeom prst="rect">
                <a:avLst/>
              </a:prstGeom>
              <a:blipFill>
                <a:blip r:embed="rId7"/>
                <a:stretch>
                  <a:fillRect b="-13333"/>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16882E8F-8417-8E44-A81A-94DC3531239B}"/>
              </a:ext>
            </a:extLst>
          </p:cNvPr>
          <p:cNvCxnSpPr>
            <a:stCxn id="20" idx="3"/>
          </p:cNvCxnSpPr>
          <p:nvPr/>
        </p:nvCxnSpPr>
        <p:spPr>
          <a:xfrm>
            <a:off x="6665297" y="4530408"/>
            <a:ext cx="4836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87F25E7-25A0-7C4B-AACD-F37EA44C52FD}"/>
                  </a:ext>
                </a:extLst>
              </p:cNvPr>
              <p:cNvSpPr txBox="1"/>
              <p:nvPr/>
            </p:nvSpPr>
            <p:spPr>
              <a:xfrm>
                <a:off x="7390015" y="4345742"/>
                <a:ext cx="3101105" cy="369332"/>
              </a:xfrm>
              <a:prstGeom prst="rect">
                <a:avLst/>
              </a:prstGeom>
              <a:noFill/>
            </p:spPr>
            <p:txBody>
              <a:bodyPr wrap="none" rtlCol="0">
                <a:spAutoFit/>
              </a:bodyPr>
              <a:lstStyle/>
              <a:p>
                <a:r>
                  <a:rPr lang="en-US" dirty="0"/>
                  <a:t>It’s always satisfied if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𝐶</m:t>
                    </m:r>
                  </m:oMath>
                </a14:m>
                <a:endParaRPr lang="en-US" dirty="0"/>
              </a:p>
            </p:txBody>
          </p:sp>
        </mc:Choice>
        <mc:Fallback xmlns="">
          <p:sp>
            <p:nvSpPr>
              <p:cNvPr id="23" name="TextBox 22">
                <a:extLst>
                  <a:ext uri="{FF2B5EF4-FFF2-40B4-BE49-F238E27FC236}">
                    <a16:creationId xmlns:a16="http://schemas.microsoft.com/office/drawing/2014/main" id="{287F25E7-25A0-7C4B-AACD-F37EA44C52FD}"/>
                  </a:ext>
                </a:extLst>
              </p:cNvPr>
              <p:cNvSpPr txBox="1">
                <a:spLocks noRot="1" noChangeAspect="1" noMove="1" noResize="1" noEditPoints="1" noAdjustHandles="1" noChangeArrowheads="1" noChangeShapeType="1" noTextEdit="1"/>
              </p:cNvSpPr>
              <p:nvPr/>
            </p:nvSpPr>
            <p:spPr>
              <a:xfrm>
                <a:off x="7390015" y="4345742"/>
                <a:ext cx="3101105" cy="369332"/>
              </a:xfrm>
              <a:prstGeom prst="rect">
                <a:avLst/>
              </a:prstGeom>
              <a:blipFill>
                <a:blip r:embed="rId8"/>
                <a:stretch>
                  <a:fillRect l="-1633"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851124B0-0F5E-B34E-ACEC-80F8D63FE9F5}"/>
                  </a:ext>
                </a:extLst>
              </p:cNvPr>
              <p:cNvSpPr/>
              <p:nvPr/>
            </p:nvSpPr>
            <p:spPr>
              <a:xfrm>
                <a:off x="2546541" y="5264675"/>
                <a:ext cx="453778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r>
                                <a:rPr lang="en-US"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i="1" smtClean="0">
                                  <a:latin typeface="Cambria Math" panose="02040503050406030204" pitchFamily="18" charset="0"/>
                                </a:rPr>
                                <m:t>𝑃</m:t>
                              </m:r>
                              <m:r>
                                <a:rPr lang="en-US" b="0" i="1" smtClean="0">
                                  <a:latin typeface="Cambria Math" panose="02040503050406030204" pitchFamily="18" charset="0"/>
                                </a:rPr>
                                <m:t>)</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𝑁</m:t>
                                  </m:r>
                                </m:e>
                              </m:d>
                            </m:e>
                          </m:d>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24" name="Rectangle 23">
                <a:extLst>
                  <a:ext uri="{FF2B5EF4-FFF2-40B4-BE49-F238E27FC236}">
                    <a16:creationId xmlns:a16="http://schemas.microsoft.com/office/drawing/2014/main" id="{851124B0-0F5E-B34E-ACEC-80F8D63FE9F5}"/>
                  </a:ext>
                </a:extLst>
              </p:cNvPr>
              <p:cNvSpPr>
                <a:spLocks noRot="1" noChangeAspect="1" noMove="1" noResize="1" noEditPoints="1" noAdjustHandles="1" noChangeArrowheads="1" noChangeShapeType="1" noTextEdit="1"/>
              </p:cNvSpPr>
              <p:nvPr/>
            </p:nvSpPr>
            <p:spPr>
              <a:xfrm>
                <a:off x="2546541" y="5264675"/>
                <a:ext cx="4537781" cy="369332"/>
              </a:xfrm>
              <a:prstGeom prst="rect">
                <a:avLst/>
              </a:prstGeom>
              <a:blipFill>
                <a:blip r:embed="rId9"/>
                <a:stretch>
                  <a:fillRect b="-10000"/>
                </a:stretch>
              </a:blipFill>
            </p:spPr>
            <p:txBody>
              <a:bodyPr/>
              <a:lstStyle/>
              <a:p>
                <a:r>
                  <a:rPr lang="en-US">
                    <a:noFill/>
                  </a:rPr>
                  <a:t> </a:t>
                </a:r>
              </a:p>
            </p:txBody>
          </p:sp>
        </mc:Fallback>
      </mc:AlternateContent>
      <p:sp>
        <p:nvSpPr>
          <p:cNvPr id="25" name="Down Arrow 24">
            <a:extLst>
              <a:ext uri="{FF2B5EF4-FFF2-40B4-BE49-F238E27FC236}">
                <a16:creationId xmlns:a16="http://schemas.microsoft.com/office/drawing/2014/main" id="{EDBD913B-542F-A746-B30A-F939C9BF877F}"/>
              </a:ext>
            </a:extLst>
          </p:cNvPr>
          <p:cNvSpPr/>
          <p:nvPr/>
        </p:nvSpPr>
        <p:spPr>
          <a:xfrm>
            <a:off x="4289367" y="4838007"/>
            <a:ext cx="316552" cy="290946"/>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062F2B46-93F0-C249-8C0B-5F59CEFA3D92}"/>
              </a:ext>
            </a:extLst>
          </p:cNvPr>
          <p:cNvCxnSpPr/>
          <p:nvPr/>
        </p:nvCxnSpPr>
        <p:spPr>
          <a:xfrm>
            <a:off x="6454196" y="5634007"/>
            <a:ext cx="0" cy="2430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4C394D8-BE44-DF4D-9686-5C19620A1494}"/>
              </a:ext>
            </a:extLst>
          </p:cNvPr>
          <p:cNvSpPr txBox="1"/>
          <p:nvPr/>
        </p:nvSpPr>
        <p:spPr>
          <a:xfrm>
            <a:off x="6096000" y="5888777"/>
            <a:ext cx="776559" cy="338554"/>
          </a:xfrm>
          <a:prstGeom prst="rect">
            <a:avLst/>
          </a:prstGeom>
          <a:noFill/>
        </p:spPr>
        <p:txBody>
          <a:bodyPr wrap="none" rtlCol="0">
            <a:spAutoFit/>
          </a:bodyPr>
          <a:lstStyle/>
          <a:p>
            <a:r>
              <a:rPr lang="en-US" sz="1600" dirty="0"/>
              <a:t>Margin</a:t>
            </a:r>
          </a:p>
        </p:txBody>
      </p:sp>
    </p:spTree>
    <p:extLst>
      <p:ext uri="{BB962C8B-B14F-4D97-AF65-F5344CB8AC3E}">
        <p14:creationId xmlns:p14="http://schemas.microsoft.com/office/powerpoint/2010/main" val="2324925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par>
                                <p:cTn id="18" presetID="3" presetClass="entr" presetSubtype="1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blinds(horizontal)">
                                      <p:cBhvr>
                                        <p:cTn id="23" dur="500"/>
                                        <p:tgtEl>
                                          <p:spTgt spid="14"/>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blinds(horizontal)">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linds(horizontal)">
                                      <p:cBhvr>
                                        <p:cTn id="31" dur="500"/>
                                        <p:tgtEl>
                                          <p:spTgt spid="13"/>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blinds(horizontal)">
                                      <p:cBhvr>
                                        <p:cTn id="34" dur="500"/>
                                        <p:tgtEl>
                                          <p:spTgt spid="16"/>
                                        </p:tgtEl>
                                      </p:cBhvr>
                                    </p:animEffect>
                                  </p:childTnLst>
                                </p:cTn>
                              </p:par>
                              <p:par>
                                <p:cTn id="35" presetID="3" presetClass="entr" presetSubtype="1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linds(horizontal)">
                                      <p:cBhvr>
                                        <p:cTn id="37" dur="500"/>
                                        <p:tgtEl>
                                          <p:spTgt spid="11"/>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blinds(horizontal)">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blinds(horizontal)">
                                      <p:cBhvr>
                                        <p:cTn id="45" dur="50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blinds(horizontal)">
                                      <p:cBhvr>
                                        <p:cTn id="50" dur="500"/>
                                        <p:tgtEl>
                                          <p:spTgt spid="19"/>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blinds(horizontal)">
                                      <p:cBhvr>
                                        <p:cTn id="55" dur="500"/>
                                        <p:tgtEl>
                                          <p:spTgt spid="20"/>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blinds(horizontal)">
                                      <p:cBhvr>
                                        <p:cTn id="60" dur="500"/>
                                        <p:tgtEl>
                                          <p:spTgt spid="22"/>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blinds(horizontal)">
                                      <p:cBhvr>
                                        <p:cTn id="63" dur="500"/>
                                        <p:tgtEl>
                                          <p:spTgt spid="23"/>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blinds(horizontal)">
                                      <p:cBhvr>
                                        <p:cTn id="68" dur="500"/>
                                        <p:tgtEl>
                                          <p:spTgt spid="25"/>
                                        </p:tgtEl>
                                      </p:cBhvr>
                                    </p:animEffect>
                                  </p:childTnLst>
                                </p:cTn>
                              </p:par>
                              <p:par>
                                <p:cTn id="69" presetID="3" presetClass="entr" presetSubtype="10"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blinds(horizontal)">
                                      <p:cBhvr>
                                        <p:cTn id="71" dur="500"/>
                                        <p:tgtEl>
                                          <p:spTgt spid="24"/>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nodeType="click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blinds(horizontal)">
                                      <p:cBhvr>
                                        <p:cTn id="76" dur="500"/>
                                        <p:tgtEl>
                                          <p:spTgt spid="27"/>
                                        </p:tgtEl>
                                      </p:cBhvr>
                                    </p:animEffect>
                                  </p:childTnLst>
                                </p:cTn>
                              </p:par>
                              <p:par>
                                <p:cTn id="77" presetID="3" presetClass="entr" presetSubtype="10"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blinds(horizontal)">
                                      <p:cBhvr>
                                        <p:cTn id="7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4" grpId="0"/>
      <p:bldP spid="15" grpId="0"/>
      <p:bldP spid="16" grpId="0"/>
      <p:bldP spid="17" grpId="0"/>
      <p:bldP spid="18" grpId="0"/>
      <p:bldP spid="19" grpId="0"/>
      <p:bldP spid="20" grpId="0"/>
      <p:bldP spid="23" grpId="0"/>
      <p:bldP spid="24" grpId="0"/>
      <p:bldP spid="25" grpId="0" animBg="1"/>
      <p:bldP spid="2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667</TotalTime>
  <Words>1542</Words>
  <Application>Microsoft Macintosh PowerPoint</Application>
  <PresentationFormat>Widescreen</PresentationFormat>
  <Paragraphs>416</Paragraphs>
  <Slides>24</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KaiTi</vt:lpstr>
      <vt:lpstr>Kaiti TC</vt:lpstr>
      <vt:lpstr>Apple Symbols</vt:lpstr>
      <vt:lpstr>Arial</vt:lpstr>
      <vt:lpstr>Calibri</vt:lpstr>
      <vt:lpstr>Calibri Light</vt:lpstr>
      <vt:lpstr>Cambria Math</vt:lpstr>
      <vt:lpstr>Wingdings</vt:lpstr>
      <vt:lpstr>Office Theme</vt:lpstr>
      <vt:lpstr>Lecture 25: Advanced Topics</vt:lpstr>
      <vt:lpstr>Transfer learning</vt:lpstr>
      <vt:lpstr>Transfer learning example</vt:lpstr>
      <vt:lpstr>Transfer learning example</vt:lpstr>
      <vt:lpstr>One shot learning</vt:lpstr>
      <vt:lpstr>Solution: Learning a similarity function</vt:lpstr>
      <vt:lpstr>How to learn the similarity function?</vt:lpstr>
      <vt:lpstr>Learning objective</vt:lpstr>
      <vt:lpstr>Training a Siamese network</vt:lpstr>
      <vt:lpstr>Triplet loss function</vt:lpstr>
      <vt:lpstr>Training on triplets</vt:lpstr>
      <vt:lpstr>Machine Translation</vt:lpstr>
      <vt:lpstr>Compared to language modeling</vt:lpstr>
      <vt:lpstr>Difference from language modeling</vt:lpstr>
      <vt:lpstr>Difference from language modeling</vt:lpstr>
      <vt:lpstr>Greedy search?</vt:lpstr>
      <vt:lpstr>Beam search algorithm</vt:lpstr>
      <vt:lpstr>Evaluating machine translation</vt:lpstr>
      <vt:lpstr>Attention model: improving sequence to sequence model</vt:lpstr>
      <vt:lpstr>Attention model</vt:lpstr>
      <vt:lpstr>Computing attention parameters</vt:lpstr>
      <vt:lpstr>Our journey</vt:lpstr>
      <vt:lpstr>Word cloud of all lecture slides</vt:lpstr>
      <vt:lpstr>Thank you!</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25: Advanced topics</dc:title>
  <dc:creator>Microsoft Office User</dc:creator>
  <cp:lastModifiedBy>Yang Xu</cp:lastModifiedBy>
  <cp:revision>293</cp:revision>
  <dcterms:created xsi:type="dcterms:W3CDTF">2018-12-05T20:22:05Z</dcterms:created>
  <dcterms:modified xsi:type="dcterms:W3CDTF">2018-12-11T06:03:13Z</dcterms:modified>
</cp:coreProperties>
</file>